
<file path=[Content_Types].xml><?xml version="1.0" encoding="utf-8"?>
<Types xmlns="http://schemas.openxmlformats.org/package/2006/content-types">
  <Override PartName="/ppt/notesSlides/notesSlide2.xml" ContentType="application/vnd.openxmlformats-officedocument.presentationml.notesSlide+xml"/>
  <Override PartName="/ppt/theme/themeOverride12.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heme/themeOverride19.xml" ContentType="application/vnd.openxmlformats-officedocument.themeOverr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heme/themeOverride17.xml" ContentType="application/vnd.openxmlformats-officedocument.themeOverride+xml"/>
  <Override PartName="/ppt/notesSlides/notesSlide21.xml" ContentType="application/vnd.openxmlformats-officedocument.presentationml.notesSlide+xml"/>
  <Override PartName="/ppt/theme/themeOverride28.xml" ContentType="application/vnd.openxmlformats-officedocument.themeOverr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heme/themeOverride15.xml" ContentType="application/vnd.openxmlformats-officedocument.themeOverride+xml"/>
  <Override PartName="/ppt/theme/themeOverride24.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heme/themeOverride13.xml" ContentType="application/vnd.openxmlformats-officedocument.themeOverride+xml"/>
  <Override PartName="/ppt/theme/themeOverride22.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Default Extension="bin" ContentType="application/vnd.openxmlformats-officedocument.oleObject"/>
  <Default Extension="png" ContentType="image/png"/>
  <Override PartName="/ppt/theme/themeOverride2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heme/themeOverride4.xml" ContentType="application/vnd.openxmlformats-officedocument.themeOverride+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theme/themeOverride18.xml" ContentType="application/vnd.openxmlformats-officedocument.themeOverride+xml"/>
  <Override PartName="/ppt/notesSlides/notesSlide20.xml" ContentType="application/vnd.openxmlformats-officedocument.presentationml.notesSlide+xml"/>
  <Override PartName="/ppt/theme/themeOverride27.xml" ContentType="application/vnd.openxmlformats-officedocument.themeOverride+xml"/>
  <Override PartName="/ppt/notesSlides/notesSlide6.xml" ContentType="application/vnd.openxmlformats-officedocument.presentationml.notesSlide+xml"/>
  <Override PartName="/ppt/theme/themeOverride16.xml" ContentType="application/vnd.openxmlformats-officedocument.themeOverride+xml"/>
  <Override PartName="/ppt/theme/themeOverride25.xml" ContentType="application/vnd.openxmlformats-officedocument.themeOverride+xml"/>
  <Override PartName="/ppt/slides/slide8.xml" ContentType="application/vnd.openxmlformats-officedocument.presentationml.slide+xml"/>
  <Override PartName="/ppt/notesSlides/notesSlide4.xml" ContentType="application/vnd.openxmlformats-officedocument.presentationml.notesSlide+xml"/>
  <Override PartName="/ppt/theme/themeOverride9.xml" ContentType="application/vnd.openxmlformats-officedocument.themeOverride+xml"/>
  <Override PartName="/ppt/theme/themeOverride14.xml" ContentType="application/vnd.openxmlformats-officedocument.themeOverride+xml"/>
  <Override PartName="/ppt/theme/themeOverride23.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Override3.xml" ContentType="application/vnd.openxmlformats-officedocument.themeOverr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30"/>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1" d="100"/>
          <a:sy n="41" d="100"/>
        </p:scale>
        <p:origin x="-12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45AAFC-355E-4E69-8E88-8575F6D14E5E}" type="datetimeFigureOut">
              <a:rPr lang="zh-TW" altLang="en-US" smtClean="0"/>
              <a:t>2010/7/17</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834E36-543C-42C4-B6FD-18F852243CD4}" type="slidenum">
              <a:rPr lang="zh-TW" altLang="en-US" smtClean="0"/>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7"/>
          <p:cNvSpPr>
            <a:spLocks noGrp="1" noChangeArrowheads="1"/>
          </p:cNvSpPr>
          <p:nvPr>
            <p:ph type="sldNum" sz="quarter" idx="5"/>
          </p:nvPr>
        </p:nvSpPr>
        <p:spPr>
          <a:noFill/>
        </p:spPr>
        <p:txBody>
          <a:bodyPr/>
          <a:lstStyle/>
          <a:p>
            <a:fld id="{B0C31906-3EDC-4CBF-B7B4-8A7224D74F3B}" type="slidenum">
              <a:rPr lang="en-US" altLang="zh-TW"/>
              <a:pPr/>
              <a:t>1</a:t>
            </a:fld>
            <a:endParaRPr lang="en-US" altLang="zh-TW"/>
          </a:p>
        </p:txBody>
      </p:sp>
      <p:sp>
        <p:nvSpPr>
          <p:cNvPr id="388099" name="Rectangle 2"/>
          <p:cNvSpPr>
            <a:spLocks noGrp="1" noRot="1" noChangeAspect="1" noChangeArrowheads="1" noTextEdit="1"/>
          </p:cNvSpPr>
          <p:nvPr>
            <p:ph type="sldImg"/>
          </p:nvPr>
        </p:nvSpPr>
        <p:spPr>
          <a:ln/>
        </p:spPr>
      </p:sp>
      <p:sp>
        <p:nvSpPr>
          <p:cNvPr id="388100"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7"/>
          <p:cNvSpPr>
            <a:spLocks noGrp="1" noChangeArrowheads="1"/>
          </p:cNvSpPr>
          <p:nvPr>
            <p:ph type="sldNum" sz="quarter" idx="5"/>
          </p:nvPr>
        </p:nvSpPr>
        <p:spPr>
          <a:noFill/>
        </p:spPr>
        <p:txBody>
          <a:bodyPr/>
          <a:lstStyle/>
          <a:p>
            <a:fld id="{5FB573E2-CB28-44F1-A551-32AC2A7D1C69}" type="slidenum">
              <a:rPr lang="en-US" altLang="zh-TW"/>
              <a:pPr/>
              <a:t>10</a:t>
            </a:fld>
            <a:endParaRPr lang="en-US" altLang="zh-TW"/>
          </a:p>
        </p:txBody>
      </p:sp>
      <p:sp>
        <p:nvSpPr>
          <p:cNvPr id="397315" name="Rectangle 2"/>
          <p:cNvSpPr>
            <a:spLocks noGrp="1" noRot="1" noChangeAspect="1" noChangeArrowheads="1" noTextEdit="1"/>
          </p:cNvSpPr>
          <p:nvPr>
            <p:ph type="sldImg"/>
          </p:nvPr>
        </p:nvSpPr>
        <p:spPr>
          <a:ln/>
        </p:spPr>
      </p:sp>
      <p:sp>
        <p:nvSpPr>
          <p:cNvPr id="397316"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7"/>
          <p:cNvSpPr>
            <a:spLocks noGrp="1" noChangeArrowheads="1"/>
          </p:cNvSpPr>
          <p:nvPr>
            <p:ph type="sldNum" sz="quarter" idx="5"/>
          </p:nvPr>
        </p:nvSpPr>
        <p:spPr>
          <a:noFill/>
        </p:spPr>
        <p:txBody>
          <a:bodyPr/>
          <a:lstStyle/>
          <a:p>
            <a:fld id="{171A2941-8E55-407B-9DE5-2BFFB9B05AF3}" type="slidenum">
              <a:rPr lang="en-US" altLang="zh-TW"/>
              <a:pPr/>
              <a:t>11</a:t>
            </a:fld>
            <a:endParaRPr lang="en-US" altLang="zh-TW"/>
          </a:p>
        </p:txBody>
      </p:sp>
      <p:sp>
        <p:nvSpPr>
          <p:cNvPr id="398339" name="Rectangle 2"/>
          <p:cNvSpPr>
            <a:spLocks noGrp="1" noRot="1" noChangeAspect="1" noChangeArrowheads="1" noTextEdit="1"/>
          </p:cNvSpPr>
          <p:nvPr>
            <p:ph type="sldImg"/>
          </p:nvPr>
        </p:nvSpPr>
        <p:spPr>
          <a:ln/>
        </p:spPr>
      </p:sp>
      <p:sp>
        <p:nvSpPr>
          <p:cNvPr id="398340"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7"/>
          <p:cNvSpPr>
            <a:spLocks noGrp="1" noChangeArrowheads="1"/>
          </p:cNvSpPr>
          <p:nvPr>
            <p:ph type="sldNum" sz="quarter" idx="5"/>
          </p:nvPr>
        </p:nvSpPr>
        <p:spPr>
          <a:noFill/>
        </p:spPr>
        <p:txBody>
          <a:bodyPr/>
          <a:lstStyle/>
          <a:p>
            <a:fld id="{9138D0BE-395F-4EC0-B3EB-FEA048EA89BB}" type="slidenum">
              <a:rPr lang="en-US" altLang="zh-TW"/>
              <a:pPr/>
              <a:t>12</a:t>
            </a:fld>
            <a:endParaRPr lang="en-US" altLang="zh-TW"/>
          </a:p>
        </p:txBody>
      </p:sp>
      <p:sp>
        <p:nvSpPr>
          <p:cNvPr id="399363" name="Rectangle 2"/>
          <p:cNvSpPr>
            <a:spLocks noGrp="1" noRot="1" noChangeAspect="1" noChangeArrowheads="1" noTextEdit="1"/>
          </p:cNvSpPr>
          <p:nvPr>
            <p:ph type="sldImg"/>
          </p:nvPr>
        </p:nvSpPr>
        <p:spPr>
          <a:ln/>
        </p:spPr>
      </p:sp>
      <p:sp>
        <p:nvSpPr>
          <p:cNvPr id="399364"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7"/>
          <p:cNvSpPr>
            <a:spLocks noGrp="1" noChangeArrowheads="1"/>
          </p:cNvSpPr>
          <p:nvPr>
            <p:ph type="sldNum" sz="quarter" idx="5"/>
          </p:nvPr>
        </p:nvSpPr>
        <p:spPr>
          <a:noFill/>
        </p:spPr>
        <p:txBody>
          <a:bodyPr/>
          <a:lstStyle/>
          <a:p>
            <a:fld id="{457CA7EB-3439-4733-B660-62D071B587D1}" type="slidenum">
              <a:rPr lang="en-US" altLang="zh-TW"/>
              <a:pPr/>
              <a:t>13</a:t>
            </a:fld>
            <a:endParaRPr lang="en-US" altLang="zh-TW"/>
          </a:p>
        </p:txBody>
      </p:sp>
      <p:sp>
        <p:nvSpPr>
          <p:cNvPr id="400387" name="Rectangle 2"/>
          <p:cNvSpPr>
            <a:spLocks noGrp="1" noRot="1" noChangeAspect="1" noChangeArrowheads="1" noTextEdit="1"/>
          </p:cNvSpPr>
          <p:nvPr>
            <p:ph type="sldImg"/>
          </p:nvPr>
        </p:nvSpPr>
        <p:spPr>
          <a:ln/>
        </p:spPr>
      </p:sp>
      <p:sp>
        <p:nvSpPr>
          <p:cNvPr id="400388"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7"/>
          <p:cNvSpPr>
            <a:spLocks noGrp="1" noChangeArrowheads="1"/>
          </p:cNvSpPr>
          <p:nvPr>
            <p:ph type="sldNum" sz="quarter" idx="5"/>
          </p:nvPr>
        </p:nvSpPr>
        <p:spPr>
          <a:noFill/>
        </p:spPr>
        <p:txBody>
          <a:bodyPr/>
          <a:lstStyle/>
          <a:p>
            <a:fld id="{067C6AFF-4593-4271-BA2A-DCA50829FFD4}" type="slidenum">
              <a:rPr lang="en-US" altLang="zh-TW"/>
              <a:pPr/>
              <a:t>14</a:t>
            </a:fld>
            <a:endParaRPr lang="en-US" altLang="zh-TW"/>
          </a:p>
        </p:txBody>
      </p:sp>
      <p:sp>
        <p:nvSpPr>
          <p:cNvPr id="401411" name="Rectangle 2"/>
          <p:cNvSpPr>
            <a:spLocks noGrp="1" noRot="1" noChangeAspect="1" noChangeArrowheads="1" noTextEdit="1"/>
          </p:cNvSpPr>
          <p:nvPr>
            <p:ph type="sldImg"/>
          </p:nvPr>
        </p:nvSpPr>
        <p:spPr>
          <a:ln/>
        </p:spPr>
      </p:sp>
      <p:sp>
        <p:nvSpPr>
          <p:cNvPr id="401412"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7"/>
          <p:cNvSpPr>
            <a:spLocks noGrp="1" noChangeArrowheads="1"/>
          </p:cNvSpPr>
          <p:nvPr>
            <p:ph type="sldNum" sz="quarter" idx="5"/>
          </p:nvPr>
        </p:nvSpPr>
        <p:spPr>
          <a:noFill/>
        </p:spPr>
        <p:txBody>
          <a:bodyPr/>
          <a:lstStyle/>
          <a:p>
            <a:fld id="{19CD77B6-4A65-443E-B840-A93266C4DA99}" type="slidenum">
              <a:rPr lang="en-US" altLang="zh-TW"/>
              <a:pPr/>
              <a:t>15</a:t>
            </a:fld>
            <a:endParaRPr lang="en-US" altLang="zh-TW"/>
          </a:p>
        </p:txBody>
      </p:sp>
      <p:sp>
        <p:nvSpPr>
          <p:cNvPr id="402435" name="Rectangle 2"/>
          <p:cNvSpPr>
            <a:spLocks noGrp="1" noRot="1" noChangeAspect="1" noChangeArrowheads="1" noTextEdit="1"/>
          </p:cNvSpPr>
          <p:nvPr>
            <p:ph type="sldImg"/>
          </p:nvPr>
        </p:nvSpPr>
        <p:spPr>
          <a:ln/>
        </p:spPr>
      </p:sp>
      <p:sp>
        <p:nvSpPr>
          <p:cNvPr id="402436"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7"/>
          <p:cNvSpPr>
            <a:spLocks noGrp="1" noChangeArrowheads="1"/>
          </p:cNvSpPr>
          <p:nvPr>
            <p:ph type="sldNum" sz="quarter" idx="5"/>
          </p:nvPr>
        </p:nvSpPr>
        <p:spPr>
          <a:noFill/>
        </p:spPr>
        <p:txBody>
          <a:bodyPr/>
          <a:lstStyle/>
          <a:p>
            <a:fld id="{8F3070E6-E3FB-49CC-8FF9-AB723B2EB71F}" type="slidenum">
              <a:rPr lang="en-US" altLang="zh-TW"/>
              <a:pPr/>
              <a:t>16</a:t>
            </a:fld>
            <a:endParaRPr lang="en-US" altLang="zh-TW"/>
          </a:p>
        </p:txBody>
      </p:sp>
      <p:sp>
        <p:nvSpPr>
          <p:cNvPr id="403459" name="Rectangle 2"/>
          <p:cNvSpPr>
            <a:spLocks noGrp="1" noRot="1" noChangeAspect="1" noChangeArrowheads="1" noTextEdit="1"/>
          </p:cNvSpPr>
          <p:nvPr>
            <p:ph type="sldImg"/>
          </p:nvPr>
        </p:nvSpPr>
        <p:spPr>
          <a:ln/>
        </p:spPr>
      </p:sp>
      <p:sp>
        <p:nvSpPr>
          <p:cNvPr id="403460"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7"/>
          <p:cNvSpPr>
            <a:spLocks noGrp="1" noChangeArrowheads="1"/>
          </p:cNvSpPr>
          <p:nvPr>
            <p:ph type="sldNum" sz="quarter" idx="5"/>
          </p:nvPr>
        </p:nvSpPr>
        <p:spPr>
          <a:noFill/>
        </p:spPr>
        <p:txBody>
          <a:bodyPr/>
          <a:lstStyle/>
          <a:p>
            <a:fld id="{E1D5E989-F313-41F3-905E-5E23CF1C8F2D}" type="slidenum">
              <a:rPr lang="en-US" altLang="zh-TW"/>
              <a:pPr/>
              <a:t>17</a:t>
            </a:fld>
            <a:endParaRPr lang="en-US" altLang="zh-TW"/>
          </a:p>
        </p:txBody>
      </p:sp>
      <p:sp>
        <p:nvSpPr>
          <p:cNvPr id="404483" name="Rectangle 2"/>
          <p:cNvSpPr>
            <a:spLocks noGrp="1" noRot="1" noChangeAspect="1" noChangeArrowheads="1" noTextEdit="1"/>
          </p:cNvSpPr>
          <p:nvPr>
            <p:ph type="sldImg"/>
          </p:nvPr>
        </p:nvSpPr>
        <p:spPr>
          <a:xfrm>
            <a:off x="1001713" y="460375"/>
            <a:ext cx="4875212" cy="3656013"/>
          </a:xfrm>
          <a:ln>
            <a:noFill/>
          </a:ln>
        </p:spPr>
      </p:sp>
      <p:sp>
        <p:nvSpPr>
          <p:cNvPr id="404484"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7"/>
          <p:cNvSpPr>
            <a:spLocks noGrp="1" noChangeArrowheads="1"/>
          </p:cNvSpPr>
          <p:nvPr>
            <p:ph type="sldNum" sz="quarter" idx="5"/>
          </p:nvPr>
        </p:nvSpPr>
        <p:spPr>
          <a:noFill/>
        </p:spPr>
        <p:txBody>
          <a:bodyPr/>
          <a:lstStyle/>
          <a:p>
            <a:fld id="{5ADC073A-F960-4E22-A2EC-6139F4E0A3DC}" type="slidenum">
              <a:rPr lang="en-US" altLang="zh-TW"/>
              <a:pPr/>
              <a:t>18</a:t>
            </a:fld>
            <a:endParaRPr lang="en-US" altLang="zh-TW"/>
          </a:p>
        </p:txBody>
      </p:sp>
      <p:sp>
        <p:nvSpPr>
          <p:cNvPr id="405507" name="Rectangle 2"/>
          <p:cNvSpPr>
            <a:spLocks noGrp="1" noRot="1" noChangeAspect="1" noChangeArrowheads="1" noTextEdit="1"/>
          </p:cNvSpPr>
          <p:nvPr>
            <p:ph type="sldImg"/>
          </p:nvPr>
        </p:nvSpPr>
        <p:spPr>
          <a:xfrm>
            <a:off x="1001713" y="460375"/>
            <a:ext cx="4875212" cy="3656013"/>
          </a:xfrm>
          <a:ln>
            <a:noFill/>
          </a:ln>
        </p:spPr>
      </p:sp>
      <p:sp>
        <p:nvSpPr>
          <p:cNvPr id="405508"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7"/>
          <p:cNvSpPr>
            <a:spLocks noGrp="1" noChangeArrowheads="1"/>
          </p:cNvSpPr>
          <p:nvPr>
            <p:ph type="sldNum" sz="quarter" idx="5"/>
          </p:nvPr>
        </p:nvSpPr>
        <p:spPr>
          <a:noFill/>
        </p:spPr>
        <p:txBody>
          <a:bodyPr/>
          <a:lstStyle/>
          <a:p>
            <a:fld id="{BDCF5C06-AA33-4976-980D-416B62C0A75C}" type="slidenum">
              <a:rPr lang="en-US" altLang="zh-TW"/>
              <a:pPr/>
              <a:t>19</a:t>
            </a:fld>
            <a:endParaRPr lang="en-US" altLang="zh-TW"/>
          </a:p>
        </p:txBody>
      </p:sp>
      <p:sp>
        <p:nvSpPr>
          <p:cNvPr id="406531" name="Rectangle 2"/>
          <p:cNvSpPr>
            <a:spLocks noGrp="1" noRot="1" noChangeAspect="1" noChangeArrowheads="1" noTextEdit="1"/>
          </p:cNvSpPr>
          <p:nvPr>
            <p:ph type="sldImg"/>
          </p:nvPr>
        </p:nvSpPr>
        <p:spPr>
          <a:xfrm>
            <a:off x="1001713" y="460375"/>
            <a:ext cx="4875212" cy="3656013"/>
          </a:xfrm>
          <a:ln>
            <a:noFill/>
          </a:ln>
        </p:spPr>
      </p:sp>
      <p:sp>
        <p:nvSpPr>
          <p:cNvPr id="406532"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7"/>
          <p:cNvSpPr>
            <a:spLocks noGrp="1" noChangeArrowheads="1"/>
          </p:cNvSpPr>
          <p:nvPr>
            <p:ph type="sldNum" sz="quarter" idx="5"/>
          </p:nvPr>
        </p:nvSpPr>
        <p:spPr>
          <a:noFill/>
        </p:spPr>
        <p:txBody>
          <a:bodyPr/>
          <a:lstStyle/>
          <a:p>
            <a:fld id="{98E42036-C7FD-4AC3-B1D8-26F0C7503B93}" type="slidenum">
              <a:rPr lang="en-US" altLang="zh-TW"/>
              <a:pPr/>
              <a:t>2</a:t>
            </a:fld>
            <a:endParaRPr lang="en-US" altLang="zh-TW"/>
          </a:p>
        </p:txBody>
      </p:sp>
      <p:sp>
        <p:nvSpPr>
          <p:cNvPr id="389123" name="Rectangle 2"/>
          <p:cNvSpPr>
            <a:spLocks noGrp="1" noRot="1" noChangeAspect="1" noChangeArrowheads="1" noTextEdit="1"/>
          </p:cNvSpPr>
          <p:nvPr>
            <p:ph type="sldImg"/>
          </p:nvPr>
        </p:nvSpPr>
        <p:spPr>
          <a:ln/>
        </p:spPr>
      </p:sp>
      <p:sp>
        <p:nvSpPr>
          <p:cNvPr id="389124"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7"/>
          <p:cNvSpPr>
            <a:spLocks noGrp="1" noChangeArrowheads="1"/>
          </p:cNvSpPr>
          <p:nvPr>
            <p:ph type="sldNum" sz="quarter" idx="5"/>
          </p:nvPr>
        </p:nvSpPr>
        <p:spPr>
          <a:noFill/>
        </p:spPr>
        <p:txBody>
          <a:bodyPr/>
          <a:lstStyle/>
          <a:p>
            <a:fld id="{C2C3D273-D748-446D-B689-A1005AB9872D}" type="slidenum">
              <a:rPr lang="en-US" altLang="zh-TW"/>
              <a:pPr/>
              <a:t>20</a:t>
            </a:fld>
            <a:endParaRPr lang="en-US" altLang="zh-TW"/>
          </a:p>
        </p:txBody>
      </p:sp>
      <p:sp>
        <p:nvSpPr>
          <p:cNvPr id="407555" name="Rectangle 2"/>
          <p:cNvSpPr>
            <a:spLocks noGrp="1" noRot="1" noChangeAspect="1" noChangeArrowheads="1" noTextEdit="1"/>
          </p:cNvSpPr>
          <p:nvPr>
            <p:ph type="sldImg"/>
          </p:nvPr>
        </p:nvSpPr>
        <p:spPr>
          <a:xfrm>
            <a:off x="1001713" y="460375"/>
            <a:ext cx="4875212" cy="3656013"/>
          </a:xfrm>
          <a:ln>
            <a:noFill/>
          </a:ln>
        </p:spPr>
      </p:sp>
      <p:sp>
        <p:nvSpPr>
          <p:cNvPr id="407556"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7"/>
          <p:cNvSpPr>
            <a:spLocks noGrp="1" noChangeArrowheads="1"/>
          </p:cNvSpPr>
          <p:nvPr>
            <p:ph type="sldNum" sz="quarter" idx="5"/>
          </p:nvPr>
        </p:nvSpPr>
        <p:spPr>
          <a:noFill/>
        </p:spPr>
        <p:txBody>
          <a:bodyPr/>
          <a:lstStyle/>
          <a:p>
            <a:fld id="{CD6B6DCA-CF3B-4C76-8515-0326DA11C216}" type="slidenum">
              <a:rPr lang="en-US" altLang="zh-TW"/>
              <a:pPr/>
              <a:t>21</a:t>
            </a:fld>
            <a:endParaRPr lang="en-US" altLang="zh-TW"/>
          </a:p>
        </p:txBody>
      </p:sp>
      <p:sp>
        <p:nvSpPr>
          <p:cNvPr id="408579" name="Rectangle 2"/>
          <p:cNvSpPr>
            <a:spLocks noGrp="1" noRot="1" noChangeAspect="1" noChangeArrowheads="1" noTextEdit="1"/>
          </p:cNvSpPr>
          <p:nvPr>
            <p:ph type="sldImg"/>
          </p:nvPr>
        </p:nvSpPr>
        <p:spPr>
          <a:xfrm>
            <a:off x="1001713" y="460375"/>
            <a:ext cx="4875212" cy="3656013"/>
          </a:xfrm>
          <a:ln>
            <a:noFill/>
          </a:ln>
        </p:spPr>
      </p:sp>
      <p:sp>
        <p:nvSpPr>
          <p:cNvPr id="408580"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7"/>
          <p:cNvSpPr>
            <a:spLocks noGrp="1" noChangeArrowheads="1"/>
          </p:cNvSpPr>
          <p:nvPr>
            <p:ph type="sldNum" sz="quarter" idx="5"/>
          </p:nvPr>
        </p:nvSpPr>
        <p:spPr>
          <a:noFill/>
        </p:spPr>
        <p:txBody>
          <a:bodyPr/>
          <a:lstStyle/>
          <a:p>
            <a:fld id="{7D10BC8C-9894-443B-92EA-7F0B22DDC3F2}" type="slidenum">
              <a:rPr lang="en-US" altLang="zh-TW"/>
              <a:pPr/>
              <a:t>22</a:t>
            </a:fld>
            <a:endParaRPr lang="en-US" altLang="zh-TW"/>
          </a:p>
        </p:txBody>
      </p:sp>
      <p:sp>
        <p:nvSpPr>
          <p:cNvPr id="409603" name="Rectangle 2"/>
          <p:cNvSpPr>
            <a:spLocks noGrp="1" noRot="1" noChangeAspect="1" noChangeArrowheads="1" noTextEdit="1"/>
          </p:cNvSpPr>
          <p:nvPr>
            <p:ph type="sldImg"/>
          </p:nvPr>
        </p:nvSpPr>
        <p:spPr>
          <a:xfrm>
            <a:off x="1001713" y="460375"/>
            <a:ext cx="4875212" cy="3656013"/>
          </a:xfrm>
          <a:ln>
            <a:noFill/>
          </a:ln>
        </p:spPr>
      </p:sp>
      <p:sp>
        <p:nvSpPr>
          <p:cNvPr id="409604"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7"/>
          <p:cNvSpPr>
            <a:spLocks noGrp="1" noChangeArrowheads="1"/>
          </p:cNvSpPr>
          <p:nvPr>
            <p:ph type="sldNum" sz="quarter" idx="5"/>
          </p:nvPr>
        </p:nvSpPr>
        <p:spPr>
          <a:noFill/>
        </p:spPr>
        <p:txBody>
          <a:bodyPr/>
          <a:lstStyle/>
          <a:p>
            <a:fld id="{2837DCFF-3185-4B45-99C8-E4391F86AE8D}" type="slidenum">
              <a:rPr lang="en-US" altLang="zh-TW"/>
              <a:pPr/>
              <a:t>23</a:t>
            </a:fld>
            <a:endParaRPr lang="en-US" altLang="zh-TW"/>
          </a:p>
        </p:txBody>
      </p:sp>
      <p:sp>
        <p:nvSpPr>
          <p:cNvPr id="410627" name="Rectangle 2"/>
          <p:cNvSpPr>
            <a:spLocks noGrp="1" noRot="1" noChangeAspect="1" noChangeArrowheads="1" noTextEdit="1"/>
          </p:cNvSpPr>
          <p:nvPr>
            <p:ph type="sldImg"/>
          </p:nvPr>
        </p:nvSpPr>
        <p:spPr>
          <a:xfrm>
            <a:off x="1001713" y="460375"/>
            <a:ext cx="4875212" cy="3656013"/>
          </a:xfrm>
          <a:ln>
            <a:noFill/>
          </a:ln>
        </p:spPr>
      </p:sp>
      <p:sp>
        <p:nvSpPr>
          <p:cNvPr id="410628"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7"/>
          <p:cNvSpPr>
            <a:spLocks noGrp="1" noChangeArrowheads="1"/>
          </p:cNvSpPr>
          <p:nvPr>
            <p:ph type="sldNum" sz="quarter" idx="5"/>
          </p:nvPr>
        </p:nvSpPr>
        <p:spPr>
          <a:noFill/>
        </p:spPr>
        <p:txBody>
          <a:bodyPr/>
          <a:lstStyle/>
          <a:p>
            <a:fld id="{D82B309F-638B-48C5-A628-85D8580D1330}" type="slidenum">
              <a:rPr lang="en-US" altLang="zh-TW"/>
              <a:pPr/>
              <a:t>24</a:t>
            </a:fld>
            <a:endParaRPr lang="en-US" altLang="zh-TW"/>
          </a:p>
        </p:txBody>
      </p:sp>
      <p:sp>
        <p:nvSpPr>
          <p:cNvPr id="411651" name="Rectangle 2"/>
          <p:cNvSpPr>
            <a:spLocks noGrp="1" noRot="1" noChangeAspect="1" noChangeArrowheads="1" noTextEdit="1"/>
          </p:cNvSpPr>
          <p:nvPr>
            <p:ph type="sldImg"/>
          </p:nvPr>
        </p:nvSpPr>
        <p:spPr>
          <a:xfrm>
            <a:off x="1001713" y="460375"/>
            <a:ext cx="4875212" cy="3656013"/>
          </a:xfrm>
          <a:ln>
            <a:noFill/>
          </a:ln>
        </p:spPr>
      </p:sp>
      <p:sp>
        <p:nvSpPr>
          <p:cNvPr id="411652"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7"/>
          <p:cNvSpPr>
            <a:spLocks noGrp="1" noChangeArrowheads="1"/>
          </p:cNvSpPr>
          <p:nvPr>
            <p:ph type="sldNum" sz="quarter" idx="5"/>
          </p:nvPr>
        </p:nvSpPr>
        <p:spPr>
          <a:noFill/>
        </p:spPr>
        <p:txBody>
          <a:bodyPr/>
          <a:lstStyle/>
          <a:p>
            <a:fld id="{8E485968-FA95-4E1E-855E-C7A07660AC46}" type="slidenum">
              <a:rPr lang="en-US" altLang="zh-TW"/>
              <a:pPr/>
              <a:t>25</a:t>
            </a:fld>
            <a:endParaRPr lang="en-US" altLang="zh-TW"/>
          </a:p>
        </p:txBody>
      </p:sp>
      <p:sp>
        <p:nvSpPr>
          <p:cNvPr id="412675" name="Rectangle 2"/>
          <p:cNvSpPr>
            <a:spLocks noGrp="1" noRot="1" noChangeAspect="1" noChangeArrowheads="1" noTextEdit="1"/>
          </p:cNvSpPr>
          <p:nvPr>
            <p:ph type="sldImg"/>
          </p:nvPr>
        </p:nvSpPr>
        <p:spPr>
          <a:xfrm>
            <a:off x="1001713" y="460375"/>
            <a:ext cx="4875212" cy="3656013"/>
          </a:xfrm>
          <a:ln>
            <a:noFill/>
          </a:ln>
        </p:spPr>
      </p:sp>
      <p:sp>
        <p:nvSpPr>
          <p:cNvPr id="412676"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7"/>
          <p:cNvSpPr>
            <a:spLocks noGrp="1" noChangeArrowheads="1"/>
          </p:cNvSpPr>
          <p:nvPr>
            <p:ph type="sldNum" sz="quarter" idx="5"/>
          </p:nvPr>
        </p:nvSpPr>
        <p:spPr>
          <a:noFill/>
        </p:spPr>
        <p:txBody>
          <a:bodyPr/>
          <a:lstStyle/>
          <a:p>
            <a:fld id="{97F28D05-557C-4716-A18C-C83261870010}" type="slidenum">
              <a:rPr lang="en-US" altLang="zh-TW"/>
              <a:pPr/>
              <a:t>26</a:t>
            </a:fld>
            <a:endParaRPr lang="en-US" altLang="zh-TW"/>
          </a:p>
        </p:txBody>
      </p:sp>
      <p:sp>
        <p:nvSpPr>
          <p:cNvPr id="413699" name="Rectangle 2"/>
          <p:cNvSpPr>
            <a:spLocks noGrp="1" noRot="1" noChangeAspect="1" noChangeArrowheads="1" noTextEdit="1"/>
          </p:cNvSpPr>
          <p:nvPr>
            <p:ph type="sldImg"/>
          </p:nvPr>
        </p:nvSpPr>
        <p:spPr>
          <a:xfrm>
            <a:off x="1001713" y="460375"/>
            <a:ext cx="4875212" cy="3656013"/>
          </a:xfrm>
          <a:ln>
            <a:noFill/>
          </a:ln>
        </p:spPr>
      </p:sp>
      <p:sp>
        <p:nvSpPr>
          <p:cNvPr id="413700"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7"/>
          <p:cNvSpPr>
            <a:spLocks noGrp="1" noChangeArrowheads="1"/>
          </p:cNvSpPr>
          <p:nvPr>
            <p:ph type="sldNum" sz="quarter" idx="5"/>
          </p:nvPr>
        </p:nvSpPr>
        <p:spPr>
          <a:noFill/>
        </p:spPr>
        <p:txBody>
          <a:bodyPr/>
          <a:lstStyle/>
          <a:p>
            <a:fld id="{FE74E9A9-CE04-44CE-9295-487D8EA6F39C}" type="slidenum">
              <a:rPr lang="en-US" altLang="zh-TW"/>
              <a:pPr/>
              <a:t>27</a:t>
            </a:fld>
            <a:endParaRPr lang="en-US" altLang="zh-TW"/>
          </a:p>
        </p:txBody>
      </p:sp>
      <p:sp>
        <p:nvSpPr>
          <p:cNvPr id="414723" name="Rectangle 2"/>
          <p:cNvSpPr>
            <a:spLocks noGrp="1" noRot="1" noChangeAspect="1" noChangeArrowheads="1" noTextEdit="1"/>
          </p:cNvSpPr>
          <p:nvPr>
            <p:ph type="sldImg"/>
          </p:nvPr>
        </p:nvSpPr>
        <p:spPr>
          <a:xfrm>
            <a:off x="1001713" y="460375"/>
            <a:ext cx="4875212" cy="3656013"/>
          </a:xfrm>
          <a:ln>
            <a:noFill/>
          </a:ln>
        </p:spPr>
      </p:sp>
      <p:sp>
        <p:nvSpPr>
          <p:cNvPr id="414724"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7"/>
          <p:cNvSpPr>
            <a:spLocks noGrp="1" noChangeArrowheads="1"/>
          </p:cNvSpPr>
          <p:nvPr>
            <p:ph type="sldNum" sz="quarter" idx="5"/>
          </p:nvPr>
        </p:nvSpPr>
        <p:spPr>
          <a:noFill/>
        </p:spPr>
        <p:txBody>
          <a:bodyPr/>
          <a:lstStyle/>
          <a:p>
            <a:fld id="{CF26189A-78D8-40BD-8C32-0665C1DAB8BE}" type="slidenum">
              <a:rPr lang="en-US" altLang="zh-TW"/>
              <a:pPr/>
              <a:t>28</a:t>
            </a:fld>
            <a:endParaRPr lang="en-US" altLang="zh-TW"/>
          </a:p>
        </p:txBody>
      </p:sp>
      <p:sp>
        <p:nvSpPr>
          <p:cNvPr id="415747" name="Rectangle 2"/>
          <p:cNvSpPr>
            <a:spLocks noGrp="1" noRot="1" noChangeAspect="1" noChangeArrowheads="1" noTextEdit="1"/>
          </p:cNvSpPr>
          <p:nvPr>
            <p:ph type="sldImg"/>
          </p:nvPr>
        </p:nvSpPr>
        <p:spPr>
          <a:xfrm>
            <a:off x="1001713" y="460375"/>
            <a:ext cx="4875212" cy="3656013"/>
          </a:xfrm>
          <a:ln>
            <a:noFill/>
          </a:ln>
        </p:spPr>
      </p:sp>
      <p:sp>
        <p:nvSpPr>
          <p:cNvPr id="415748" name="Rectangle 3"/>
          <p:cNvSpPr>
            <a:spLocks noGrp="1" noChangeArrowheads="1"/>
          </p:cNvSpPr>
          <p:nvPr>
            <p:ph type="body" idx="1"/>
          </p:nvPr>
        </p:nvSpPr>
        <p:spPr>
          <a:xfrm>
            <a:off x="912813" y="4324350"/>
            <a:ext cx="5032375" cy="4097338"/>
          </a:xfrm>
          <a:noFill/>
          <a:ln/>
        </p:spPr>
        <p:txBody>
          <a:bodyPr lIns="93245" tIns="46622" rIns="93245" bIns="46622"/>
          <a:lstStyle/>
          <a:p>
            <a:pPr defTabSz="762000" eaLnBrk="1" hangingPunct="1"/>
            <a:r>
              <a:rPr lang="en-US" altLang="zh-TW" sz="600" smtClean="0"/>
              <a:t>Transition state characteristics include:</a:t>
            </a:r>
          </a:p>
          <a:p>
            <a:pPr defTabSz="762000" eaLnBrk="1" hangingPunct="1">
              <a:buFontTx/>
              <a:buChar char="•"/>
            </a:pPr>
            <a:r>
              <a:rPr lang="en-US" altLang="zh-TW" sz="600" smtClean="0"/>
              <a:t>High uncertainty, low stability, </a:t>
            </a:r>
            <a:r>
              <a:rPr lang="en-US" altLang="zh-TW" sz="600" smtClean="0">
                <a:latin typeface="Arial" pitchFamily="34" charset="0"/>
              </a:rPr>
              <a:t>“</a:t>
            </a:r>
            <a:r>
              <a:rPr lang="en-US" altLang="zh-TW" sz="600" smtClean="0"/>
              <a:t>underboundedness.</a:t>
            </a:r>
            <a:r>
              <a:rPr lang="en-US" altLang="zh-TW" sz="600" smtClean="0">
                <a:latin typeface="Arial" pitchFamily="34" charset="0"/>
              </a:rPr>
              <a:t>”</a:t>
            </a:r>
            <a:endParaRPr lang="en-US" altLang="zh-TW" sz="600" smtClean="0"/>
          </a:p>
          <a:p>
            <a:pPr defTabSz="762000" eaLnBrk="1" hangingPunct="1">
              <a:buFontTx/>
              <a:buChar char="•"/>
            </a:pPr>
            <a:r>
              <a:rPr lang="en-US" altLang="zh-TW" sz="600" smtClean="0"/>
              <a:t>Poor information </a:t>
            </a:r>
            <a:r>
              <a:rPr lang="en-US" altLang="zh-TW" sz="600" smtClean="0">
                <a:latin typeface="Arial" pitchFamily="34" charset="0"/>
              </a:rPr>
              <a:t>–</a:t>
            </a:r>
            <a:r>
              <a:rPr lang="en-US" altLang="zh-TW" sz="600" smtClean="0"/>
              <a:t> insufficient and conflicting.</a:t>
            </a:r>
          </a:p>
          <a:p>
            <a:pPr defTabSz="762000" eaLnBrk="1" hangingPunct="1">
              <a:buFontTx/>
              <a:buChar char="•"/>
            </a:pPr>
            <a:r>
              <a:rPr lang="en-US" altLang="zh-TW" sz="600" smtClean="0"/>
              <a:t>High perceived inconsistency </a:t>
            </a:r>
            <a:r>
              <a:rPr lang="en-US" altLang="zh-TW" sz="600" smtClean="0">
                <a:latin typeface="Arial" pitchFamily="34" charset="0"/>
              </a:rPr>
              <a:t>–</a:t>
            </a:r>
            <a:r>
              <a:rPr lang="en-US" altLang="zh-TW" sz="600" smtClean="0"/>
              <a:t> control becomes a major issue.</a:t>
            </a:r>
          </a:p>
          <a:p>
            <a:pPr defTabSz="762000" eaLnBrk="1" hangingPunct="1">
              <a:buFontTx/>
              <a:buChar char="•"/>
            </a:pPr>
            <a:r>
              <a:rPr lang="en-US" altLang="zh-TW" sz="600" smtClean="0"/>
              <a:t>People experience a great deal of emotional stress.</a:t>
            </a:r>
          </a:p>
          <a:p>
            <a:pPr defTabSz="762000" eaLnBrk="1" hangingPunct="1">
              <a:buFontTx/>
              <a:buChar char="•"/>
            </a:pPr>
            <a:r>
              <a:rPr lang="en-US" altLang="zh-TW" sz="600" smtClean="0"/>
              <a:t>High energy, often undirected.</a:t>
            </a:r>
          </a:p>
          <a:p>
            <a:pPr defTabSz="762000" eaLnBrk="1" hangingPunct="1">
              <a:buFontTx/>
              <a:buChar char="•"/>
            </a:pPr>
            <a:r>
              <a:rPr lang="en-US" altLang="zh-TW" sz="600" smtClean="0"/>
              <a:t>Increased conflict </a:t>
            </a:r>
            <a:r>
              <a:rPr lang="en-US" altLang="zh-TW" sz="600" smtClean="0">
                <a:latin typeface="Arial" pitchFamily="34" charset="0"/>
              </a:rPr>
              <a:t>–</a:t>
            </a:r>
            <a:r>
              <a:rPr lang="en-US" altLang="zh-TW" sz="600" smtClean="0"/>
              <a:t> particularly across groups.</a:t>
            </a:r>
          </a:p>
          <a:p>
            <a:pPr defTabSz="762000" eaLnBrk="1" hangingPunct="1">
              <a:buFontTx/>
              <a:buChar char="•"/>
            </a:pPr>
            <a:r>
              <a:rPr lang="en-US" altLang="zh-TW" sz="600" smtClean="0"/>
              <a:t>Past patterns of behavior become explicitly and reverently valued as the </a:t>
            </a:r>
            <a:r>
              <a:rPr lang="en-US" altLang="zh-TW" sz="600" smtClean="0">
                <a:latin typeface="Arial" pitchFamily="34" charset="0"/>
              </a:rPr>
              <a:t>“</a:t>
            </a:r>
            <a:r>
              <a:rPr lang="en-US" altLang="zh-TW" sz="600" smtClean="0"/>
              <a:t>good old days.</a:t>
            </a:r>
            <a:r>
              <a:rPr lang="en-US" altLang="zh-TW" sz="600" smtClean="0">
                <a:latin typeface="Arial" pitchFamily="34" charset="0"/>
              </a:rPr>
              <a:t>”</a:t>
            </a:r>
            <a:endParaRPr lang="en-US" altLang="zh-TW" sz="600" smtClean="0"/>
          </a:p>
          <a:p>
            <a:pPr defTabSz="762000" eaLnBrk="1" hangingPunct="1">
              <a:buFontTx/>
              <a:buChar char="•"/>
            </a:pPr>
            <a:endParaRPr lang="en-US" altLang="zh-TW" sz="600" smtClean="0"/>
          </a:p>
          <a:p>
            <a:pPr defTabSz="762000" eaLnBrk="1" hangingPunct="1">
              <a:buFontTx/>
              <a:buChar char="•"/>
            </a:pPr>
            <a:endParaRPr lang="en-US" altLang="zh-TW" sz="600" smtClean="0"/>
          </a:p>
          <a:p>
            <a:pPr defTabSz="762000" eaLnBrk="1" hangingPunct="1"/>
            <a:r>
              <a:rPr lang="en-US" altLang="zh-TW" sz="600" smtClean="0"/>
              <a:t>Reference:  Lewin, Kurt (1958). </a:t>
            </a:r>
            <a:r>
              <a:rPr lang="en-US" altLang="zh-TW" sz="600" smtClean="0">
                <a:latin typeface="Arial" pitchFamily="34" charset="0"/>
              </a:rPr>
              <a:t>“</a:t>
            </a:r>
            <a:r>
              <a:rPr lang="en-US" altLang="zh-TW" sz="600" smtClean="0"/>
              <a:t>Group Decision and Social Change</a:t>
            </a:r>
            <a:r>
              <a:rPr lang="en-US" altLang="zh-TW" sz="600" smtClean="0">
                <a:latin typeface="Arial" pitchFamily="34" charset="0"/>
              </a:rPr>
              <a:t>”</a:t>
            </a:r>
            <a:r>
              <a:rPr lang="en-US" altLang="zh-TW" sz="600" smtClean="0"/>
              <a:t> in </a:t>
            </a:r>
            <a:r>
              <a:rPr lang="en-US" altLang="zh-TW" sz="600" i="1" smtClean="0"/>
              <a:t>Readings in Social Psychology</a:t>
            </a:r>
            <a:r>
              <a:rPr lang="en-US" altLang="zh-TW" sz="600" smtClean="0"/>
              <a:t>, eds. E.E. Maccoby, T.M. Newcomb, and E.L. Hartley. New York: Holt, Rinehart and Winston, pp. 197-211.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7"/>
          <p:cNvSpPr>
            <a:spLocks noGrp="1" noChangeArrowheads="1"/>
          </p:cNvSpPr>
          <p:nvPr>
            <p:ph type="sldNum" sz="quarter" idx="5"/>
          </p:nvPr>
        </p:nvSpPr>
        <p:spPr>
          <a:noFill/>
        </p:spPr>
        <p:txBody>
          <a:bodyPr/>
          <a:lstStyle/>
          <a:p>
            <a:fld id="{46547386-6422-448F-AAD9-B6A8F7D8E757}" type="slidenum">
              <a:rPr lang="en-US" altLang="zh-TW"/>
              <a:pPr/>
              <a:t>3</a:t>
            </a:fld>
            <a:endParaRPr lang="en-US" altLang="zh-TW"/>
          </a:p>
        </p:txBody>
      </p:sp>
      <p:sp>
        <p:nvSpPr>
          <p:cNvPr id="390147" name="Rectangle 2"/>
          <p:cNvSpPr>
            <a:spLocks noGrp="1" noRot="1" noChangeAspect="1" noChangeArrowheads="1" noTextEdit="1"/>
          </p:cNvSpPr>
          <p:nvPr>
            <p:ph type="sldImg"/>
          </p:nvPr>
        </p:nvSpPr>
        <p:spPr>
          <a:ln/>
        </p:spPr>
      </p:sp>
      <p:sp>
        <p:nvSpPr>
          <p:cNvPr id="390148"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7"/>
          <p:cNvSpPr>
            <a:spLocks noGrp="1" noChangeArrowheads="1"/>
          </p:cNvSpPr>
          <p:nvPr>
            <p:ph type="sldNum" sz="quarter" idx="5"/>
          </p:nvPr>
        </p:nvSpPr>
        <p:spPr>
          <a:noFill/>
        </p:spPr>
        <p:txBody>
          <a:bodyPr/>
          <a:lstStyle/>
          <a:p>
            <a:fld id="{F92E35EA-394C-4DF6-ADCC-4456A6893750}" type="slidenum">
              <a:rPr lang="en-US" altLang="zh-TW"/>
              <a:pPr/>
              <a:t>4</a:t>
            </a:fld>
            <a:endParaRPr lang="en-US" altLang="zh-TW"/>
          </a:p>
        </p:txBody>
      </p:sp>
      <p:sp>
        <p:nvSpPr>
          <p:cNvPr id="391171" name="Rectangle 2"/>
          <p:cNvSpPr>
            <a:spLocks noGrp="1" noRot="1" noChangeAspect="1" noChangeArrowheads="1" noTextEdit="1"/>
          </p:cNvSpPr>
          <p:nvPr>
            <p:ph type="sldImg"/>
          </p:nvPr>
        </p:nvSpPr>
        <p:spPr>
          <a:ln/>
        </p:spPr>
      </p:sp>
      <p:sp>
        <p:nvSpPr>
          <p:cNvPr id="391172"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7"/>
          <p:cNvSpPr>
            <a:spLocks noGrp="1" noChangeArrowheads="1"/>
          </p:cNvSpPr>
          <p:nvPr>
            <p:ph type="sldNum" sz="quarter" idx="5"/>
          </p:nvPr>
        </p:nvSpPr>
        <p:spPr>
          <a:noFill/>
        </p:spPr>
        <p:txBody>
          <a:bodyPr/>
          <a:lstStyle/>
          <a:p>
            <a:fld id="{056D4DE8-A6D4-494B-B18E-F8CE3B211A01}" type="slidenum">
              <a:rPr lang="en-US" altLang="zh-TW"/>
              <a:pPr/>
              <a:t>5</a:t>
            </a:fld>
            <a:endParaRPr lang="en-US" altLang="zh-TW"/>
          </a:p>
        </p:txBody>
      </p:sp>
      <p:sp>
        <p:nvSpPr>
          <p:cNvPr id="392195" name="Rectangle 2"/>
          <p:cNvSpPr>
            <a:spLocks noGrp="1" noRot="1" noChangeAspect="1" noChangeArrowheads="1" noTextEdit="1"/>
          </p:cNvSpPr>
          <p:nvPr>
            <p:ph type="sldImg"/>
          </p:nvPr>
        </p:nvSpPr>
        <p:spPr>
          <a:ln/>
        </p:spPr>
      </p:sp>
      <p:sp>
        <p:nvSpPr>
          <p:cNvPr id="392196"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7"/>
          <p:cNvSpPr>
            <a:spLocks noGrp="1" noChangeArrowheads="1"/>
          </p:cNvSpPr>
          <p:nvPr>
            <p:ph type="sldNum" sz="quarter" idx="5"/>
          </p:nvPr>
        </p:nvSpPr>
        <p:spPr>
          <a:noFill/>
        </p:spPr>
        <p:txBody>
          <a:bodyPr/>
          <a:lstStyle/>
          <a:p>
            <a:fld id="{32E87F63-462B-4A1E-9C57-FEA424D27851}" type="slidenum">
              <a:rPr lang="en-US" altLang="zh-TW"/>
              <a:pPr/>
              <a:t>6</a:t>
            </a:fld>
            <a:endParaRPr lang="en-US" altLang="zh-TW"/>
          </a:p>
        </p:txBody>
      </p:sp>
      <p:sp>
        <p:nvSpPr>
          <p:cNvPr id="393219" name="Rectangle 2"/>
          <p:cNvSpPr>
            <a:spLocks noGrp="1" noRot="1" noChangeAspect="1" noChangeArrowheads="1" noTextEdit="1"/>
          </p:cNvSpPr>
          <p:nvPr>
            <p:ph type="sldImg"/>
          </p:nvPr>
        </p:nvSpPr>
        <p:spPr>
          <a:ln/>
        </p:spPr>
      </p:sp>
      <p:sp>
        <p:nvSpPr>
          <p:cNvPr id="393220"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7"/>
          <p:cNvSpPr>
            <a:spLocks noGrp="1" noChangeArrowheads="1"/>
          </p:cNvSpPr>
          <p:nvPr>
            <p:ph type="sldNum" sz="quarter" idx="5"/>
          </p:nvPr>
        </p:nvSpPr>
        <p:spPr>
          <a:noFill/>
        </p:spPr>
        <p:txBody>
          <a:bodyPr/>
          <a:lstStyle/>
          <a:p>
            <a:fld id="{9154AF93-23A6-4CD4-ADBD-9680CA1EF2EA}" type="slidenum">
              <a:rPr lang="en-US" altLang="zh-TW"/>
              <a:pPr/>
              <a:t>7</a:t>
            </a:fld>
            <a:endParaRPr lang="en-US" altLang="zh-TW"/>
          </a:p>
        </p:txBody>
      </p:sp>
      <p:sp>
        <p:nvSpPr>
          <p:cNvPr id="394243" name="Rectangle 2"/>
          <p:cNvSpPr>
            <a:spLocks noGrp="1" noRot="1" noChangeAspect="1" noChangeArrowheads="1" noTextEdit="1"/>
          </p:cNvSpPr>
          <p:nvPr>
            <p:ph type="sldImg"/>
          </p:nvPr>
        </p:nvSpPr>
        <p:spPr>
          <a:ln/>
        </p:spPr>
      </p:sp>
      <p:sp>
        <p:nvSpPr>
          <p:cNvPr id="394244"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7"/>
          <p:cNvSpPr>
            <a:spLocks noGrp="1" noChangeArrowheads="1"/>
          </p:cNvSpPr>
          <p:nvPr>
            <p:ph type="sldNum" sz="quarter" idx="5"/>
          </p:nvPr>
        </p:nvSpPr>
        <p:spPr>
          <a:noFill/>
        </p:spPr>
        <p:txBody>
          <a:bodyPr/>
          <a:lstStyle/>
          <a:p>
            <a:fld id="{5585BF92-B963-4DA6-A33F-2008BA774515}" type="slidenum">
              <a:rPr lang="en-US" altLang="zh-TW"/>
              <a:pPr/>
              <a:t>8</a:t>
            </a:fld>
            <a:endParaRPr lang="en-US" altLang="zh-TW"/>
          </a:p>
        </p:txBody>
      </p:sp>
      <p:sp>
        <p:nvSpPr>
          <p:cNvPr id="395267" name="Rectangle 2"/>
          <p:cNvSpPr>
            <a:spLocks noGrp="1" noRot="1" noChangeAspect="1" noChangeArrowheads="1" noTextEdit="1"/>
          </p:cNvSpPr>
          <p:nvPr>
            <p:ph type="sldImg"/>
          </p:nvPr>
        </p:nvSpPr>
        <p:spPr>
          <a:ln/>
        </p:spPr>
      </p:sp>
      <p:sp>
        <p:nvSpPr>
          <p:cNvPr id="395268"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7"/>
          <p:cNvSpPr>
            <a:spLocks noGrp="1" noChangeArrowheads="1"/>
          </p:cNvSpPr>
          <p:nvPr>
            <p:ph type="sldNum" sz="quarter" idx="5"/>
          </p:nvPr>
        </p:nvSpPr>
        <p:spPr>
          <a:noFill/>
        </p:spPr>
        <p:txBody>
          <a:bodyPr/>
          <a:lstStyle/>
          <a:p>
            <a:fld id="{C9BA5146-8222-4D12-8283-F5DCD8FF37CC}" type="slidenum">
              <a:rPr lang="en-US" altLang="zh-TW"/>
              <a:pPr/>
              <a:t>9</a:t>
            </a:fld>
            <a:endParaRPr lang="en-US" altLang="zh-TW"/>
          </a:p>
        </p:txBody>
      </p:sp>
      <p:sp>
        <p:nvSpPr>
          <p:cNvPr id="396291" name="Rectangle 2"/>
          <p:cNvSpPr>
            <a:spLocks noGrp="1" noRot="1" noChangeAspect="1" noChangeArrowheads="1" noTextEdit="1"/>
          </p:cNvSpPr>
          <p:nvPr>
            <p:ph type="sldImg"/>
          </p:nvPr>
        </p:nvSpPr>
        <p:spPr>
          <a:ln/>
        </p:spPr>
      </p:sp>
      <p:sp>
        <p:nvSpPr>
          <p:cNvPr id="396292" name="Rectangle 3"/>
          <p:cNvSpPr>
            <a:spLocks noGrp="1" noChangeArrowheads="1"/>
          </p:cNvSpPr>
          <p:nvPr>
            <p:ph type="body" idx="1"/>
          </p:nvPr>
        </p:nvSpPr>
        <p:spPr>
          <a:xfrm>
            <a:off x="685800" y="4343400"/>
            <a:ext cx="5486400" cy="4114800"/>
          </a:xfrm>
          <a:noFill/>
          <a:ln/>
        </p:spPr>
        <p:txBody>
          <a:bodyPr/>
          <a:lstStyle/>
          <a:p>
            <a:pPr eaLnBrk="1" hangingPunct="1"/>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Rectangle 7"/>
          <p:cNvSpPr>
            <a:spLocks noChangeArrowheads="1"/>
          </p:cNvSpPr>
          <p:nvPr/>
        </p:nvSpPr>
        <p:spPr bwMode="auto">
          <a:xfrm>
            <a:off x="0" y="0"/>
            <a:ext cx="9144000" cy="2852738"/>
          </a:xfrm>
          <a:prstGeom prst="rect">
            <a:avLst/>
          </a:prstGeom>
          <a:solidFill>
            <a:srgbClr val="5774BB"/>
          </a:solidFill>
          <a:ln w="9525">
            <a:noFill/>
            <a:miter lim="800000"/>
            <a:headEnd/>
            <a:tailEnd/>
          </a:ln>
          <a:effectLst/>
        </p:spPr>
        <p:txBody>
          <a:bodyPr wrap="none" anchor="ctr"/>
          <a:lstStyle/>
          <a:p>
            <a:pPr>
              <a:defRPr/>
            </a:pPr>
            <a:endParaRPr lang="zh-TW" altLang="zh-TW" sz="11700">
              <a:solidFill>
                <a:srgbClr val="3C58A5"/>
              </a:solidFill>
              <a:latin typeface="MS UI Gothic" pitchFamily="34" charset="-128"/>
              <a:ea typeface="MS UI Gothic" pitchFamily="34" charset="-128"/>
            </a:endParaRPr>
          </a:p>
        </p:txBody>
      </p:sp>
      <p:sp>
        <p:nvSpPr>
          <p:cNvPr id="2456578" name="Rectangle 2"/>
          <p:cNvSpPr>
            <a:spLocks noGrp="1" noChangeArrowheads="1"/>
          </p:cNvSpPr>
          <p:nvPr>
            <p:ph type="ctrTitle"/>
          </p:nvPr>
        </p:nvSpPr>
        <p:spPr>
          <a:xfrm>
            <a:off x="900113" y="333375"/>
            <a:ext cx="7772400" cy="1143000"/>
          </a:xfrm>
        </p:spPr>
        <p:txBody>
          <a:bodyPr/>
          <a:lstStyle>
            <a:lvl1pPr>
              <a:defRPr/>
            </a:lvl1pPr>
          </a:lstStyle>
          <a:p>
            <a:r>
              <a:rPr lang="zh-TW" altLang="en-US"/>
              <a:t>按一下以編輯母片標題樣式</a:t>
            </a:r>
          </a:p>
        </p:txBody>
      </p:sp>
      <p:sp>
        <p:nvSpPr>
          <p:cNvPr id="2456579" name="Rectangle 3"/>
          <p:cNvSpPr>
            <a:spLocks noGrp="1" noChangeArrowheads="1"/>
          </p:cNvSpPr>
          <p:nvPr>
            <p:ph type="subTitle" idx="1"/>
          </p:nvPr>
        </p:nvSpPr>
        <p:spPr>
          <a:xfrm>
            <a:off x="611188" y="2924175"/>
            <a:ext cx="8208962" cy="3313113"/>
          </a:xfrm>
        </p:spPr>
        <p:txBody>
          <a:bodyPr/>
          <a:lstStyle>
            <a:lvl1pPr marL="0" indent="0" algn="ctr">
              <a:buFont typeface="Wingdings" pitchFamily="2" charset="2"/>
              <a:buNone/>
              <a:defRPr/>
            </a:lvl1pPr>
          </a:lstStyle>
          <a:p>
            <a:r>
              <a:rPr lang="zh-TW" altLang="en-US"/>
              <a:t>按一下以編輯母片副標題樣式</a:t>
            </a:r>
          </a:p>
        </p:txBody>
      </p:sp>
      <p:sp>
        <p:nvSpPr>
          <p:cNvPr id="5" name="Rectangle 4"/>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kumimoji="0" sz="1400" smtClean="0">
                <a:solidFill>
                  <a:schemeClr val="bg2"/>
                </a:solidFill>
                <a:latin typeface="+mn-lt"/>
              </a:defRPr>
            </a:lvl1pPr>
          </a:lstStyle>
          <a:p>
            <a:pPr>
              <a:defRPr/>
            </a:pPr>
            <a:endParaRPr lang="en-US" altLang="zh-TW"/>
          </a:p>
        </p:txBody>
      </p:sp>
      <p:sp>
        <p:nvSpPr>
          <p:cNvPr id="6" name="Rectangle 5"/>
          <p:cNvSpPr>
            <a:spLocks noGrp="1" noChangeArrowheads="1"/>
          </p:cNvSpPr>
          <p:nvPr>
            <p:ph type="ftr" sz="quarter" idx="11"/>
          </p:nvPr>
        </p:nvSpPr>
        <p:spPr bwMode="auto">
          <a:xfrm>
            <a:off x="34290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kumimoji="0" sz="1400" smtClean="0">
                <a:solidFill>
                  <a:schemeClr val="bg2"/>
                </a:solidFill>
                <a:latin typeface="+mn-lt"/>
              </a:defRPr>
            </a:lvl1pPr>
          </a:lstStyle>
          <a:p>
            <a:pPr>
              <a:defRPr/>
            </a:pPr>
            <a:endParaRPr lang="en-US" altLang="zh-TW"/>
          </a:p>
        </p:txBody>
      </p:sp>
      <p:sp>
        <p:nvSpPr>
          <p:cNvPr id="7" name="Rectangle 6"/>
          <p:cNvSpPr>
            <a:spLocks noGrp="1" noChangeArrowheads="1"/>
          </p:cNvSpPr>
          <p:nvPr>
            <p:ph type="sldNum" sz="quarter" idx="12"/>
          </p:nvPr>
        </p:nvSpPr>
        <p:spPr>
          <a:xfrm>
            <a:off x="7092950" y="6237288"/>
            <a:ext cx="1905000" cy="457200"/>
          </a:xfrm>
        </p:spPr>
        <p:txBody>
          <a:bodyPr anchor="b"/>
          <a:lstStyle>
            <a:lvl1pPr>
              <a:defRPr kumimoji="0" sz="1200" smtClean="0">
                <a:solidFill>
                  <a:schemeClr val="bg2"/>
                </a:solidFill>
                <a:latin typeface="+mn-lt"/>
              </a:defRPr>
            </a:lvl1pPr>
          </a:lstStyle>
          <a:p>
            <a:pPr>
              <a:defRPr/>
            </a:pPr>
            <a:fld id="{7C82B082-6C07-47B9-A27C-FEE43694A7A8}" type="slidenum">
              <a:rPr lang="en-US" altLang="zh-TW" smtClean="0"/>
              <a:pPr>
                <a:defRPr/>
              </a:pPr>
              <a:t>‹#›</a:t>
            </a:fld>
            <a:r>
              <a:rPr lang="en-US" altLang="zh-TW" smtClean="0"/>
              <a:t>/34</a:t>
            </a:r>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sldNum" sz="quarter" idx="10"/>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65963" y="249238"/>
            <a:ext cx="2078037" cy="60658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27088" y="249238"/>
            <a:ext cx="6086475" cy="60658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sldNum" sz="quarter" idx="10"/>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827088" y="249238"/>
            <a:ext cx="8316912"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827088" y="1700213"/>
            <a:ext cx="8077200" cy="4614862"/>
          </a:xfrm>
        </p:spPr>
        <p:txBody>
          <a:bodyPr/>
          <a:lstStyle/>
          <a:p>
            <a:pPr lvl="0"/>
            <a:endParaRPr lang="zh-TW" altLang="en-US" noProof="0" smtClean="0"/>
          </a:p>
        </p:txBody>
      </p:sp>
      <p:sp>
        <p:nvSpPr>
          <p:cNvPr id="4" name="Rectangle 5"/>
          <p:cNvSpPr>
            <a:spLocks noGrp="1" noChangeArrowheads="1"/>
          </p:cNvSpPr>
          <p:nvPr>
            <p:ph type="sldNum" sz="quarter" idx="10"/>
          </p:nvPr>
        </p:nvSpPr>
        <p:spPr>
          <a:ln/>
        </p:spPr>
        <p:txBody>
          <a:bodyPr/>
          <a:lstStyle>
            <a:lvl1pPr>
              <a:defRPr/>
            </a:lvl1pPr>
          </a:lstStyle>
          <a:p>
            <a:pPr>
              <a:defRPr/>
            </a:pPr>
            <a:fld id="{FCD4CA26-F0C0-4D33-8532-EF14C1C543C2}" type="slidenum">
              <a:rPr lang="en-US" altLang="zh-TW" smtClean="0"/>
              <a:pPr>
                <a:defRPr/>
              </a:pPr>
              <a:t>‹#›</a:t>
            </a:fld>
            <a:r>
              <a:rPr lang="en-US" altLang="zh-TW" smtClean="0"/>
              <a:t>/34</a:t>
            </a: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5"/>
          <p:cNvSpPr>
            <a:spLocks noGrp="1" noChangeArrowheads="1"/>
          </p:cNvSpPr>
          <p:nvPr>
            <p:ph type="sldNum" sz="quarter" idx="10"/>
          </p:nvPr>
        </p:nvSpPr>
        <p:spPr>
          <a:ln/>
        </p:spPr>
        <p:txBody>
          <a:bodyPr/>
          <a:lstStyle>
            <a:lvl1pPr>
              <a:defRPr/>
            </a:lvl1pPr>
          </a:lstStyle>
          <a:p>
            <a:pPr>
              <a:defRPr/>
            </a:pPr>
            <a:fld id="{848A997B-EBCE-4355-A842-6664FFB5DB21}" type="slidenum">
              <a:rPr lang="en-US" altLang="zh-TW" smtClean="0"/>
              <a:pPr>
                <a:defRPr/>
              </a:pPr>
              <a:t>‹#›</a:t>
            </a:fld>
            <a:r>
              <a:rPr lang="en-US" altLang="zh-TW" smtClean="0"/>
              <a:t>/34</a:t>
            </a:r>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5"/>
          <p:cNvSpPr>
            <a:spLocks noGrp="1" noChangeArrowheads="1"/>
          </p:cNvSpPr>
          <p:nvPr>
            <p:ph type="sldNum" sz="quarter" idx="10"/>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27088" y="1700213"/>
            <a:ext cx="3962400" cy="4614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941888" y="1700213"/>
            <a:ext cx="3962400" cy="4614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5"/>
          <p:cNvSpPr>
            <a:spLocks noGrp="1" noChangeArrowheads="1"/>
          </p:cNvSpPr>
          <p:nvPr>
            <p:ph type="sldNum" sz="quarter" idx="10"/>
          </p:nvPr>
        </p:nvSpPr>
        <p:spPr>
          <a:ln/>
        </p:spPr>
        <p:txBody>
          <a:bodyPr/>
          <a:lstStyle>
            <a:lvl1pPr>
              <a:defRPr/>
            </a:lvl1pPr>
          </a:lstStyle>
          <a:p>
            <a:pPr>
              <a:defRPr/>
            </a:pPr>
            <a:fld id="{3CDB94C4-73EE-4517-95D5-714622DC0A2C}" type="slidenum">
              <a:rPr lang="en-US" altLang="zh-TW" smtClean="0"/>
              <a:pPr>
                <a:defRPr/>
              </a:pPr>
              <a:t>‹#›</a:t>
            </a:fld>
            <a:r>
              <a:rPr lang="en-US" altLang="zh-TW" smtClean="0"/>
              <a:t>/34</a:t>
            </a:r>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5"/>
          <p:cNvSpPr>
            <a:spLocks noGrp="1" noChangeArrowheads="1"/>
          </p:cNvSpPr>
          <p:nvPr>
            <p:ph type="sldNum" sz="quarter" idx="10"/>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5"/>
          <p:cNvSpPr>
            <a:spLocks noGrp="1" noChangeArrowheads="1"/>
          </p:cNvSpPr>
          <p:nvPr>
            <p:ph type="sldNum" sz="quarter" idx="10"/>
          </p:nvPr>
        </p:nvSpPr>
        <p:spPr>
          <a:ln/>
        </p:spPr>
        <p:txBody>
          <a:bodyPr/>
          <a:lstStyle>
            <a:lvl1pPr>
              <a:defRPr/>
            </a:lvl1pPr>
          </a:lstStyle>
          <a:p>
            <a:pPr>
              <a:defRPr/>
            </a:pPr>
            <a:fld id="{C11DC451-73A6-48B0-AF0B-9155BE24BED9}" type="slidenum">
              <a:rPr lang="en-US" altLang="zh-TW" smtClean="0"/>
              <a:pPr>
                <a:defRPr/>
              </a:pPr>
              <a:t>‹#›</a:t>
            </a:fld>
            <a:r>
              <a:rPr lang="en-US" altLang="zh-TW" smtClean="0"/>
              <a:t>/34</a:t>
            </a:r>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6697B3C3-9F30-46AF-B4EA-EE77B6AA0D60}" type="slidenum">
              <a:rPr lang="en-US" altLang="zh-TW" smtClean="0"/>
              <a:pPr>
                <a:defRPr/>
              </a:pPr>
              <a:t>‹#›</a:t>
            </a:fld>
            <a:r>
              <a:rPr lang="en-US" altLang="zh-TW" smtClean="0"/>
              <a:t>/34</a:t>
            </a: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sldNum" sz="quarter" idx="10"/>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5"/>
          <p:cNvSpPr>
            <a:spLocks noGrp="1" noChangeArrowheads="1"/>
          </p:cNvSpPr>
          <p:nvPr>
            <p:ph type="sldNum" sz="quarter" idx="10"/>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455554" name="Rectangle 2"/>
          <p:cNvSpPr>
            <a:spLocks noChangeArrowheads="1"/>
          </p:cNvSpPr>
          <p:nvPr/>
        </p:nvSpPr>
        <p:spPr bwMode="auto">
          <a:xfrm>
            <a:off x="0" y="0"/>
            <a:ext cx="9144000" cy="1412875"/>
          </a:xfrm>
          <a:prstGeom prst="rect">
            <a:avLst/>
          </a:prstGeom>
          <a:solidFill>
            <a:srgbClr val="5774BB"/>
          </a:solidFill>
          <a:ln w="9525">
            <a:noFill/>
            <a:miter lim="800000"/>
            <a:headEnd/>
            <a:tailEnd/>
          </a:ln>
          <a:effectLst/>
        </p:spPr>
        <p:txBody>
          <a:bodyPr wrap="none" anchor="ctr"/>
          <a:lstStyle/>
          <a:p>
            <a:pPr>
              <a:defRPr/>
            </a:pPr>
            <a:endParaRPr lang="zh-TW" altLang="zh-TW" sz="11700">
              <a:solidFill>
                <a:srgbClr val="3C58A5"/>
              </a:solidFill>
              <a:latin typeface="MS UI Gothic" pitchFamily="34" charset="-128"/>
              <a:ea typeface="MS UI Gothic" pitchFamily="34" charset="-128"/>
            </a:endParaRPr>
          </a:p>
        </p:txBody>
      </p:sp>
      <p:sp>
        <p:nvSpPr>
          <p:cNvPr id="37891" name="Rectangle 3"/>
          <p:cNvSpPr>
            <a:spLocks noGrp="1" noChangeArrowheads="1"/>
          </p:cNvSpPr>
          <p:nvPr>
            <p:ph type="title"/>
          </p:nvPr>
        </p:nvSpPr>
        <p:spPr bwMode="auto">
          <a:xfrm>
            <a:off x="827088" y="249238"/>
            <a:ext cx="83169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37892" name="Rectangle 4"/>
          <p:cNvSpPr>
            <a:spLocks noGrp="1" noChangeArrowheads="1"/>
          </p:cNvSpPr>
          <p:nvPr>
            <p:ph type="body" idx="1"/>
          </p:nvPr>
        </p:nvSpPr>
        <p:spPr bwMode="auto">
          <a:xfrm>
            <a:off x="827088" y="1700213"/>
            <a:ext cx="8077200" cy="46148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455557" name="Rectangle 5"/>
          <p:cNvSpPr>
            <a:spLocks noGrp="1" noChangeArrowheads="1"/>
          </p:cNvSpPr>
          <p:nvPr>
            <p:ph type="sldNum" sz="quarter" idx="4"/>
          </p:nvPr>
        </p:nvSpPr>
        <p:spPr bwMode="auto">
          <a:xfrm>
            <a:off x="6804025"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Times New Roman" pitchFamily="18" charset="0"/>
              </a:defRPr>
            </a:lvl1pPr>
          </a:lstStyle>
          <a:p>
            <a:fld id="{4CC7B7DB-30E4-4489-8E11-6656BE016FDF}" type="slidenum">
              <a:rPr lang="en-US" altLang="zh-TW" smtClean="0"/>
              <a:pPr/>
              <a:t>‹#›</a:t>
            </a:fld>
            <a:endParaRPr lang="en-US" altLang="zh-TW"/>
          </a:p>
        </p:txBody>
      </p:sp>
      <p:sp>
        <p:nvSpPr>
          <p:cNvPr id="2455558" name="Rectangle 6"/>
          <p:cNvSpPr>
            <a:spLocks noChangeArrowheads="1"/>
          </p:cNvSpPr>
          <p:nvPr/>
        </p:nvSpPr>
        <p:spPr bwMode="auto">
          <a:xfrm>
            <a:off x="5530850" y="0"/>
            <a:ext cx="3613150" cy="366713"/>
          </a:xfrm>
          <a:prstGeom prst="rect">
            <a:avLst/>
          </a:prstGeom>
          <a:noFill/>
          <a:ln w="9525">
            <a:noFill/>
            <a:miter lim="800000"/>
            <a:headEnd/>
            <a:tailEnd/>
          </a:ln>
          <a:effectLst/>
        </p:spPr>
        <p:txBody>
          <a:bodyPr wrap="none">
            <a:spAutoFit/>
          </a:bodyPr>
          <a:lstStyle/>
          <a:p>
            <a:pPr algn="l">
              <a:defRPr/>
            </a:pPr>
            <a:r>
              <a:rPr lang="zh-TW" altLang="en-US" b="1">
                <a:solidFill>
                  <a:srgbClr val="FFFFFF"/>
                </a:solidFill>
                <a:latin typeface="Tahoma" pitchFamily="34" charset="0"/>
                <a:ea typeface="標楷體" pitchFamily="65" charset="-120"/>
              </a:rPr>
              <a:t>政府歲計會計資訊系統之策略規劃</a:t>
            </a: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4400" b="1">
          <a:solidFill>
            <a:srgbClr val="FFFFFF"/>
          </a:solidFill>
          <a:latin typeface="+mj-lt"/>
          <a:ea typeface="+mj-ea"/>
          <a:cs typeface="+mj-cs"/>
        </a:defRPr>
      </a:lvl1pPr>
      <a:lvl2pPr algn="l" rtl="0" eaLnBrk="0" fontAlgn="base" hangingPunct="0">
        <a:spcBef>
          <a:spcPct val="0"/>
        </a:spcBef>
        <a:spcAft>
          <a:spcPct val="0"/>
        </a:spcAft>
        <a:defRPr kumimoji="1" sz="4400" b="1">
          <a:solidFill>
            <a:srgbClr val="FFFFFF"/>
          </a:solidFill>
          <a:latin typeface="Tahoma" pitchFamily="34" charset="0"/>
          <a:ea typeface="華康中特圓體" pitchFamily="49" charset="-120"/>
        </a:defRPr>
      </a:lvl2pPr>
      <a:lvl3pPr algn="l" rtl="0" eaLnBrk="0" fontAlgn="base" hangingPunct="0">
        <a:spcBef>
          <a:spcPct val="0"/>
        </a:spcBef>
        <a:spcAft>
          <a:spcPct val="0"/>
        </a:spcAft>
        <a:defRPr kumimoji="1" sz="4400" b="1">
          <a:solidFill>
            <a:srgbClr val="FFFFFF"/>
          </a:solidFill>
          <a:latin typeface="Tahoma" pitchFamily="34" charset="0"/>
          <a:ea typeface="華康中特圓體" pitchFamily="49" charset="-120"/>
        </a:defRPr>
      </a:lvl3pPr>
      <a:lvl4pPr algn="l" rtl="0" eaLnBrk="0" fontAlgn="base" hangingPunct="0">
        <a:spcBef>
          <a:spcPct val="0"/>
        </a:spcBef>
        <a:spcAft>
          <a:spcPct val="0"/>
        </a:spcAft>
        <a:defRPr kumimoji="1" sz="4400" b="1">
          <a:solidFill>
            <a:srgbClr val="FFFFFF"/>
          </a:solidFill>
          <a:latin typeface="Tahoma" pitchFamily="34" charset="0"/>
          <a:ea typeface="華康中特圓體" pitchFamily="49" charset="-120"/>
        </a:defRPr>
      </a:lvl4pPr>
      <a:lvl5pPr algn="l" rtl="0" eaLnBrk="0" fontAlgn="base" hangingPunct="0">
        <a:spcBef>
          <a:spcPct val="0"/>
        </a:spcBef>
        <a:spcAft>
          <a:spcPct val="0"/>
        </a:spcAft>
        <a:defRPr kumimoji="1" sz="4400" b="1">
          <a:solidFill>
            <a:srgbClr val="FFFFFF"/>
          </a:solidFill>
          <a:latin typeface="Tahoma" pitchFamily="34" charset="0"/>
          <a:ea typeface="華康中特圓體" pitchFamily="49" charset="-120"/>
        </a:defRPr>
      </a:lvl5pPr>
      <a:lvl6pPr marL="457200" algn="l" rtl="0" fontAlgn="base">
        <a:spcBef>
          <a:spcPct val="0"/>
        </a:spcBef>
        <a:spcAft>
          <a:spcPct val="0"/>
        </a:spcAft>
        <a:defRPr kumimoji="1" sz="4400" b="1">
          <a:solidFill>
            <a:srgbClr val="FFFFFF"/>
          </a:solidFill>
          <a:latin typeface="Tahoma" pitchFamily="34" charset="0"/>
          <a:ea typeface="華康中特圓體" pitchFamily="49" charset="-120"/>
        </a:defRPr>
      </a:lvl6pPr>
      <a:lvl7pPr marL="914400" algn="l" rtl="0" fontAlgn="base">
        <a:spcBef>
          <a:spcPct val="0"/>
        </a:spcBef>
        <a:spcAft>
          <a:spcPct val="0"/>
        </a:spcAft>
        <a:defRPr kumimoji="1" sz="4400" b="1">
          <a:solidFill>
            <a:srgbClr val="FFFFFF"/>
          </a:solidFill>
          <a:latin typeface="Tahoma" pitchFamily="34" charset="0"/>
          <a:ea typeface="華康中特圓體" pitchFamily="49" charset="-120"/>
        </a:defRPr>
      </a:lvl7pPr>
      <a:lvl8pPr marL="1371600" algn="l" rtl="0" fontAlgn="base">
        <a:spcBef>
          <a:spcPct val="0"/>
        </a:spcBef>
        <a:spcAft>
          <a:spcPct val="0"/>
        </a:spcAft>
        <a:defRPr kumimoji="1" sz="4400" b="1">
          <a:solidFill>
            <a:srgbClr val="FFFFFF"/>
          </a:solidFill>
          <a:latin typeface="Tahoma" pitchFamily="34" charset="0"/>
          <a:ea typeface="華康中特圓體" pitchFamily="49" charset="-120"/>
        </a:defRPr>
      </a:lvl8pPr>
      <a:lvl9pPr marL="1828800" algn="l" rtl="0" fontAlgn="base">
        <a:spcBef>
          <a:spcPct val="0"/>
        </a:spcBef>
        <a:spcAft>
          <a:spcPct val="0"/>
        </a:spcAft>
        <a:defRPr kumimoji="1" sz="4400" b="1">
          <a:solidFill>
            <a:srgbClr val="FFFFFF"/>
          </a:solidFill>
          <a:latin typeface="Tahoma" pitchFamily="34" charset="0"/>
          <a:ea typeface="華康中特圓體" pitchFamily="49" charset="-120"/>
        </a:defRPr>
      </a:lvl9pPr>
    </p:titleStyle>
    <p:bodyStyle>
      <a:lvl1pPr marL="342900" indent="-342900" algn="l" rtl="0" eaLnBrk="0" fontAlgn="base" hangingPunct="0">
        <a:spcBef>
          <a:spcPct val="20000"/>
        </a:spcBef>
        <a:spcAft>
          <a:spcPct val="0"/>
        </a:spcAft>
        <a:buClr>
          <a:schemeClr val="folHlink"/>
        </a:buClr>
        <a:buSzPct val="80000"/>
        <a:buFont typeface="Wingdings" pitchFamily="2" charset="2"/>
        <a:buChar char="n"/>
        <a:defRPr kumimoji="1" sz="2800" b="1">
          <a:solidFill>
            <a:schemeClr val="folHlink"/>
          </a:solidFill>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n"/>
        <a:defRPr kumimoji="1" sz="2800" b="1">
          <a:solidFill>
            <a:schemeClr val="folHlink"/>
          </a:solidFill>
          <a:latin typeface="+mn-lt"/>
          <a:ea typeface="華康古印體" pitchFamily="65" charset="-120"/>
        </a:defRPr>
      </a:lvl2pPr>
      <a:lvl3pPr marL="1143000" indent="-228600" algn="l" rtl="0" eaLnBrk="0" fontAlgn="base" hangingPunct="0">
        <a:spcBef>
          <a:spcPct val="20000"/>
        </a:spcBef>
        <a:spcAft>
          <a:spcPct val="0"/>
        </a:spcAft>
        <a:buClr>
          <a:srgbClr val="9900FF"/>
        </a:buClr>
        <a:buSzPct val="50000"/>
        <a:buFont typeface="Wingdings" pitchFamily="2" charset="2"/>
        <a:buChar char="¬"/>
        <a:defRPr kumimoji="1" sz="2400">
          <a:solidFill>
            <a:schemeClr val="tx1"/>
          </a:solidFill>
          <a:latin typeface="+mn-lt"/>
          <a:ea typeface="新細明體" pitchFamily="18" charset="-120"/>
        </a:defRPr>
      </a:lvl3pPr>
      <a:lvl4pPr marL="1600200" indent="-228600" algn="l" rtl="0" eaLnBrk="0" fontAlgn="base" hangingPunct="0">
        <a:spcBef>
          <a:spcPct val="20000"/>
        </a:spcBef>
        <a:spcAft>
          <a:spcPct val="0"/>
        </a:spcAft>
        <a:buClr>
          <a:srgbClr val="9900FF"/>
        </a:buClr>
        <a:buSzPct val="55000"/>
        <a:buFont typeface="Wingdings" pitchFamily="2" charset="2"/>
        <a:buChar char="¬"/>
        <a:defRPr kumimoji="1" sz="2000">
          <a:solidFill>
            <a:schemeClr val="tx1"/>
          </a:solidFill>
          <a:latin typeface="+mn-lt"/>
          <a:ea typeface="新細明體" pitchFamily="18" charset="-120"/>
        </a:defRPr>
      </a:lvl4pPr>
      <a:lvl5pPr marL="2057400" indent="-228600" algn="l" rtl="0" eaLnBrk="0" fontAlgn="base" hangingPunct="0">
        <a:spcBef>
          <a:spcPct val="20000"/>
        </a:spcBef>
        <a:spcAft>
          <a:spcPct val="0"/>
        </a:spcAft>
        <a:buClr>
          <a:srgbClr val="9900FF"/>
        </a:buClr>
        <a:buSzPct val="50000"/>
        <a:buFont typeface="Wingdings" pitchFamily="2" charset="2"/>
        <a:buChar char="¬"/>
        <a:defRPr kumimoji="1" sz="2000">
          <a:solidFill>
            <a:schemeClr val="tx1"/>
          </a:solidFill>
          <a:latin typeface="+mn-lt"/>
          <a:ea typeface="新細明體" pitchFamily="18" charset="-120"/>
        </a:defRPr>
      </a:lvl5pPr>
      <a:lvl6pPr marL="2514600" indent="-228600" algn="l" rtl="0" fontAlgn="base">
        <a:spcBef>
          <a:spcPct val="20000"/>
        </a:spcBef>
        <a:spcAft>
          <a:spcPct val="0"/>
        </a:spcAft>
        <a:buClr>
          <a:srgbClr val="9900FF"/>
        </a:buClr>
        <a:buSzPct val="50000"/>
        <a:buFont typeface="Wingdings" pitchFamily="2" charset="2"/>
        <a:buChar char="¬"/>
        <a:defRPr kumimoji="1" sz="2000">
          <a:solidFill>
            <a:schemeClr val="tx1"/>
          </a:solidFill>
          <a:latin typeface="+mn-lt"/>
          <a:ea typeface="新細明體" pitchFamily="18" charset="-120"/>
        </a:defRPr>
      </a:lvl6pPr>
      <a:lvl7pPr marL="2971800" indent="-228600" algn="l" rtl="0" fontAlgn="base">
        <a:spcBef>
          <a:spcPct val="20000"/>
        </a:spcBef>
        <a:spcAft>
          <a:spcPct val="0"/>
        </a:spcAft>
        <a:buClr>
          <a:srgbClr val="9900FF"/>
        </a:buClr>
        <a:buSzPct val="50000"/>
        <a:buFont typeface="Wingdings" pitchFamily="2" charset="2"/>
        <a:buChar char="¬"/>
        <a:defRPr kumimoji="1" sz="2000">
          <a:solidFill>
            <a:schemeClr val="tx1"/>
          </a:solidFill>
          <a:latin typeface="+mn-lt"/>
          <a:ea typeface="新細明體" pitchFamily="18" charset="-120"/>
        </a:defRPr>
      </a:lvl7pPr>
      <a:lvl8pPr marL="3429000" indent="-228600" algn="l" rtl="0" fontAlgn="base">
        <a:spcBef>
          <a:spcPct val="20000"/>
        </a:spcBef>
        <a:spcAft>
          <a:spcPct val="0"/>
        </a:spcAft>
        <a:buClr>
          <a:srgbClr val="9900FF"/>
        </a:buClr>
        <a:buSzPct val="50000"/>
        <a:buFont typeface="Wingdings" pitchFamily="2" charset="2"/>
        <a:buChar char="¬"/>
        <a:defRPr kumimoji="1" sz="2000">
          <a:solidFill>
            <a:schemeClr val="tx1"/>
          </a:solidFill>
          <a:latin typeface="+mn-lt"/>
          <a:ea typeface="新細明體" pitchFamily="18" charset="-120"/>
        </a:defRPr>
      </a:lvl8pPr>
      <a:lvl9pPr marL="3886200" indent="-228600" algn="l" rtl="0" fontAlgn="base">
        <a:spcBef>
          <a:spcPct val="20000"/>
        </a:spcBef>
        <a:spcAft>
          <a:spcPct val="0"/>
        </a:spcAft>
        <a:buClr>
          <a:srgbClr val="9900FF"/>
        </a:buClr>
        <a:buSzPct val="50000"/>
        <a:buFont typeface="Wingdings" pitchFamily="2" charset="2"/>
        <a:buChar char="¬"/>
        <a:defRPr kumimoji="1" sz="2000">
          <a:solidFill>
            <a:schemeClr val="tx1"/>
          </a:solidFill>
          <a:latin typeface="+mn-lt"/>
          <a:ea typeface="新細明體" pitchFamily="18" charset="-120"/>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hemeOverride" Target="../theme/themeOverride11.xml"/><Relationship Id="rId5" Type="http://schemas.openxmlformats.org/officeDocument/2006/relationships/image" Target="../media/image2.wmf"/><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hemeOverride" Target="../theme/themeOverride12.xml"/><Relationship Id="rId5" Type="http://schemas.openxmlformats.org/officeDocument/2006/relationships/image" Target="../media/image2.wmf"/><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13.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themeOverride" Target="../theme/themeOverride13.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slideLayout" Target="../slideLayouts/slideLayout2.xml"/><Relationship Id="rId7" Type="http://schemas.openxmlformats.org/officeDocument/2006/relationships/oleObject" Target="../embeddings/oleObject2.bin"/><Relationship Id="rId12" Type="http://schemas.openxmlformats.org/officeDocument/2006/relationships/oleObject" Target="../embeddings/oleObject6.bin"/><Relationship Id="rId2" Type="http://schemas.openxmlformats.org/officeDocument/2006/relationships/vmlDrawing" Target="../drawings/vmlDrawing1.vml"/><Relationship Id="rId1" Type="http://schemas.openxmlformats.org/officeDocument/2006/relationships/themeOverride" Target="../theme/themeOverride14.xml"/><Relationship Id="rId6" Type="http://schemas.openxmlformats.org/officeDocument/2006/relationships/image" Target="../media/image12.wmf"/><Relationship Id="rId11" Type="http://schemas.openxmlformats.org/officeDocument/2006/relationships/oleObject" Target="../embeddings/oleObject5.bin"/><Relationship Id="rId5" Type="http://schemas.openxmlformats.org/officeDocument/2006/relationships/oleObject" Target="../embeddings/oleObject1.bin"/><Relationship Id="rId10" Type="http://schemas.openxmlformats.org/officeDocument/2006/relationships/oleObject" Target="../embeddings/oleObject4.bin"/><Relationship Id="rId4" Type="http://schemas.openxmlformats.org/officeDocument/2006/relationships/notesSlide" Target="../notesSlides/notesSlide14.xml"/><Relationship Id="rId9"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hemeOverride" Target="../theme/themeOverride17.xml"/><Relationship Id="rId4" Type="http://schemas.openxmlformats.org/officeDocument/2006/relationships/image" Target="../media/image14.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8.xml"/><Relationship Id="rId5" Type="http://schemas.openxmlformats.org/officeDocument/2006/relationships/image" Target="../media/image16.png"/><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slideLayout" Target="../slideLayouts/slideLayout2.xml"/><Relationship Id="rId7" Type="http://schemas.openxmlformats.org/officeDocument/2006/relationships/oleObject" Target="../embeddings/oleObject9.bin"/><Relationship Id="rId2" Type="http://schemas.openxmlformats.org/officeDocument/2006/relationships/vmlDrawing" Target="../drawings/vmlDrawing2.vml"/><Relationship Id="rId1" Type="http://schemas.openxmlformats.org/officeDocument/2006/relationships/themeOverride" Target="../theme/themeOverride24.x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slideLayout" Target="../slideLayouts/slideLayout2.xml"/><Relationship Id="rId7" Type="http://schemas.openxmlformats.org/officeDocument/2006/relationships/oleObject" Target="../embeddings/oleObject13.bin"/><Relationship Id="rId2" Type="http://schemas.openxmlformats.org/officeDocument/2006/relationships/vmlDrawing" Target="../drawings/vmlDrawing3.vml"/><Relationship Id="rId1" Type="http://schemas.openxmlformats.org/officeDocument/2006/relationships/themeOverride" Target="../theme/themeOverride25.x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2.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hyperlink" Target="http://www.dgbas.gov.tw/"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themeOverride" Target="../theme/themeOverride9.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0578" name="Rectangle 2"/>
          <p:cNvSpPr>
            <a:spLocks noGrp="1" noChangeArrowheads="1"/>
          </p:cNvSpPr>
          <p:nvPr>
            <p:ph type="ctrTitle"/>
          </p:nvPr>
        </p:nvSpPr>
        <p:spPr>
          <a:xfrm>
            <a:off x="684213" y="476250"/>
            <a:ext cx="7991475" cy="2092325"/>
          </a:xfrm>
        </p:spPr>
        <p:txBody>
          <a:bodyPr/>
          <a:lstStyle/>
          <a:p>
            <a:pPr eaLnBrk="1" hangingPunct="1">
              <a:lnSpc>
                <a:spcPct val="120000"/>
              </a:lnSpc>
            </a:pPr>
            <a:r>
              <a:rPr lang="en-US" altLang="zh-TW" sz="4000" smtClean="0"/>
              <a:t>           </a:t>
            </a:r>
            <a:r>
              <a:rPr lang="zh-TW" altLang="en-US" sz="4000" smtClean="0"/>
              <a:t>管理資訊系統課程</a:t>
            </a:r>
            <a:br>
              <a:rPr lang="zh-TW" altLang="en-US" sz="4000" smtClean="0"/>
            </a:br>
            <a:r>
              <a:rPr lang="zh-TW" altLang="en-US" sz="4000" smtClean="0"/>
              <a:t> 政府歲計會計資訊系統之策略規劃</a:t>
            </a:r>
          </a:p>
        </p:txBody>
      </p:sp>
      <p:sp>
        <p:nvSpPr>
          <p:cNvPr id="280579" name="Rectangle 3"/>
          <p:cNvSpPr>
            <a:spLocks noGrp="1" noChangeArrowheads="1"/>
          </p:cNvSpPr>
          <p:nvPr>
            <p:ph type="subTitle" idx="1"/>
          </p:nvPr>
        </p:nvSpPr>
        <p:spPr>
          <a:xfrm>
            <a:off x="900113" y="3357563"/>
            <a:ext cx="7272337" cy="3095625"/>
          </a:xfrm>
        </p:spPr>
        <p:txBody>
          <a:bodyPr/>
          <a:lstStyle/>
          <a:p>
            <a:pPr eaLnBrk="1" hangingPunct="1">
              <a:spcBef>
                <a:spcPct val="0"/>
              </a:spcBef>
            </a:pPr>
            <a:r>
              <a:rPr lang="zh-TW" altLang="en-US" smtClean="0">
                <a:solidFill>
                  <a:schemeClr val="tx2"/>
                </a:solidFill>
                <a:latin typeface="標楷體" pitchFamily="65" charset="-120"/>
              </a:rPr>
              <a:t>指導教授：李國光</a:t>
            </a:r>
          </a:p>
          <a:p>
            <a:pPr algn="l" eaLnBrk="1" hangingPunct="1">
              <a:spcBef>
                <a:spcPct val="0"/>
              </a:spcBef>
            </a:pPr>
            <a:endParaRPr lang="zh-TW" altLang="en-US" smtClean="0">
              <a:solidFill>
                <a:schemeClr val="tx2"/>
              </a:solidFill>
              <a:latin typeface="標楷體" pitchFamily="65" charset="-120"/>
            </a:endParaRPr>
          </a:p>
          <a:p>
            <a:pPr algn="r" eaLnBrk="1" hangingPunct="1">
              <a:lnSpc>
                <a:spcPct val="120000"/>
              </a:lnSpc>
            </a:pPr>
            <a:r>
              <a:rPr lang="zh-TW" altLang="en-US" sz="2400" smtClean="0">
                <a:solidFill>
                  <a:schemeClr val="tx2"/>
                </a:solidFill>
                <a:latin typeface="標楷體" pitchFamily="65" charset="-120"/>
              </a:rPr>
              <a:t>學生</a:t>
            </a:r>
            <a:r>
              <a:rPr lang="en-US" altLang="zh-TW" sz="2400" smtClean="0">
                <a:solidFill>
                  <a:schemeClr val="tx2"/>
                </a:solidFill>
                <a:latin typeface="標楷體" pitchFamily="65" charset="-120"/>
              </a:rPr>
              <a:t>D9216902</a:t>
            </a:r>
            <a:r>
              <a:rPr lang="zh-TW" altLang="en-US" sz="2400" smtClean="0">
                <a:solidFill>
                  <a:schemeClr val="tx2"/>
                </a:solidFill>
                <a:latin typeface="標楷體" pitchFamily="65" charset="-120"/>
              </a:rPr>
              <a:t>　</a:t>
            </a:r>
            <a:r>
              <a:rPr lang="en-US" altLang="zh-TW" sz="2400" smtClean="0">
                <a:solidFill>
                  <a:schemeClr val="tx2"/>
                </a:solidFill>
                <a:latin typeface="標楷體" pitchFamily="65" charset="-120"/>
              </a:rPr>
              <a:t>EDBA</a:t>
            </a:r>
            <a:r>
              <a:rPr lang="zh-TW" altLang="en-US" sz="2400" smtClean="0">
                <a:solidFill>
                  <a:schemeClr val="tx2"/>
                </a:solidFill>
                <a:latin typeface="標楷體" pitchFamily="65" charset="-120"/>
              </a:rPr>
              <a:t>管研所　汪青河</a:t>
            </a:r>
          </a:p>
          <a:p>
            <a:pPr algn="r" eaLnBrk="1" hangingPunct="1">
              <a:lnSpc>
                <a:spcPct val="120000"/>
              </a:lnSpc>
            </a:pPr>
            <a:r>
              <a:rPr lang="zh-TW" altLang="en-US" sz="2400" smtClean="0">
                <a:solidFill>
                  <a:schemeClr val="tx2"/>
                </a:solidFill>
                <a:latin typeface="標楷體" pitchFamily="65" charset="-120"/>
              </a:rPr>
              <a:t>    </a:t>
            </a:r>
            <a:r>
              <a:rPr lang="en-US" altLang="zh-TW" sz="2400" smtClean="0">
                <a:solidFill>
                  <a:schemeClr val="tx2"/>
                </a:solidFill>
                <a:latin typeface="標楷體" pitchFamily="65" charset="-120"/>
              </a:rPr>
              <a:t>M9401903</a:t>
            </a:r>
            <a:r>
              <a:rPr lang="zh-TW" altLang="en-US" sz="2400" smtClean="0">
                <a:solidFill>
                  <a:schemeClr val="tx2"/>
                </a:solidFill>
                <a:latin typeface="標楷體" pitchFamily="65" charset="-120"/>
              </a:rPr>
              <a:t>　</a:t>
            </a:r>
            <a:r>
              <a:rPr lang="en-US" altLang="zh-TW" sz="2400" smtClean="0">
                <a:solidFill>
                  <a:schemeClr val="tx2"/>
                </a:solidFill>
                <a:latin typeface="標楷體" pitchFamily="65" charset="-120"/>
              </a:rPr>
              <a:t>EMBA</a:t>
            </a:r>
            <a:r>
              <a:rPr lang="zh-TW" altLang="en-US" sz="2400" smtClean="0">
                <a:solidFill>
                  <a:schemeClr val="tx2"/>
                </a:solidFill>
                <a:latin typeface="標楷體" pitchFamily="65" charset="-120"/>
              </a:rPr>
              <a:t>工管系　蔡啟泰    </a:t>
            </a:r>
          </a:p>
          <a:p>
            <a:pPr algn="r" eaLnBrk="1" hangingPunct="1">
              <a:lnSpc>
                <a:spcPct val="120000"/>
              </a:lnSpc>
            </a:pPr>
            <a:r>
              <a:rPr lang="zh-TW" altLang="en-US" sz="2400" smtClean="0">
                <a:solidFill>
                  <a:schemeClr val="tx2"/>
                </a:solidFill>
                <a:latin typeface="標楷體" pitchFamily="65" charset="-120"/>
              </a:rPr>
              <a:t>    </a:t>
            </a:r>
            <a:r>
              <a:rPr lang="en-US" altLang="zh-TW" sz="2400" smtClean="0">
                <a:solidFill>
                  <a:schemeClr val="tx2"/>
                </a:solidFill>
                <a:latin typeface="標楷體" pitchFamily="65" charset="-120"/>
              </a:rPr>
              <a:t>M9408916</a:t>
            </a:r>
            <a:r>
              <a:rPr lang="zh-TW" altLang="en-US" sz="2400" smtClean="0">
                <a:solidFill>
                  <a:schemeClr val="tx2"/>
                </a:solidFill>
                <a:latin typeface="標楷體" pitchFamily="65" charset="-120"/>
              </a:rPr>
              <a:t>　</a:t>
            </a:r>
            <a:r>
              <a:rPr lang="en-US" altLang="zh-TW" sz="2400" smtClean="0">
                <a:solidFill>
                  <a:schemeClr val="tx2"/>
                </a:solidFill>
                <a:latin typeface="標楷體" pitchFamily="65" charset="-120"/>
              </a:rPr>
              <a:t>EMBA</a:t>
            </a:r>
            <a:r>
              <a:rPr lang="zh-TW" altLang="en-US" sz="2400" smtClean="0">
                <a:solidFill>
                  <a:schemeClr val="tx2"/>
                </a:solidFill>
                <a:latin typeface="標楷體" pitchFamily="65" charset="-120"/>
              </a:rPr>
              <a:t>企管系　夏守信</a:t>
            </a:r>
          </a:p>
          <a:p>
            <a:pPr algn="r" eaLnBrk="1" hangingPunct="1">
              <a:lnSpc>
                <a:spcPct val="120000"/>
              </a:lnSpc>
            </a:pPr>
            <a:r>
              <a:rPr lang="zh-TW" altLang="en-US" sz="2400" smtClean="0">
                <a:solidFill>
                  <a:schemeClr val="tx2"/>
                </a:solidFill>
                <a:latin typeface="標楷體" pitchFamily="65" charset="-120"/>
              </a:rPr>
              <a:t>    </a:t>
            </a:r>
            <a:r>
              <a:rPr lang="en-US" altLang="zh-TW" sz="2400" smtClean="0">
                <a:solidFill>
                  <a:schemeClr val="tx2"/>
                </a:solidFill>
                <a:latin typeface="標楷體" pitchFamily="65" charset="-120"/>
              </a:rPr>
              <a:t>M9409928</a:t>
            </a:r>
            <a:r>
              <a:rPr lang="zh-TW" altLang="en-US" sz="2400" smtClean="0">
                <a:solidFill>
                  <a:schemeClr val="tx2"/>
                </a:solidFill>
                <a:latin typeface="標楷體" pitchFamily="65" charset="-120"/>
              </a:rPr>
              <a:t>　</a:t>
            </a:r>
            <a:r>
              <a:rPr lang="en-US" altLang="zh-TW" sz="2400" smtClean="0">
                <a:solidFill>
                  <a:schemeClr val="tx2"/>
                </a:solidFill>
                <a:latin typeface="標楷體" pitchFamily="65" charset="-120"/>
              </a:rPr>
              <a:t>EMBA</a:t>
            </a:r>
            <a:r>
              <a:rPr lang="zh-TW" altLang="en-US" sz="2400" smtClean="0">
                <a:solidFill>
                  <a:schemeClr val="tx2"/>
                </a:solidFill>
                <a:latin typeface="標楷體" pitchFamily="65" charset="-120"/>
              </a:rPr>
              <a:t>資管系　尹慧珍</a:t>
            </a:r>
          </a:p>
        </p:txBody>
      </p:sp>
    </p:spTree>
  </p:cSld>
  <p:clrMapOvr>
    <a:overrideClrMapping bg1="lt1" tx1="dk1" bg2="lt2" tx2="dk2" accent1="accent1" accent2="accent2" accent3="accent3" accent4="accent4" accent5="accent5" accent6="accent6" hlink="hlink" folHlink="folHlink"/>
  </p:clrMapOvr>
  <p:transition advTm="228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9798" name="Rectangle 5"/>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--IS</a:t>
            </a:r>
            <a:r>
              <a:rPr lang="zh-TW" altLang="en-US" sz="3200" smtClean="0">
                <a:solidFill>
                  <a:srgbClr val="FFFF66"/>
                </a:solidFill>
              </a:rPr>
              <a:t>策略</a:t>
            </a:r>
          </a:p>
        </p:txBody>
      </p:sp>
      <p:sp>
        <p:nvSpPr>
          <p:cNvPr id="289794" name="投影片編號版面配置區 3"/>
          <p:cNvSpPr>
            <a:spLocks noGrp="1"/>
          </p:cNvSpPr>
          <p:nvPr>
            <p:ph type="sldNum" sz="quarter" idx="10"/>
          </p:nvPr>
        </p:nvSpPr>
        <p:spPr>
          <a:noFill/>
        </p:spPr>
        <p:txBody>
          <a:bodyPr/>
          <a:lstStyle/>
          <a:p>
            <a:fld id="{7E4C55E4-AF6A-489C-86F5-E1F201BDFB38}" type="slidenum">
              <a:rPr lang="en-US" altLang="zh-TW"/>
              <a:pPr/>
              <a:t>10</a:t>
            </a:fld>
            <a:r>
              <a:rPr lang="en-US" altLang="zh-TW"/>
              <a:t>/34</a:t>
            </a:r>
          </a:p>
        </p:txBody>
      </p:sp>
      <p:sp>
        <p:nvSpPr>
          <p:cNvPr id="2486274" name="Rectangle 2"/>
          <p:cNvSpPr>
            <a:spLocks noChangeArrowheads="1"/>
          </p:cNvSpPr>
          <p:nvPr/>
        </p:nvSpPr>
        <p:spPr bwMode="auto">
          <a:xfrm>
            <a:off x="6227763" y="3933825"/>
            <a:ext cx="2446337" cy="2017713"/>
          </a:xfrm>
          <a:prstGeom prst="rect">
            <a:avLst/>
          </a:prstGeom>
          <a:solidFill>
            <a:srgbClr val="B3E2FF"/>
          </a:solidFill>
          <a:ln w="9525" algn="ctr">
            <a:solidFill>
              <a:srgbClr val="C9A9ED"/>
            </a:solidFill>
            <a:miter lim="800000"/>
            <a:headEnd/>
            <a:tailEnd/>
          </a:ln>
          <a:effectLst>
            <a:outerShdw dist="35921" dir="2700000" algn="ctr" rotWithShape="0">
              <a:srgbClr val="808080"/>
            </a:outerShdw>
          </a:effectLst>
        </p:spPr>
        <p:txBody>
          <a:bodyPr wrap="none" lIns="92075" tIns="46038" rIns="92075" bIns="46038" anchor="ctr"/>
          <a:lstStyle/>
          <a:p>
            <a:pPr eaLnBrk="0" hangingPunct="0">
              <a:defRPr/>
            </a:pPr>
            <a:r>
              <a:rPr lang="zh-TW" altLang="en-US" sz="2400" b="1">
                <a:solidFill>
                  <a:srgbClr val="000099"/>
                </a:solidFill>
                <a:latin typeface="標楷體" pitchFamily="65" charset="-120"/>
                <a:ea typeface="標楷體" pitchFamily="65" charset="-120"/>
              </a:rPr>
              <a:t>主管業務子系統</a:t>
            </a: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en-US" altLang="zh-TW" sz="2400" b="1">
              <a:solidFill>
                <a:srgbClr val="000099"/>
              </a:solidFill>
              <a:latin typeface="標楷體" pitchFamily="65" charset="-120"/>
              <a:ea typeface="標楷體" pitchFamily="65" charset="-120"/>
            </a:endParaRPr>
          </a:p>
        </p:txBody>
      </p:sp>
      <p:sp>
        <p:nvSpPr>
          <p:cNvPr id="2486275" name="Rectangle 3"/>
          <p:cNvSpPr>
            <a:spLocks noChangeArrowheads="1"/>
          </p:cNvSpPr>
          <p:nvPr/>
        </p:nvSpPr>
        <p:spPr bwMode="auto">
          <a:xfrm>
            <a:off x="3492500" y="3933825"/>
            <a:ext cx="2517775" cy="2017713"/>
          </a:xfrm>
          <a:prstGeom prst="rect">
            <a:avLst/>
          </a:prstGeom>
          <a:solidFill>
            <a:srgbClr val="B3E2FF"/>
          </a:solidFill>
          <a:ln w="9525" algn="ctr">
            <a:solidFill>
              <a:srgbClr val="C9A9ED"/>
            </a:solidFill>
            <a:miter lim="800000"/>
            <a:headEnd/>
            <a:tailEnd/>
          </a:ln>
          <a:effectLst>
            <a:outerShdw dist="35921" dir="2700000" algn="ctr" rotWithShape="0">
              <a:srgbClr val="808080"/>
            </a:outerShdw>
          </a:effectLst>
        </p:spPr>
        <p:txBody>
          <a:bodyPr wrap="none" lIns="92075" tIns="46038" rIns="92075" bIns="46038" anchor="ctr"/>
          <a:lstStyle/>
          <a:p>
            <a:pPr eaLnBrk="0" hangingPunct="0">
              <a:defRPr/>
            </a:pPr>
            <a:r>
              <a:rPr lang="zh-TW" altLang="en-US" sz="2400" b="1">
                <a:solidFill>
                  <a:srgbClr val="000099"/>
                </a:solidFill>
                <a:latin typeface="標楷體" pitchFamily="65" charset="-120"/>
                <a:ea typeface="標楷體" pitchFamily="65" charset="-120"/>
              </a:rPr>
              <a:t>彙編業務子系統</a:t>
            </a: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en-US" altLang="zh-TW" sz="2400" b="1">
              <a:solidFill>
                <a:srgbClr val="000099"/>
              </a:solidFill>
              <a:latin typeface="標楷體" pitchFamily="65" charset="-120"/>
              <a:ea typeface="標楷體" pitchFamily="65" charset="-120"/>
            </a:endParaRPr>
          </a:p>
        </p:txBody>
      </p:sp>
      <p:sp>
        <p:nvSpPr>
          <p:cNvPr id="2486276" name="Rectangle 4"/>
          <p:cNvSpPr>
            <a:spLocks noChangeArrowheads="1"/>
          </p:cNvSpPr>
          <p:nvPr/>
        </p:nvSpPr>
        <p:spPr bwMode="auto">
          <a:xfrm>
            <a:off x="395288" y="3933825"/>
            <a:ext cx="2952750" cy="2016125"/>
          </a:xfrm>
          <a:prstGeom prst="rect">
            <a:avLst/>
          </a:prstGeom>
          <a:solidFill>
            <a:srgbClr val="B3E2FF"/>
          </a:solidFill>
          <a:ln w="9525">
            <a:solidFill>
              <a:srgbClr val="C9A9ED"/>
            </a:solidFill>
            <a:miter lim="800000"/>
            <a:headEnd/>
            <a:tailEnd/>
          </a:ln>
          <a:effectLst>
            <a:outerShdw dist="35921" dir="2700000" algn="ctr" rotWithShape="0">
              <a:srgbClr val="808080"/>
            </a:outerShdw>
          </a:effectLst>
        </p:spPr>
        <p:txBody>
          <a:bodyPr wrap="none" lIns="92075" tIns="46038" rIns="92075" bIns="46038" anchor="ctr"/>
          <a:lstStyle/>
          <a:p>
            <a:pPr eaLnBrk="0" hangingPunct="0">
              <a:defRPr/>
            </a:pPr>
            <a:r>
              <a:rPr lang="zh-TW" altLang="en-US" sz="2400" b="1">
                <a:solidFill>
                  <a:srgbClr val="000099"/>
                </a:solidFill>
                <a:latin typeface="標楷體" pitchFamily="65" charset="-120"/>
                <a:ea typeface="標楷體" pitchFamily="65" charset="-120"/>
              </a:rPr>
              <a:t>單位業務子系統</a:t>
            </a: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zh-TW" altLang="en-US" sz="2400" b="1">
              <a:solidFill>
                <a:srgbClr val="000099"/>
              </a:solidFill>
              <a:latin typeface="標楷體" pitchFamily="65" charset="-120"/>
              <a:ea typeface="標楷體" pitchFamily="65" charset="-120"/>
            </a:endParaRPr>
          </a:p>
          <a:p>
            <a:pPr eaLnBrk="0" hangingPunct="0">
              <a:defRPr/>
            </a:pPr>
            <a:endParaRPr lang="en-US" altLang="zh-TW" sz="2400" b="1">
              <a:solidFill>
                <a:srgbClr val="000099"/>
              </a:solidFill>
              <a:latin typeface="標楷體" pitchFamily="65" charset="-120"/>
              <a:ea typeface="標楷體" pitchFamily="65" charset="-120"/>
            </a:endParaRPr>
          </a:p>
        </p:txBody>
      </p:sp>
      <p:sp>
        <p:nvSpPr>
          <p:cNvPr id="289799" name="Rectangle 6"/>
          <p:cNvSpPr>
            <a:spLocks noChangeArrowheads="1"/>
          </p:cNvSpPr>
          <p:nvPr/>
        </p:nvSpPr>
        <p:spPr bwMode="auto">
          <a:xfrm>
            <a:off x="6732588" y="2276475"/>
            <a:ext cx="685800" cy="304800"/>
          </a:xfrm>
          <a:prstGeom prst="rect">
            <a:avLst/>
          </a:prstGeom>
          <a:solidFill>
            <a:srgbClr val="FF99CC"/>
          </a:solidFill>
          <a:ln w="9525">
            <a:noFill/>
            <a:miter lim="800000"/>
            <a:headEnd/>
            <a:tailEnd/>
          </a:ln>
        </p:spPr>
        <p:txBody>
          <a:bodyPr wrap="none" anchor="ctr"/>
          <a:lstStyle/>
          <a:p>
            <a:endParaRPr lang="zh-TW" altLang="en-US"/>
          </a:p>
        </p:txBody>
      </p:sp>
      <p:sp>
        <p:nvSpPr>
          <p:cNvPr id="2486279" name="Rectangle 7"/>
          <p:cNvSpPr>
            <a:spLocks noChangeArrowheads="1"/>
          </p:cNvSpPr>
          <p:nvPr/>
        </p:nvSpPr>
        <p:spPr bwMode="auto">
          <a:xfrm flipV="1">
            <a:off x="1819275" y="3700463"/>
            <a:ext cx="5561013" cy="88900"/>
          </a:xfrm>
          <a:prstGeom prst="rect">
            <a:avLst/>
          </a:prstGeom>
          <a:solidFill>
            <a:srgbClr val="5F5F5F"/>
          </a:solidFill>
          <a:ln w="12700">
            <a:no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486280" name="Rectangle 8"/>
          <p:cNvSpPr>
            <a:spLocks noChangeArrowheads="1"/>
          </p:cNvSpPr>
          <p:nvPr/>
        </p:nvSpPr>
        <p:spPr bwMode="auto">
          <a:xfrm>
            <a:off x="4695825" y="2938463"/>
            <a:ext cx="95250" cy="977900"/>
          </a:xfrm>
          <a:prstGeom prst="rect">
            <a:avLst/>
          </a:prstGeom>
          <a:solidFill>
            <a:srgbClr val="5F5F5F"/>
          </a:solidFill>
          <a:ln w="12700">
            <a:no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486281" name="Rectangle 9"/>
          <p:cNvSpPr>
            <a:spLocks noChangeArrowheads="1"/>
          </p:cNvSpPr>
          <p:nvPr/>
        </p:nvSpPr>
        <p:spPr bwMode="auto">
          <a:xfrm>
            <a:off x="7313613" y="3700463"/>
            <a:ext cx="63500" cy="215900"/>
          </a:xfrm>
          <a:prstGeom prst="rect">
            <a:avLst/>
          </a:prstGeom>
          <a:solidFill>
            <a:srgbClr val="5F5F5F"/>
          </a:solidFill>
          <a:ln w="12700">
            <a:no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486282" name="Rectangle 10"/>
          <p:cNvSpPr>
            <a:spLocks noChangeArrowheads="1"/>
          </p:cNvSpPr>
          <p:nvPr/>
        </p:nvSpPr>
        <p:spPr bwMode="auto">
          <a:xfrm>
            <a:off x="3635375" y="2276475"/>
            <a:ext cx="2089150" cy="771525"/>
          </a:xfrm>
          <a:prstGeom prst="rect">
            <a:avLst/>
          </a:prstGeom>
          <a:solidFill>
            <a:srgbClr val="FF99CC"/>
          </a:solidFill>
          <a:ln w="9525" algn="ctr">
            <a:solidFill>
              <a:srgbClr val="FF99CC"/>
            </a:solidFill>
            <a:miter lim="800000"/>
            <a:headEnd/>
            <a:tailEnd/>
          </a:ln>
          <a:effectLst>
            <a:outerShdw dist="35921" dir="2700000" algn="ctr" rotWithShape="0">
              <a:srgbClr val="808080"/>
            </a:outerShdw>
          </a:effectLst>
        </p:spPr>
        <p:txBody>
          <a:bodyPr wrap="none" lIns="92075" tIns="46038" rIns="92075" bIns="46038" anchor="ctr"/>
          <a:lstStyle/>
          <a:p>
            <a:pPr eaLnBrk="0" hangingPunct="0">
              <a:defRPr/>
            </a:pPr>
            <a:r>
              <a:rPr lang="en-US" altLang="zh-TW" sz="2400" b="1">
                <a:solidFill>
                  <a:srgbClr val="000099"/>
                </a:solidFill>
                <a:latin typeface="標楷體" pitchFamily="65" charset="-120"/>
                <a:ea typeface="標楷體" pitchFamily="65" charset="-120"/>
              </a:rPr>
              <a:t>GBA</a:t>
            </a:r>
            <a:r>
              <a:rPr lang="zh-TW" altLang="en-US" sz="2400" b="1">
                <a:solidFill>
                  <a:srgbClr val="000099"/>
                </a:solidFill>
                <a:latin typeface="標楷體" pitchFamily="65" charset="-120"/>
                <a:ea typeface="標楷體" pitchFamily="65" charset="-120"/>
              </a:rPr>
              <a:t>歲計會計</a:t>
            </a:r>
          </a:p>
          <a:p>
            <a:pPr eaLnBrk="0" hangingPunct="0">
              <a:defRPr/>
            </a:pPr>
            <a:r>
              <a:rPr lang="zh-TW" altLang="en-US" sz="2400" b="1">
                <a:solidFill>
                  <a:srgbClr val="000099"/>
                </a:solidFill>
                <a:latin typeface="標楷體" pitchFamily="65" charset="-120"/>
                <a:ea typeface="標楷體" pitchFamily="65" charset="-120"/>
              </a:rPr>
              <a:t>資訊系統</a:t>
            </a:r>
          </a:p>
        </p:txBody>
      </p:sp>
      <p:sp>
        <p:nvSpPr>
          <p:cNvPr id="289804" name="Rectangle 11"/>
          <p:cNvSpPr>
            <a:spLocks noChangeArrowheads="1"/>
          </p:cNvSpPr>
          <p:nvPr/>
        </p:nvSpPr>
        <p:spPr bwMode="auto">
          <a:xfrm>
            <a:off x="2809875" y="4484688"/>
            <a:ext cx="381000" cy="1320800"/>
          </a:xfrm>
          <a:prstGeom prst="rect">
            <a:avLst/>
          </a:prstGeom>
          <a:solidFill>
            <a:srgbClr val="FFFF99"/>
          </a:solidFill>
          <a:ln w="9525">
            <a:noFill/>
            <a:miter lim="800000"/>
            <a:headEnd/>
            <a:tailEnd/>
          </a:ln>
          <a:effectLst>
            <a:prstShdw prst="shdw17" dist="17961" dir="2700000">
              <a:srgbClr val="99995C"/>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預算編製</a:t>
            </a:r>
          </a:p>
        </p:txBody>
      </p:sp>
      <p:sp>
        <p:nvSpPr>
          <p:cNvPr id="289805" name="Rectangle 12"/>
          <p:cNvSpPr>
            <a:spLocks noChangeArrowheads="1"/>
          </p:cNvSpPr>
          <p:nvPr/>
        </p:nvSpPr>
        <p:spPr bwMode="auto">
          <a:xfrm>
            <a:off x="2352675" y="4484688"/>
            <a:ext cx="381000" cy="1320800"/>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預算執行</a:t>
            </a:r>
          </a:p>
        </p:txBody>
      </p:sp>
      <p:sp>
        <p:nvSpPr>
          <p:cNvPr id="289806" name="Rectangle 13"/>
          <p:cNvSpPr>
            <a:spLocks noChangeArrowheads="1"/>
          </p:cNvSpPr>
          <p:nvPr/>
        </p:nvSpPr>
        <p:spPr bwMode="auto">
          <a:xfrm>
            <a:off x="1895475" y="4484688"/>
            <a:ext cx="381000" cy="1320800"/>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普通會計</a:t>
            </a:r>
          </a:p>
        </p:txBody>
      </p:sp>
      <p:sp>
        <p:nvSpPr>
          <p:cNvPr id="289807" name="Rectangle 14"/>
          <p:cNvSpPr>
            <a:spLocks noChangeArrowheads="1"/>
          </p:cNvSpPr>
          <p:nvPr/>
        </p:nvSpPr>
        <p:spPr bwMode="auto">
          <a:xfrm>
            <a:off x="1438275" y="4484688"/>
            <a:ext cx="381000" cy="1320800"/>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出納會計</a:t>
            </a:r>
          </a:p>
        </p:txBody>
      </p:sp>
      <p:sp>
        <p:nvSpPr>
          <p:cNvPr id="289808" name="Rectangle 15"/>
          <p:cNvSpPr>
            <a:spLocks noChangeArrowheads="1"/>
          </p:cNvSpPr>
          <p:nvPr/>
        </p:nvSpPr>
        <p:spPr bwMode="auto">
          <a:xfrm>
            <a:off x="981075" y="4484688"/>
            <a:ext cx="381000" cy="1320800"/>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決算編製</a:t>
            </a:r>
          </a:p>
        </p:txBody>
      </p:sp>
      <p:sp>
        <p:nvSpPr>
          <p:cNvPr id="289809" name="Rectangle 16"/>
          <p:cNvSpPr>
            <a:spLocks noChangeArrowheads="1"/>
          </p:cNvSpPr>
          <p:nvPr/>
        </p:nvSpPr>
        <p:spPr bwMode="auto">
          <a:xfrm>
            <a:off x="523875" y="4484688"/>
            <a:ext cx="457200" cy="1320800"/>
          </a:xfrm>
          <a:prstGeom prst="rect">
            <a:avLst/>
          </a:prstGeom>
          <a:solidFill>
            <a:srgbClr val="FFFF99"/>
          </a:solidFill>
          <a:ln w="9525">
            <a:noFill/>
            <a:miter lim="800000"/>
            <a:headEnd/>
            <a:tailEnd/>
          </a:ln>
          <a:effectLst>
            <a:prstShdw prst="shdw17" dist="17961" dir="2700000">
              <a:srgbClr val="99995C"/>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業務管理</a:t>
            </a:r>
          </a:p>
        </p:txBody>
      </p:sp>
      <p:sp>
        <p:nvSpPr>
          <p:cNvPr id="289810" name="Rectangle 17"/>
          <p:cNvSpPr>
            <a:spLocks noChangeArrowheads="1"/>
          </p:cNvSpPr>
          <p:nvPr/>
        </p:nvSpPr>
        <p:spPr bwMode="auto">
          <a:xfrm>
            <a:off x="5476875" y="4484688"/>
            <a:ext cx="379413" cy="1322387"/>
          </a:xfrm>
          <a:prstGeom prst="rect">
            <a:avLst/>
          </a:prstGeom>
          <a:solidFill>
            <a:srgbClr val="FFFF99"/>
          </a:solidFill>
          <a:ln w="9525">
            <a:noFill/>
            <a:miter lim="800000"/>
            <a:headEnd/>
            <a:tailEnd/>
          </a:ln>
          <a:effectLst>
            <a:prstShdw prst="shdw17" dist="17961" dir="2700000">
              <a:srgbClr val="99995C"/>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預算編製</a:t>
            </a:r>
          </a:p>
        </p:txBody>
      </p:sp>
      <p:sp>
        <p:nvSpPr>
          <p:cNvPr id="289811" name="Rectangle 18"/>
          <p:cNvSpPr>
            <a:spLocks noChangeArrowheads="1"/>
          </p:cNvSpPr>
          <p:nvPr/>
        </p:nvSpPr>
        <p:spPr bwMode="auto">
          <a:xfrm>
            <a:off x="5019675" y="4484688"/>
            <a:ext cx="379413" cy="1322387"/>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預算執行</a:t>
            </a:r>
          </a:p>
        </p:txBody>
      </p:sp>
      <p:sp>
        <p:nvSpPr>
          <p:cNvPr id="289812" name="Rectangle 19"/>
          <p:cNvSpPr>
            <a:spLocks noChangeArrowheads="1"/>
          </p:cNvSpPr>
          <p:nvPr/>
        </p:nvSpPr>
        <p:spPr bwMode="auto">
          <a:xfrm>
            <a:off x="4562475" y="4484688"/>
            <a:ext cx="379413" cy="1322387"/>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普通會計</a:t>
            </a:r>
            <a:endParaRPr lang="zh-TW" altLang="en-US" sz="2000" b="1">
              <a:solidFill>
                <a:srgbClr val="000099"/>
              </a:solidFill>
              <a:latin typeface="標楷體" pitchFamily="65" charset="-120"/>
              <a:ea typeface="標楷體" pitchFamily="65" charset="-120"/>
            </a:endParaRPr>
          </a:p>
        </p:txBody>
      </p:sp>
      <p:sp>
        <p:nvSpPr>
          <p:cNvPr id="289813" name="Rectangle 20"/>
          <p:cNvSpPr>
            <a:spLocks noChangeArrowheads="1"/>
          </p:cNvSpPr>
          <p:nvPr/>
        </p:nvSpPr>
        <p:spPr bwMode="auto">
          <a:xfrm>
            <a:off x="4105275" y="4484688"/>
            <a:ext cx="379413" cy="1322387"/>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決算編製</a:t>
            </a:r>
          </a:p>
        </p:txBody>
      </p:sp>
      <p:sp>
        <p:nvSpPr>
          <p:cNvPr id="289814" name="Rectangle 21"/>
          <p:cNvSpPr>
            <a:spLocks noChangeArrowheads="1"/>
          </p:cNvSpPr>
          <p:nvPr/>
        </p:nvSpPr>
        <p:spPr bwMode="auto">
          <a:xfrm>
            <a:off x="3646488" y="4486275"/>
            <a:ext cx="381000" cy="1320800"/>
          </a:xfrm>
          <a:prstGeom prst="rect">
            <a:avLst/>
          </a:prstGeom>
          <a:solidFill>
            <a:srgbClr val="FFFF99"/>
          </a:solidFill>
          <a:ln w="9525">
            <a:noFill/>
            <a:miter lim="800000"/>
            <a:headEnd/>
            <a:tailEnd/>
          </a:ln>
          <a:effectLst>
            <a:prstShdw prst="shdw17" dist="17961" dir="2700000">
              <a:srgbClr val="99995C"/>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業務管理</a:t>
            </a:r>
          </a:p>
        </p:txBody>
      </p:sp>
      <p:sp>
        <p:nvSpPr>
          <p:cNvPr id="2486294" name="Rectangle 22"/>
          <p:cNvSpPr>
            <a:spLocks noChangeArrowheads="1"/>
          </p:cNvSpPr>
          <p:nvPr/>
        </p:nvSpPr>
        <p:spPr bwMode="auto">
          <a:xfrm>
            <a:off x="1819275" y="3700463"/>
            <a:ext cx="63500" cy="215900"/>
          </a:xfrm>
          <a:prstGeom prst="rect">
            <a:avLst/>
          </a:prstGeom>
          <a:solidFill>
            <a:srgbClr val="5F5F5F"/>
          </a:solidFill>
          <a:ln w="12700">
            <a:no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486295" name="Rectangle 23"/>
          <p:cNvSpPr>
            <a:spLocks noChangeArrowheads="1"/>
          </p:cNvSpPr>
          <p:nvPr/>
        </p:nvSpPr>
        <p:spPr bwMode="auto">
          <a:xfrm>
            <a:off x="5400675" y="3167063"/>
            <a:ext cx="1676400" cy="381000"/>
          </a:xfrm>
          <a:prstGeom prst="rect">
            <a:avLst/>
          </a:prstGeom>
          <a:solidFill>
            <a:srgbClr val="FFFF99"/>
          </a:solidFill>
          <a:ln w="9525">
            <a:noFill/>
            <a:miter lim="800000"/>
            <a:headEnd/>
            <a:tailEnd/>
          </a:ln>
          <a:effectLst>
            <a:outerShdw dist="35921" dir="2700000" algn="ctr" rotWithShape="0">
              <a:srgbClr val="808080"/>
            </a:outerShdw>
          </a:effectLst>
        </p:spPr>
        <p:txBody>
          <a:bodyPr wrap="none" lIns="92075" tIns="46038" rIns="92075" bIns="46038" anchor="ctr"/>
          <a:lstStyle/>
          <a:p>
            <a:pPr eaLnBrk="0" hangingPunct="0">
              <a:defRPr/>
            </a:pPr>
            <a:r>
              <a:rPr lang="zh-TW" altLang="en-US" sz="2400" b="1">
                <a:solidFill>
                  <a:srgbClr val="000099"/>
                </a:solidFill>
                <a:latin typeface="標楷體" pitchFamily="65" charset="-120"/>
                <a:ea typeface="標楷體" pitchFamily="65" charset="-120"/>
              </a:rPr>
              <a:t>系統管理</a:t>
            </a:r>
          </a:p>
        </p:txBody>
      </p:sp>
      <p:sp>
        <p:nvSpPr>
          <p:cNvPr id="2486296" name="Rectangle 24"/>
          <p:cNvSpPr>
            <a:spLocks noChangeArrowheads="1"/>
          </p:cNvSpPr>
          <p:nvPr/>
        </p:nvSpPr>
        <p:spPr bwMode="auto">
          <a:xfrm flipV="1">
            <a:off x="4714875" y="3319463"/>
            <a:ext cx="685800" cy="76200"/>
          </a:xfrm>
          <a:prstGeom prst="rect">
            <a:avLst/>
          </a:prstGeom>
          <a:solidFill>
            <a:srgbClr val="5F5F5F"/>
          </a:solidFill>
          <a:ln w="12700">
            <a:no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89818" name="Text Box 25"/>
          <p:cNvSpPr txBox="1">
            <a:spLocks noChangeArrowheads="1"/>
          </p:cNvSpPr>
          <p:nvPr/>
        </p:nvSpPr>
        <p:spPr bwMode="auto">
          <a:xfrm>
            <a:off x="355600" y="5949950"/>
            <a:ext cx="2978150" cy="701675"/>
          </a:xfrm>
          <a:prstGeom prst="rect">
            <a:avLst/>
          </a:prstGeom>
          <a:noFill/>
          <a:ln w="9525">
            <a:noFill/>
            <a:miter lim="800000"/>
            <a:headEnd/>
            <a:tailEnd/>
          </a:ln>
        </p:spPr>
        <p:txBody>
          <a:bodyPr wrap="none">
            <a:spAutoFit/>
          </a:bodyPr>
          <a:lstStyle/>
          <a:p>
            <a:r>
              <a:rPr lang="zh-TW" altLang="en-US" sz="2000">
                <a:solidFill>
                  <a:srgbClr val="000000"/>
                </a:solidFill>
                <a:latin typeface="Tahoma" pitchFamily="34" charset="0"/>
                <a:ea typeface="華康中圓體" pitchFamily="49" charset="-120"/>
              </a:rPr>
              <a:t>單位預算機關</a:t>
            </a:r>
          </a:p>
          <a:p>
            <a:r>
              <a:rPr lang="zh-TW" altLang="en-US" sz="2000">
                <a:solidFill>
                  <a:srgbClr val="000000"/>
                </a:solidFill>
                <a:latin typeface="Tahoma" pitchFamily="34" charset="0"/>
                <a:ea typeface="華康中圓體" pitchFamily="49" charset="-120"/>
              </a:rPr>
              <a:t>或分預算機關及學校使用</a:t>
            </a:r>
          </a:p>
        </p:txBody>
      </p:sp>
      <p:sp>
        <p:nvSpPr>
          <p:cNvPr id="289819" name="Text Box 26"/>
          <p:cNvSpPr txBox="1">
            <a:spLocks noChangeArrowheads="1"/>
          </p:cNvSpPr>
          <p:nvPr/>
        </p:nvSpPr>
        <p:spPr bwMode="auto">
          <a:xfrm>
            <a:off x="3708400" y="5949950"/>
            <a:ext cx="2216150" cy="701675"/>
          </a:xfrm>
          <a:prstGeom prst="rect">
            <a:avLst/>
          </a:prstGeom>
          <a:noFill/>
          <a:ln w="9525">
            <a:noFill/>
            <a:miter lim="800000"/>
            <a:headEnd/>
            <a:tailEnd/>
          </a:ln>
        </p:spPr>
        <p:txBody>
          <a:bodyPr wrap="none">
            <a:spAutoFit/>
          </a:bodyPr>
          <a:lstStyle/>
          <a:p>
            <a:r>
              <a:rPr lang="zh-TW" altLang="en-US" sz="2000">
                <a:solidFill>
                  <a:srgbClr val="000000"/>
                </a:solidFill>
                <a:latin typeface="Tahoma" pitchFamily="34" charset="0"/>
                <a:ea typeface="華康中圓體" pitchFamily="49" charset="-120"/>
              </a:rPr>
              <a:t>設有分預算之</a:t>
            </a:r>
          </a:p>
          <a:p>
            <a:r>
              <a:rPr lang="zh-TW" altLang="en-US" sz="2000">
                <a:solidFill>
                  <a:srgbClr val="000000"/>
                </a:solidFill>
                <a:latin typeface="Tahoma" pitchFamily="34" charset="0"/>
                <a:ea typeface="華康中圓體" pitchFamily="49" charset="-120"/>
              </a:rPr>
              <a:t>單位預算機關使用</a:t>
            </a:r>
          </a:p>
        </p:txBody>
      </p:sp>
      <p:sp>
        <p:nvSpPr>
          <p:cNvPr id="289820" name="Text Box 27"/>
          <p:cNvSpPr txBox="1">
            <a:spLocks noChangeArrowheads="1"/>
          </p:cNvSpPr>
          <p:nvPr/>
        </p:nvSpPr>
        <p:spPr bwMode="auto">
          <a:xfrm>
            <a:off x="6383338" y="5949950"/>
            <a:ext cx="1962150" cy="701675"/>
          </a:xfrm>
          <a:prstGeom prst="rect">
            <a:avLst/>
          </a:prstGeom>
          <a:noFill/>
          <a:ln w="9525">
            <a:noFill/>
            <a:miter lim="800000"/>
            <a:headEnd/>
            <a:tailEnd/>
          </a:ln>
        </p:spPr>
        <p:txBody>
          <a:bodyPr wrap="none">
            <a:spAutoFit/>
          </a:bodyPr>
          <a:lstStyle/>
          <a:p>
            <a:r>
              <a:rPr lang="zh-TW" altLang="en-US" sz="2000">
                <a:solidFill>
                  <a:srgbClr val="000000"/>
                </a:solidFill>
                <a:latin typeface="Tahoma" pitchFamily="34" charset="0"/>
                <a:ea typeface="華康中圓體" pitchFamily="49" charset="-120"/>
              </a:rPr>
              <a:t>行政院主計處</a:t>
            </a:r>
          </a:p>
          <a:p>
            <a:r>
              <a:rPr lang="zh-TW" altLang="en-US" sz="2000">
                <a:solidFill>
                  <a:srgbClr val="000000"/>
                </a:solidFill>
                <a:latin typeface="Tahoma" pitchFamily="34" charset="0"/>
                <a:ea typeface="華康中圓體" pitchFamily="49" charset="-120"/>
              </a:rPr>
              <a:t>及主管機關使用</a:t>
            </a:r>
          </a:p>
        </p:txBody>
      </p:sp>
      <p:sp>
        <p:nvSpPr>
          <p:cNvPr id="289821" name="Rectangle 28"/>
          <p:cNvSpPr>
            <a:spLocks noChangeArrowheads="1"/>
          </p:cNvSpPr>
          <p:nvPr/>
        </p:nvSpPr>
        <p:spPr bwMode="auto">
          <a:xfrm>
            <a:off x="7343775" y="2205038"/>
            <a:ext cx="1404938" cy="431800"/>
          </a:xfrm>
          <a:prstGeom prst="rect">
            <a:avLst/>
          </a:prstGeom>
          <a:noFill/>
          <a:ln w="9525">
            <a:noFill/>
            <a:miter lim="800000"/>
            <a:headEnd/>
            <a:tailEnd/>
          </a:ln>
        </p:spPr>
        <p:txBody>
          <a:bodyPr/>
          <a:lstStyle/>
          <a:p>
            <a:pPr marL="342900" indent="-342900"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變更設計</a:t>
            </a:r>
          </a:p>
        </p:txBody>
      </p:sp>
      <p:sp>
        <p:nvSpPr>
          <p:cNvPr id="289822" name="Rectangle 29"/>
          <p:cNvSpPr>
            <a:spLocks noChangeArrowheads="1"/>
          </p:cNvSpPr>
          <p:nvPr/>
        </p:nvSpPr>
        <p:spPr bwMode="auto">
          <a:xfrm>
            <a:off x="8172450" y="4486275"/>
            <a:ext cx="379413" cy="1322388"/>
          </a:xfrm>
          <a:prstGeom prst="rect">
            <a:avLst/>
          </a:prstGeom>
          <a:solidFill>
            <a:srgbClr val="FF99CC"/>
          </a:solidFill>
          <a:ln w="9525" algn="ctr">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預算編製</a:t>
            </a:r>
          </a:p>
        </p:txBody>
      </p:sp>
      <p:sp>
        <p:nvSpPr>
          <p:cNvPr id="289823" name="Rectangle 30"/>
          <p:cNvSpPr>
            <a:spLocks noChangeArrowheads="1"/>
          </p:cNvSpPr>
          <p:nvPr/>
        </p:nvSpPr>
        <p:spPr bwMode="auto">
          <a:xfrm>
            <a:off x="7715250" y="4486275"/>
            <a:ext cx="379413" cy="1322388"/>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預算執行</a:t>
            </a:r>
          </a:p>
        </p:txBody>
      </p:sp>
      <p:sp>
        <p:nvSpPr>
          <p:cNvPr id="289824" name="Rectangle 31"/>
          <p:cNvSpPr>
            <a:spLocks noChangeArrowheads="1"/>
          </p:cNvSpPr>
          <p:nvPr/>
        </p:nvSpPr>
        <p:spPr bwMode="auto">
          <a:xfrm>
            <a:off x="7258050" y="4486275"/>
            <a:ext cx="379413" cy="1322388"/>
          </a:xfrm>
          <a:prstGeom prst="rect">
            <a:avLst/>
          </a:prstGeom>
          <a:solidFill>
            <a:srgbClr val="CCFF99"/>
          </a:solidFill>
          <a:ln w="9525">
            <a:noFill/>
            <a:miter lim="800000"/>
            <a:headEnd/>
            <a:tailEnd/>
          </a:ln>
          <a:effectLst>
            <a:prstShdw prst="shdw17" dist="17961" dir="2700000">
              <a:srgbClr val="7A995C"/>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普通會計</a:t>
            </a:r>
            <a:endParaRPr lang="zh-TW" altLang="en-US" sz="2000" b="1">
              <a:solidFill>
                <a:srgbClr val="000099"/>
              </a:solidFill>
              <a:latin typeface="標楷體" pitchFamily="65" charset="-120"/>
              <a:ea typeface="標楷體" pitchFamily="65" charset="-120"/>
            </a:endParaRPr>
          </a:p>
        </p:txBody>
      </p:sp>
      <p:sp>
        <p:nvSpPr>
          <p:cNvPr id="289825" name="Rectangle 32"/>
          <p:cNvSpPr>
            <a:spLocks noChangeArrowheads="1"/>
          </p:cNvSpPr>
          <p:nvPr/>
        </p:nvSpPr>
        <p:spPr bwMode="auto">
          <a:xfrm>
            <a:off x="6800850" y="4486275"/>
            <a:ext cx="379413" cy="1322388"/>
          </a:xfrm>
          <a:prstGeom prst="rect">
            <a:avLst/>
          </a:prstGeom>
          <a:solidFill>
            <a:srgbClr val="FF99CC"/>
          </a:solidFill>
          <a:ln w="9525">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決算編製</a:t>
            </a:r>
          </a:p>
        </p:txBody>
      </p:sp>
      <p:sp>
        <p:nvSpPr>
          <p:cNvPr id="289826" name="Rectangle 33"/>
          <p:cNvSpPr>
            <a:spLocks noChangeArrowheads="1"/>
          </p:cNvSpPr>
          <p:nvPr/>
        </p:nvSpPr>
        <p:spPr bwMode="auto">
          <a:xfrm>
            <a:off x="6342063" y="4487863"/>
            <a:ext cx="381000" cy="1320800"/>
          </a:xfrm>
          <a:prstGeom prst="rect">
            <a:avLst/>
          </a:prstGeom>
          <a:solidFill>
            <a:srgbClr val="FF99CC"/>
          </a:solidFill>
          <a:ln w="9525" algn="ctr">
            <a:noFill/>
            <a:miter lim="800000"/>
            <a:headEnd/>
            <a:tailEnd/>
          </a:ln>
          <a:effectLst>
            <a:prstShdw prst="shdw17" dist="17961" dir="2700000">
              <a:srgbClr val="995C7A"/>
            </a:prstShdw>
          </a:effectLst>
        </p:spPr>
        <p:txBody>
          <a:bodyPr vert="eaVert" wrap="none" lIns="82550" tIns="41275" rIns="82550" bIns="41275" anchor="ctr"/>
          <a:lstStyle/>
          <a:p>
            <a:pPr algn="l" eaLnBrk="0" hangingPunct="0"/>
            <a:r>
              <a:rPr lang="zh-TW" altLang="en-US" sz="2400" b="1">
                <a:solidFill>
                  <a:srgbClr val="000099"/>
                </a:solidFill>
                <a:latin typeface="標楷體" pitchFamily="65" charset="-120"/>
                <a:ea typeface="標楷體" pitchFamily="65" charset="-120"/>
              </a:rPr>
              <a:t>業務管理</a:t>
            </a:r>
          </a:p>
        </p:txBody>
      </p:sp>
      <p:sp>
        <p:nvSpPr>
          <p:cNvPr id="289827" name="Rectangle 34"/>
          <p:cNvSpPr>
            <a:spLocks noChangeArrowheads="1"/>
          </p:cNvSpPr>
          <p:nvPr/>
        </p:nvSpPr>
        <p:spPr bwMode="auto">
          <a:xfrm>
            <a:off x="6732588" y="2708275"/>
            <a:ext cx="685800" cy="304800"/>
          </a:xfrm>
          <a:prstGeom prst="rect">
            <a:avLst/>
          </a:prstGeom>
          <a:solidFill>
            <a:srgbClr val="CCFF99"/>
          </a:solidFill>
          <a:ln w="9525">
            <a:noFill/>
            <a:miter lim="800000"/>
            <a:headEnd/>
            <a:tailEnd/>
          </a:ln>
        </p:spPr>
        <p:txBody>
          <a:bodyPr wrap="none" anchor="ctr"/>
          <a:lstStyle/>
          <a:p>
            <a:endParaRPr lang="zh-TW" altLang="en-US"/>
          </a:p>
        </p:txBody>
      </p:sp>
      <p:sp>
        <p:nvSpPr>
          <p:cNvPr id="289828" name="Rectangle 35"/>
          <p:cNvSpPr>
            <a:spLocks noChangeArrowheads="1"/>
          </p:cNvSpPr>
          <p:nvPr/>
        </p:nvSpPr>
        <p:spPr bwMode="auto">
          <a:xfrm>
            <a:off x="7308850" y="2636838"/>
            <a:ext cx="1404938" cy="431800"/>
          </a:xfrm>
          <a:prstGeom prst="rect">
            <a:avLst/>
          </a:prstGeom>
          <a:noFill/>
          <a:ln w="9525">
            <a:noFill/>
            <a:miter lim="800000"/>
            <a:headEnd/>
            <a:tailEnd/>
          </a:ln>
        </p:spPr>
        <p:txBody>
          <a:bodyPr/>
          <a:lstStyle/>
          <a:p>
            <a:pPr marL="342900" indent="-342900"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新增設計</a:t>
            </a:r>
          </a:p>
        </p:txBody>
      </p:sp>
      <p:sp>
        <p:nvSpPr>
          <p:cNvPr id="289829" name="Rectangle 36"/>
          <p:cNvSpPr>
            <a:spLocks noChangeArrowheads="1"/>
          </p:cNvSpPr>
          <p:nvPr/>
        </p:nvSpPr>
        <p:spPr bwMode="auto">
          <a:xfrm>
            <a:off x="2484438" y="1484313"/>
            <a:ext cx="4105275" cy="576262"/>
          </a:xfrm>
          <a:prstGeom prst="rect">
            <a:avLst/>
          </a:prstGeom>
          <a:noFill/>
          <a:ln w="9525">
            <a:noFill/>
            <a:miter lim="800000"/>
            <a:headEnd/>
            <a:tailEnd/>
          </a:ln>
        </p:spPr>
        <p:txBody>
          <a:bodyPr/>
          <a:lstStyle/>
          <a:p>
            <a:pPr marL="342900" indent="-342900">
              <a:spcBef>
                <a:spcPct val="20000"/>
              </a:spcBef>
              <a:buClr>
                <a:schemeClr val="folHlink"/>
              </a:buClr>
              <a:buSzPct val="80000"/>
              <a:buFont typeface="Wingdings" pitchFamily="2" charset="2"/>
              <a:buNone/>
            </a:pPr>
            <a:r>
              <a:rPr lang="en-US" altLang="zh-TW" sz="2800" b="1">
                <a:solidFill>
                  <a:schemeClr val="folHlink"/>
                </a:solidFill>
                <a:latin typeface="Tahoma" pitchFamily="34" charset="0"/>
                <a:ea typeface="標楷體" pitchFamily="65" charset="-120"/>
              </a:rPr>
              <a:t>GBA</a:t>
            </a:r>
            <a:r>
              <a:rPr lang="zh-TW" altLang="en-US" sz="2800" b="1">
                <a:solidFill>
                  <a:schemeClr val="folHlink"/>
                </a:solidFill>
                <a:latin typeface="Tahoma" pitchFamily="34" charset="0"/>
                <a:ea typeface="標楷體" pitchFamily="65" charset="-120"/>
              </a:rPr>
              <a:t>系統功能架構</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0819" name="Rectangle 2"/>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--IS</a:t>
            </a:r>
            <a:r>
              <a:rPr lang="zh-TW" altLang="en-US" sz="3200" smtClean="0">
                <a:solidFill>
                  <a:srgbClr val="FFFF66"/>
                </a:solidFill>
              </a:rPr>
              <a:t>策略</a:t>
            </a:r>
          </a:p>
        </p:txBody>
      </p:sp>
      <p:sp>
        <p:nvSpPr>
          <p:cNvPr id="290818" name="投影片編號版面配置區 4"/>
          <p:cNvSpPr>
            <a:spLocks noGrp="1"/>
          </p:cNvSpPr>
          <p:nvPr>
            <p:ph type="sldNum" sz="quarter" idx="10"/>
          </p:nvPr>
        </p:nvSpPr>
        <p:spPr>
          <a:noFill/>
        </p:spPr>
        <p:txBody>
          <a:bodyPr/>
          <a:lstStyle/>
          <a:p>
            <a:fld id="{4E25FFEA-57D3-4446-BD3A-7AD5FA157D76}" type="slidenum">
              <a:rPr lang="en-US" altLang="zh-TW"/>
              <a:pPr/>
              <a:t>11</a:t>
            </a:fld>
            <a:r>
              <a:rPr lang="en-US" altLang="zh-TW"/>
              <a:t>/34</a:t>
            </a:r>
          </a:p>
        </p:txBody>
      </p:sp>
      <p:grpSp>
        <p:nvGrpSpPr>
          <p:cNvPr id="2" name="Group 3"/>
          <p:cNvGrpSpPr>
            <a:grpSpLocks/>
          </p:cNvGrpSpPr>
          <p:nvPr/>
        </p:nvGrpSpPr>
        <p:grpSpPr bwMode="auto">
          <a:xfrm>
            <a:off x="395288" y="2276475"/>
            <a:ext cx="8424862" cy="3887788"/>
            <a:chOff x="249" y="1616"/>
            <a:chExt cx="5307" cy="2449"/>
          </a:xfrm>
        </p:grpSpPr>
        <p:sp>
          <p:nvSpPr>
            <p:cNvPr id="2488324" name="Rectangle 4"/>
            <p:cNvSpPr>
              <a:spLocks noChangeArrowheads="1"/>
            </p:cNvSpPr>
            <p:nvPr/>
          </p:nvSpPr>
          <p:spPr bwMode="auto">
            <a:xfrm>
              <a:off x="3515" y="1616"/>
              <a:ext cx="2041" cy="2449"/>
            </a:xfrm>
            <a:prstGeom prst="rect">
              <a:avLst/>
            </a:prstGeom>
            <a:solidFill>
              <a:srgbClr val="CCFFCC"/>
            </a:solidFill>
            <a:ln w="9525" algn="ctr">
              <a:noFill/>
              <a:miter lim="800000"/>
              <a:headEnd/>
              <a:tailEnd/>
            </a:ln>
            <a:effectLst>
              <a:outerShdw dist="35921" dir="2700000" algn="ctr" rotWithShape="0">
                <a:schemeClr val="bg2"/>
              </a:outerShdw>
            </a:effectLst>
          </p:spPr>
          <p:txBody>
            <a:bodyPr wrap="none" anchor="ctr"/>
            <a:lstStyle/>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r>
                <a:rPr lang="zh-TW" altLang="en-US" sz="2400" b="1">
                  <a:solidFill>
                    <a:schemeClr val="tx2"/>
                  </a:solidFill>
                  <a:latin typeface="Tahoma" pitchFamily="34" charset="0"/>
                  <a:ea typeface="標楷體" pitchFamily="65" charset="-120"/>
                </a:rPr>
                <a:t>前端處理</a:t>
              </a:r>
              <a:endParaRPr lang="zh-TW" altLang="en-US" sz="2400" b="1">
                <a:solidFill>
                  <a:schemeClr val="tx2"/>
                </a:solidFill>
                <a:latin typeface="Tahoma" pitchFamily="34" charset="0"/>
              </a:endParaRPr>
            </a:p>
          </p:txBody>
        </p:sp>
        <p:sp>
          <p:nvSpPr>
            <p:cNvPr id="2488325" name="Rectangle 5"/>
            <p:cNvSpPr>
              <a:spLocks noChangeArrowheads="1"/>
            </p:cNvSpPr>
            <p:nvPr/>
          </p:nvSpPr>
          <p:spPr bwMode="auto">
            <a:xfrm>
              <a:off x="3969" y="2341"/>
              <a:ext cx="1496" cy="1406"/>
            </a:xfrm>
            <a:prstGeom prst="rect">
              <a:avLst/>
            </a:prstGeom>
            <a:solidFill>
              <a:srgbClr val="FFCCCC"/>
            </a:solidFill>
            <a:ln w="9525" algn="ctr">
              <a:noFill/>
              <a:miter lim="800000"/>
              <a:headEnd/>
              <a:tailEnd/>
            </a:ln>
            <a:effectLst>
              <a:outerShdw dist="35921" dir="2700000" algn="ctr" rotWithShape="0">
                <a:schemeClr val="bg2"/>
              </a:outerShdw>
            </a:effectLst>
          </p:spPr>
          <p:txBody>
            <a:bodyPr wrap="none" anchor="ctr"/>
            <a:lstStyle/>
            <a:p>
              <a:pPr>
                <a:defRPr/>
              </a:pPr>
              <a:endParaRPr lang="zh-TW" altLang="zh-TW" sz="2400">
                <a:solidFill>
                  <a:schemeClr val="bg1"/>
                </a:solidFill>
                <a:latin typeface="Tahoma" pitchFamily="34" charset="0"/>
              </a:endParaRPr>
            </a:p>
          </p:txBody>
        </p:sp>
        <p:sp>
          <p:nvSpPr>
            <p:cNvPr id="2488326" name="Rectangle 6"/>
            <p:cNvSpPr>
              <a:spLocks noChangeArrowheads="1"/>
            </p:cNvSpPr>
            <p:nvPr/>
          </p:nvSpPr>
          <p:spPr bwMode="auto">
            <a:xfrm>
              <a:off x="249" y="1616"/>
              <a:ext cx="3175" cy="2449"/>
            </a:xfrm>
            <a:prstGeom prst="rect">
              <a:avLst/>
            </a:prstGeom>
            <a:solidFill>
              <a:srgbClr val="CCFFCC"/>
            </a:solidFill>
            <a:ln w="9525" algn="ctr">
              <a:noFill/>
              <a:miter lim="800000"/>
              <a:headEnd/>
              <a:tailEnd/>
            </a:ln>
            <a:effectLst>
              <a:outerShdw dist="35921" dir="2700000" algn="ctr" rotWithShape="0">
                <a:schemeClr val="bg2"/>
              </a:outerShdw>
            </a:effectLst>
          </p:spPr>
          <p:txBody>
            <a:bodyPr wrap="none" anchor="ctr"/>
            <a:lstStyle/>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r>
                <a:rPr lang="zh-TW" altLang="en-US" sz="2400" b="1">
                  <a:solidFill>
                    <a:schemeClr val="tx2"/>
                  </a:solidFill>
                  <a:latin typeface="Tahoma" pitchFamily="34" charset="0"/>
                  <a:ea typeface="標楷體" pitchFamily="65" charset="-120"/>
                </a:rPr>
                <a:t>後端處理</a:t>
              </a:r>
              <a:endParaRPr lang="zh-TW" altLang="en-US" sz="2400" b="1">
                <a:solidFill>
                  <a:schemeClr val="tx2"/>
                </a:solidFill>
                <a:latin typeface="Tahoma" pitchFamily="34" charset="0"/>
              </a:endParaRPr>
            </a:p>
          </p:txBody>
        </p:sp>
        <p:sp>
          <p:nvSpPr>
            <p:cNvPr id="2488327" name="Rectangle 7"/>
            <p:cNvSpPr>
              <a:spLocks noChangeArrowheads="1"/>
            </p:cNvSpPr>
            <p:nvPr/>
          </p:nvSpPr>
          <p:spPr bwMode="auto">
            <a:xfrm>
              <a:off x="1292" y="2296"/>
              <a:ext cx="1588" cy="1406"/>
            </a:xfrm>
            <a:prstGeom prst="rect">
              <a:avLst/>
            </a:prstGeom>
            <a:solidFill>
              <a:srgbClr val="FFCCCC"/>
            </a:solidFill>
            <a:ln w="9525">
              <a:noFill/>
              <a:miter lim="800000"/>
              <a:headEnd/>
              <a:tailEnd/>
            </a:ln>
            <a:effectLst>
              <a:outerShdw dist="35921" dir="2700000" algn="ctr" rotWithShape="0">
                <a:schemeClr val="bg2"/>
              </a:outerShdw>
            </a:effectLst>
          </p:spPr>
          <p:txBody>
            <a:bodyPr wrap="none" anchor="ctr"/>
            <a:lstStyle/>
            <a:p>
              <a:pPr>
                <a:defRPr/>
              </a:pPr>
              <a:endParaRPr lang="zh-TW" altLang="zh-TW" sz="2400">
                <a:solidFill>
                  <a:schemeClr val="bg1"/>
                </a:solidFill>
                <a:latin typeface="Tahoma" pitchFamily="34" charset="0"/>
              </a:endParaRPr>
            </a:p>
          </p:txBody>
        </p:sp>
        <p:pic>
          <p:nvPicPr>
            <p:cNvPr id="290826" name="Picture 8" descr="pe01729_"/>
            <p:cNvPicPr>
              <a:picLocks noChangeAspect="1" noChangeArrowheads="1"/>
            </p:cNvPicPr>
            <p:nvPr/>
          </p:nvPicPr>
          <p:blipFill>
            <a:blip r:embed="rId4"/>
            <a:srcRect/>
            <a:stretch>
              <a:fillRect/>
            </a:stretch>
          </p:blipFill>
          <p:spPr bwMode="auto">
            <a:xfrm>
              <a:off x="3696" y="1842"/>
              <a:ext cx="771" cy="505"/>
            </a:xfrm>
            <a:prstGeom prst="rect">
              <a:avLst/>
            </a:prstGeom>
            <a:noFill/>
            <a:ln w="9525">
              <a:noFill/>
              <a:miter lim="800000"/>
              <a:headEnd/>
              <a:tailEnd/>
            </a:ln>
          </p:spPr>
        </p:pic>
        <p:sp>
          <p:nvSpPr>
            <p:cNvPr id="290827" name="AutoShape 9"/>
            <p:cNvSpPr>
              <a:spLocks noChangeArrowheads="1"/>
            </p:cNvSpPr>
            <p:nvPr/>
          </p:nvSpPr>
          <p:spPr bwMode="auto">
            <a:xfrm>
              <a:off x="385" y="2659"/>
              <a:ext cx="772" cy="771"/>
            </a:xfrm>
            <a:prstGeom prst="can">
              <a:avLst>
                <a:gd name="adj" fmla="val 25000"/>
              </a:avLst>
            </a:prstGeom>
            <a:gradFill rotWithShape="1">
              <a:gsLst>
                <a:gs pos="0">
                  <a:srgbClr val="305F46"/>
                </a:gs>
                <a:gs pos="100000">
                  <a:srgbClr val="67CD98"/>
                </a:gs>
              </a:gsLst>
              <a:lin ang="5400000" scaled="1"/>
            </a:gradFill>
            <a:ln w="9525">
              <a:solidFill>
                <a:srgbClr val="67CD98"/>
              </a:solidFill>
              <a:miter lim="800000"/>
              <a:headEnd/>
              <a:tailEnd/>
            </a:ln>
          </p:spPr>
          <p:txBody>
            <a:bodyPr wrap="none" anchor="ctr"/>
            <a:lstStyle/>
            <a:p>
              <a:r>
                <a:rPr lang="en-US" altLang="zh-TW" b="1">
                  <a:latin typeface="Tahoma" pitchFamily="34" charset="0"/>
                  <a:ea typeface="標楷體" pitchFamily="65" charset="-120"/>
                </a:rPr>
                <a:t>GBA</a:t>
              </a:r>
            </a:p>
            <a:p>
              <a:r>
                <a:rPr lang="zh-TW" altLang="en-US" b="1">
                  <a:latin typeface="Tahoma" pitchFamily="34" charset="0"/>
                  <a:ea typeface="標楷體" pitchFamily="65" charset="-120"/>
                </a:rPr>
                <a:t>資料庫</a:t>
              </a:r>
            </a:p>
          </p:txBody>
        </p:sp>
        <p:sp>
          <p:nvSpPr>
            <p:cNvPr id="2488330" name="Rectangle 10"/>
            <p:cNvSpPr>
              <a:spLocks noChangeArrowheads="1"/>
            </p:cNvSpPr>
            <p:nvPr/>
          </p:nvSpPr>
          <p:spPr bwMode="auto">
            <a:xfrm>
              <a:off x="1383" y="2886"/>
              <a:ext cx="1406" cy="316"/>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資料庫轉製</a:t>
              </a:r>
            </a:p>
          </p:txBody>
        </p:sp>
        <p:sp>
          <p:nvSpPr>
            <p:cNvPr id="290829" name="AutoShape 11"/>
            <p:cNvSpPr>
              <a:spLocks noChangeArrowheads="1"/>
            </p:cNvSpPr>
            <p:nvPr/>
          </p:nvSpPr>
          <p:spPr bwMode="auto">
            <a:xfrm>
              <a:off x="3061" y="2704"/>
              <a:ext cx="771" cy="753"/>
            </a:xfrm>
            <a:prstGeom prst="can">
              <a:avLst>
                <a:gd name="adj" fmla="val 25000"/>
              </a:avLst>
            </a:prstGeom>
            <a:gradFill rotWithShape="1">
              <a:gsLst>
                <a:gs pos="0">
                  <a:srgbClr val="305F46"/>
                </a:gs>
                <a:gs pos="100000">
                  <a:srgbClr val="67CD98"/>
                </a:gs>
              </a:gsLst>
              <a:lin ang="5400000" scaled="1"/>
            </a:gradFill>
            <a:ln w="9525">
              <a:solidFill>
                <a:srgbClr val="67CD98"/>
              </a:solidFill>
              <a:miter lim="800000"/>
              <a:headEnd/>
              <a:tailEnd/>
            </a:ln>
          </p:spPr>
          <p:txBody>
            <a:bodyPr wrap="none" anchor="ctr"/>
            <a:lstStyle/>
            <a:p>
              <a:r>
                <a:rPr lang="en-US" altLang="zh-TW" b="1">
                  <a:latin typeface="Tahoma" pitchFamily="34" charset="0"/>
                  <a:ea typeface="標楷體" pitchFamily="65" charset="-120"/>
                </a:rPr>
                <a:t>QBA</a:t>
              </a:r>
            </a:p>
            <a:p>
              <a:r>
                <a:rPr lang="zh-TW" altLang="en-US" b="1">
                  <a:latin typeface="Tahoma" pitchFamily="34" charset="0"/>
                  <a:ea typeface="標楷體" pitchFamily="65" charset="-120"/>
                </a:rPr>
                <a:t>資料庫</a:t>
              </a:r>
            </a:p>
          </p:txBody>
        </p:sp>
        <p:sp>
          <p:nvSpPr>
            <p:cNvPr id="2488332" name="Rectangle 12"/>
            <p:cNvSpPr>
              <a:spLocks noChangeArrowheads="1"/>
            </p:cNvSpPr>
            <p:nvPr/>
          </p:nvSpPr>
          <p:spPr bwMode="auto">
            <a:xfrm>
              <a:off x="4105" y="2432"/>
              <a:ext cx="1270" cy="316"/>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系統登錄</a:t>
              </a:r>
            </a:p>
          </p:txBody>
        </p:sp>
        <p:sp>
          <p:nvSpPr>
            <p:cNvPr id="2488333" name="Rectangle 13"/>
            <p:cNvSpPr>
              <a:spLocks noChangeArrowheads="1"/>
            </p:cNvSpPr>
            <p:nvPr/>
          </p:nvSpPr>
          <p:spPr bwMode="auto">
            <a:xfrm>
              <a:off x="4105" y="2886"/>
              <a:ext cx="1270" cy="316"/>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資料查詢</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列印</a:t>
              </a:r>
            </a:p>
          </p:txBody>
        </p:sp>
        <p:sp>
          <p:nvSpPr>
            <p:cNvPr id="290832" name="AutoShape 14"/>
            <p:cNvSpPr>
              <a:spLocks noChangeArrowheads="1"/>
            </p:cNvSpPr>
            <p:nvPr/>
          </p:nvSpPr>
          <p:spPr bwMode="auto">
            <a:xfrm rot="88765" flipV="1">
              <a:off x="1155" y="2976"/>
              <a:ext cx="227" cy="137"/>
            </a:xfrm>
            <a:prstGeom prst="rightArrow">
              <a:avLst>
                <a:gd name="adj1" fmla="val 50000"/>
                <a:gd name="adj2" fmla="val 41423"/>
              </a:avLst>
            </a:prstGeom>
            <a:solidFill>
              <a:srgbClr val="FF9966"/>
            </a:solidFill>
            <a:ln w="57150" algn="ctr">
              <a:solidFill>
                <a:srgbClr val="FF8431"/>
              </a:solidFill>
              <a:miter lim="800000"/>
              <a:headEnd/>
              <a:tailEnd/>
            </a:ln>
          </p:spPr>
          <p:txBody>
            <a:bodyPr wrap="none"/>
            <a:lstStyle/>
            <a:p>
              <a:endParaRPr lang="zh-TW" altLang="en-US"/>
            </a:p>
          </p:txBody>
        </p:sp>
        <p:sp>
          <p:nvSpPr>
            <p:cNvPr id="2488335" name="Rectangle 15"/>
            <p:cNvSpPr>
              <a:spLocks noChangeArrowheads="1"/>
            </p:cNvSpPr>
            <p:nvPr/>
          </p:nvSpPr>
          <p:spPr bwMode="auto">
            <a:xfrm>
              <a:off x="1383" y="2432"/>
              <a:ext cx="1406" cy="316"/>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資料庫篩選條件設定</a:t>
              </a:r>
            </a:p>
          </p:txBody>
        </p:sp>
        <p:pic>
          <p:nvPicPr>
            <p:cNvPr id="290834" name="Picture 16" descr="j0195384"/>
            <p:cNvPicPr>
              <a:picLocks noChangeAspect="1" noChangeArrowheads="1"/>
            </p:cNvPicPr>
            <p:nvPr/>
          </p:nvPicPr>
          <p:blipFill>
            <a:blip r:embed="rId5"/>
            <a:srcRect/>
            <a:stretch>
              <a:fillRect/>
            </a:stretch>
          </p:blipFill>
          <p:spPr bwMode="auto">
            <a:xfrm flipH="1">
              <a:off x="2064" y="1752"/>
              <a:ext cx="771" cy="518"/>
            </a:xfrm>
            <a:prstGeom prst="rect">
              <a:avLst/>
            </a:prstGeom>
            <a:noFill/>
            <a:ln w="9525">
              <a:noFill/>
              <a:miter lim="800000"/>
              <a:headEnd/>
              <a:tailEnd/>
            </a:ln>
          </p:spPr>
        </p:pic>
        <p:sp>
          <p:nvSpPr>
            <p:cNvPr id="2488337" name="Rectangle 17"/>
            <p:cNvSpPr>
              <a:spLocks noChangeArrowheads="1"/>
            </p:cNvSpPr>
            <p:nvPr/>
          </p:nvSpPr>
          <p:spPr bwMode="auto">
            <a:xfrm>
              <a:off x="1383" y="3340"/>
              <a:ext cx="1406" cy="316"/>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系統安全設定</a:t>
              </a:r>
            </a:p>
          </p:txBody>
        </p:sp>
        <p:sp>
          <p:nvSpPr>
            <p:cNvPr id="2488338" name="Rectangle 18"/>
            <p:cNvSpPr>
              <a:spLocks noChangeArrowheads="1"/>
            </p:cNvSpPr>
            <p:nvPr/>
          </p:nvSpPr>
          <p:spPr bwMode="auto">
            <a:xfrm>
              <a:off x="4105" y="3340"/>
              <a:ext cx="1270" cy="316"/>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資料交叉分析</a:t>
              </a:r>
            </a:p>
          </p:txBody>
        </p:sp>
        <p:sp>
          <p:nvSpPr>
            <p:cNvPr id="290837" name="Text Box 19"/>
            <p:cNvSpPr txBox="1">
              <a:spLocks noChangeArrowheads="1"/>
            </p:cNvSpPr>
            <p:nvPr/>
          </p:nvSpPr>
          <p:spPr bwMode="auto">
            <a:xfrm>
              <a:off x="1247" y="1888"/>
              <a:ext cx="799" cy="366"/>
            </a:xfrm>
            <a:prstGeom prst="rect">
              <a:avLst/>
            </a:prstGeom>
            <a:noFill/>
            <a:ln w="9525" algn="ctr">
              <a:noFill/>
              <a:miter lim="800000"/>
              <a:headEnd/>
              <a:tailEnd/>
            </a:ln>
          </p:spPr>
          <p:txBody>
            <a:bodyPr>
              <a:spAutoFit/>
            </a:bodyPr>
            <a:lstStyle/>
            <a:p>
              <a:r>
                <a:rPr lang="zh-TW" altLang="en-US" sz="1600" b="1">
                  <a:latin typeface="Tahoma" pitchFamily="34" charset="0"/>
                  <a:ea typeface="標楷體" pitchFamily="65" charset="-120"/>
                </a:rPr>
                <a:t>内部使用者</a:t>
              </a:r>
            </a:p>
            <a:p>
              <a:r>
                <a:rPr lang="en-US" altLang="zh-TW" sz="1600" b="1">
                  <a:solidFill>
                    <a:srgbClr val="FF3399"/>
                  </a:solidFill>
                  <a:latin typeface="Tahoma" pitchFamily="34" charset="0"/>
                  <a:ea typeface="標楷體" pitchFamily="65" charset="-120"/>
                </a:rPr>
                <a:t>(</a:t>
              </a:r>
              <a:r>
                <a:rPr lang="zh-TW" altLang="en-US" sz="1600" b="1">
                  <a:solidFill>
                    <a:srgbClr val="FF3399"/>
                  </a:solidFill>
                  <a:latin typeface="Tahoma" pitchFamily="34" charset="0"/>
                  <a:ea typeface="標楷體" pitchFamily="65" charset="-120"/>
                </a:rPr>
                <a:t>會計人員</a:t>
              </a:r>
              <a:r>
                <a:rPr lang="en-US" altLang="zh-TW" sz="1600" b="1">
                  <a:solidFill>
                    <a:srgbClr val="FF3399"/>
                  </a:solidFill>
                  <a:latin typeface="Tahoma" pitchFamily="34" charset="0"/>
                  <a:ea typeface="標楷體" pitchFamily="65" charset="-120"/>
                </a:rPr>
                <a:t>)</a:t>
              </a:r>
            </a:p>
          </p:txBody>
        </p:sp>
        <p:sp>
          <p:nvSpPr>
            <p:cNvPr id="290838" name="Text Box 20"/>
            <p:cNvSpPr txBox="1">
              <a:spLocks noChangeArrowheads="1"/>
            </p:cNvSpPr>
            <p:nvPr/>
          </p:nvSpPr>
          <p:spPr bwMode="auto">
            <a:xfrm>
              <a:off x="4422" y="1797"/>
              <a:ext cx="1070" cy="520"/>
            </a:xfrm>
            <a:prstGeom prst="rect">
              <a:avLst/>
            </a:prstGeom>
            <a:noFill/>
            <a:ln w="9525" algn="ctr">
              <a:noFill/>
              <a:miter lim="800000"/>
              <a:headEnd/>
              <a:tailEnd/>
            </a:ln>
          </p:spPr>
          <p:txBody>
            <a:bodyPr wrap="none">
              <a:spAutoFit/>
            </a:bodyPr>
            <a:lstStyle/>
            <a:p>
              <a:r>
                <a:rPr lang="zh-TW" altLang="en-US" sz="1600" b="1">
                  <a:latin typeface="Tahoma" pitchFamily="34" charset="0"/>
                  <a:ea typeface="標楷體" pitchFamily="65" charset="-120"/>
                </a:rPr>
                <a:t>外部使用者</a:t>
              </a:r>
            </a:p>
            <a:p>
              <a:r>
                <a:rPr lang="en-US" altLang="zh-TW" sz="1600" b="1">
                  <a:solidFill>
                    <a:schemeClr val="accent1"/>
                  </a:solidFill>
                  <a:latin typeface="Tahoma" pitchFamily="34" charset="0"/>
                  <a:ea typeface="標楷體" pitchFamily="65" charset="-120"/>
                </a:rPr>
                <a:t>(</a:t>
              </a:r>
              <a:r>
                <a:rPr lang="zh-TW" altLang="en-US" sz="1600" b="1">
                  <a:solidFill>
                    <a:schemeClr val="accent1"/>
                  </a:solidFill>
                  <a:latin typeface="Tahoma" pitchFamily="34" charset="0"/>
                  <a:ea typeface="標楷體" pitchFamily="65" charset="-120"/>
                </a:rPr>
                <a:t>機關內業務人員</a:t>
              </a:r>
            </a:p>
            <a:p>
              <a:r>
                <a:rPr lang="zh-TW" altLang="en-US" sz="1600" b="1">
                  <a:solidFill>
                    <a:schemeClr val="accent1"/>
                  </a:solidFill>
                  <a:latin typeface="Tahoma" pitchFamily="34" charset="0"/>
                  <a:ea typeface="標楷體" pitchFamily="65" charset="-120"/>
                </a:rPr>
                <a:t>民眾、立法院</a:t>
              </a:r>
              <a:r>
                <a:rPr lang="en-US" altLang="zh-TW" sz="1600" b="1">
                  <a:solidFill>
                    <a:schemeClr val="accent1"/>
                  </a:solidFill>
                  <a:latin typeface="Tahoma" pitchFamily="34" charset="0"/>
                  <a:ea typeface="標楷體" pitchFamily="65" charset="-120"/>
                </a:rPr>
                <a:t>)</a:t>
              </a:r>
            </a:p>
          </p:txBody>
        </p:sp>
        <p:sp>
          <p:nvSpPr>
            <p:cNvPr id="290839" name="AutoShape 21"/>
            <p:cNvSpPr>
              <a:spLocks noChangeArrowheads="1"/>
            </p:cNvSpPr>
            <p:nvPr/>
          </p:nvSpPr>
          <p:spPr bwMode="auto">
            <a:xfrm rot="88765" flipV="1">
              <a:off x="2835" y="2976"/>
              <a:ext cx="227" cy="137"/>
            </a:xfrm>
            <a:prstGeom prst="rightArrow">
              <a:avLst>
                <a:gd name="adj1" fmla="val 50000"/>
                <a:gd name="adj2" fmla="val 41423"/>
              </a:avLst>
            </a:prstGeom>
            <a:solidFill>
              <a:srgbClr val="FF9966"/>
            </a:solidFill>
            <a:ln w="57150" algn="ctr">
              <a:solidFill>
                <a:srgbClr val="FF8431"/>
              </a:solidFill>
              <a:miter lim="800000"/>
              <a:headEnd/>
              <a:tailEnd/>
            </a:ln>
          </p:spPr>
          <p:txBody>
            <a:bodyPr wrap="none"/>
            <a:lstStyle/>
            <a:p>
              <a:endParaRPr lang="zh-TW" altLang="en-US"/>
            </a:p>
          </p:txBody>
        </p:sp>
        <p:sp>
          <p:nvSpPr>
            <p:cNvPr id="290840" name="AutoShape 22"/>
            <p:cNvSpPr>
              <a:spLocks noChangeArrowheads="1"/>
            </p:cNvSpPr>
            <p:nvPr/>
          </p:nvSpPr>
          <p:spPr bwMode="auto">
            <a:xfrm rot="88765" flipV="1">
              <a:off x="3833" y="2976"/>
              <a:ext cx="227" cy="137"/>
            </a:xfrm>
            <a:prstGeom prst="rightArrow">
              <a:avLst>
                <a:gd name="adj1" fmla="val 50000"/>
                <a:gd name="adj2" fmla="val 41423"/>
              </a:avLst>
            </a:prstGeom>
            <a:solidFill>
              <a:srgbClr val="FF9966"/>
            </a:solidFill>
            <a:ln w="57150" algn="ctr">
              <a:solidFill>
                <a:srgbClr val="FF8431"/>
              </a:solidFill>
              <a:miter lim="800000"/>
              <a:headEnd/>
              <a:tailEnd/>
            </a:ln>
          </p:spPr>
          <p:txBody>
            <a:bodyPr wrap="none"/>
            <a:lstStyle/>
            <a:p>
              <a:endParaRPr lang="zh-TW" altLang="en-US"/>
            </a:p>
          </p:txBody>
        </p:sp>
      </p:grpSp>
      <p:sp>
        <p:nvSpPr>
          <p:cNvPr id="290821" name="Rectangle 23"/>
          <p:cNvSpPr>
            <a:spLocks noChangeArrowheads="1"/>
          </p:cNvSpPr>
          <p:nvPr/>
        </p:nvSpPr>
        <p:spPr bwMode="auto">
          <a:xfrm>
            <a:off x="2484438" y="1484313"/>
            <a:ext cx="4105275" cy="576262"/>
          </a:xfrm>
          <a:prstGeom prst="rect">
            <a:avLst/>
          </a:prstGeom>
          <a:noFill/>
          <a:ln w="9525">
            <a:noFill/>
            <a:miter lim="800000"/>
            <a:headEnd/>
            <a:tailEnd/>
          </a:ln>
        </p:spPr>
        <p:txBody>
          <a:bodyPr/>
          <a:lstStyle/>
          <a:p>
            <a:pPr marL="342900" indent="-342900">
              <a:spcBef>
                <a:spcPct val="20000"/>
              </a:spcBef>
              <a:buClr>
                <a:schemeClr val="folHlink"/>
              </a:buClr>
              <a:buSzPct val="80000"/>
              <a:buFont typeface="Wingdings" pitchFamily="2" charset="2"/>
              <a:buNone/>
            </a:pPr>
            <a:r>
              <a:rPr lang="en-US" altLang="zh-TW" sz="2800" b="1">
                <a:solidFill>
                  <a:schemeClr val="folHlink"/>
                </a:solidFill>
                <a:latin typeface="Tahoma" pitchFamily="34" charset="0"/>
                <a:ea typeface="標楷體" pitchFamily="65" charset="-120"/>
              </a:rPr>
              <a:t>QBA</a:t>
            </a:r>
            <a:r>
              <a:rPr lang="zh-TW" altLang="en-US" sz="2800" b="1">
                <a:solidFill>
                  <a:schemeClr val="folHlink"/>
                </a:solidFill>
                <a:latin typeface="Tahoma" pitchFamily="34" charset="0"/>
                <a:ea typeface="標楷體" pitchFamily="65" charset="-120"/>
              </a:rPr>
              <a:t>系統功能架構</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1843" name="Rectangle 2"/>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--IS</a:t>
            </a:r>
            <a:r>
              <a:rPr lang="zh-TW" altLang="en-US" sz="3200" smtClean="0">
                <a:solidFill>
                  <a:srgbClr val="FFFF66"/>
                </a:solidFill>
              </a:rPr>
              <a:t>策略</a:t>
            </a:r>
          </a:p>
        </p:txBody>
      </p:sp>
      <p:pic>
        <p:nvPicPr>
          <p:cNvPr id="291848" name="Picture 7" descr="pe01729_"/>
          <p:cNvPicPr>
            <a:picLocks noGrp="1" noChangeAspect="1" noChangeArrowheads="1"/>
          </p:cNvPicPr>
          <p:nvPr>
            <p:ph sz="half" idx="1"/>
          </p:nvPr>
        </p:nvPicPr>
        <p:blipFill>
          <a:blip r:embed="rId4"/>
          <a:srcRect/>
          <a:stretch>
            <a:fillRect/>
          </a:stretch>
        </p:blipFill>
        <p:spPr>
          <a:xfrm>
            <a:off x="6084888" y="2636838"/>
            <a:ext cx="1223962" cy="801687"/>
          </a:xfrm>
          <a:noFill/>
        </p:spPr>
      </p:pic>
      <p:pic>
        <p:nvPicPr>
          <p:cNvPr id="291855" name="Picture 14" descr="j0195384"/>
          <p:cNvPicPr>
            <a:picLocks noGrp="1" noChangeAspect="1" noChangeArrowheads="1"/>
          </p:cNvPicPr>
          <p:nvPr>
            <p:ph sz="half" idx="2"/>
          </p:nvPr>
        </p:nvPicPr>
        <p:blipFill>
          <a:blip r:embed="rId5"/>
          <a:srcRect/>
          <a:stretch>
            <a:fillRect/>
          </a:stretch>
        </p:blipFill>
        <p:spPr>
          <a:xfrm flipH="1">
            <a:off x="3276600" y="2492375"/>
            <a:ext cx="1223963" cy="822325"/>
          </a:xfrm>
          <a:noFill/>
        </p:spPr>
      </p:pic>
      <p:sp>
        <p:nvSpPr>
          <p:cNvPr id="291842" name="投影片編號版面配置區 4"/>
          <p:cNvSpPr>
            <a:spLocks noGrp="1"/>
          </p:cNvSpPr>
          <p:nvPr>
            <p:ph type="sldNum" sz="quarter" idx="10"/>
          </p:nvPr>
        </p:nvSpPr>
        <p:spPr>
          <a:noFill/>
        </p:spPr>
        <p:txBody>
          <a:bodyPr/>
          <a:lstStyle/>
          <a:p>
            <a:fld id="{BBAEC765-A475-4DAB-B7B4-CAE47B9D00E6}" type="slidenum">
              <a:rPr lang="en-US" altLang="zh-TW"/>
              <a:pPr/>
              <a:t>12</a:t>
            </a:fld>
            <a:r>
              <a:rPr lang="en-US" altLang="zh-TW"/>
              <a:t>/34</a:t>
            </a:r>
          </a:p>
        </p:txBody>
      </p:sp>
      <p:sp>
        <p:nvSpPr>
          <p:cNvPr id="2490371" name="Rectangle 3"/>
          <p:cNvSpPr>
            <a:spLocks noChangeArrowheads="1"/>
          </p:cNvSpPr>
          <p:nvPr/>
        </p:nvSpPr>
        <p:spPr bwMode="auto">
          <a:xfrm>
            <a:off x="5580063" y="2276475"/>
            <a:ext cx="3240087" cy="3887788"/>
          </a:xfrm>
          <a:prstGeom prst="rect">
            <a:avLst/>
          </a:prstGeom>
          <a:solidFill>
            <a:srgbClr val="CCFFCC"/>
          </a:solidFill>
          <a:ln w="9525" algn="ctr">
            <a:noFill/>
            <a:miter lim="800000"/>
            <a:headEnd/>
            <a:tailEnd/>
          </a:ln>
          <a:effectLst>
            <a:outerShdw dist="35921" dir="2700000" algn="ctr" rotWithShape="0">
              <a:schemeClr val="bg2"/>
            </a:outerShdw>
          </a:effectLst>
        </p:spPr>
        <p:txBody>
          <a:bodyPr wrap="none" anchor="ctr"/>
          <a:lstStyle/>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r>
              <a:rPr lang="zh-TW" altLang="en-US" sz="2400" b="1">
                <a:solidFill>
                  <a:schemeClr val="tx2"/>
                </a:solidFill>
                <a:latin typeface="Tahoma" pitchFamily="34" charset="0"/>
                <a:ea typeface="標楷體" pitchFamily="65" charset="-120"/>
              </a:rPr>
              <a:t>前端處理</a:t>
            </a:r>
            <a:endParaRPr lang="zh-TW" altLang="en-US" sz="2400" b="1">
              <a:solidFill>
                <a:schemeClr val="tx2"/>
              </a:solidFill>
              <a:latin typeface="Tahoma" pitchFamily="34" charset="0"/>
            </a:endParaRPr>
          </a:p>
        </p:txBody>
      </p:sp>
      <p:sp>
        <p:nvSpPr>
          <p:cNvPr id="2490372" name="Rectangle 4"/>
          <p:cNvSpPr>
            <a:spLocks noChangeArrowheads="1"/>
          </p:cNvSpPr>
          <p:nvPr/>
        </p:nvSpPr>
        <p:spPr bwMode="auto">
          <a:xfrm>
            <a:off x="6300788" y="3427413"/>
            <a:ext cx="2374900" cy="2232025"/>
          </a:xfrm>
          <a:prstGeom prst="rect">
            <a:avLst/>
          </a:prstGeom>
          <a:solidFill>
            <a:srgbClr val="FFCCCC"/>
          </a:solidFill>
          <a:ln w="9525" algn="ctr">
            <a:noFill/>
            <a:miter lim="800000"/>
            <a:headEnd/>
            <a:tailEnd/>
          </a:ln>
          <a:effectLst>
            <a:outerShdw dist="35921" dir="2700000" algn="ctr" rotWithShape="0">
              <a:schemeClr val="bg2"/>
            </a:outerShdw>
          </a:effectLst>
        </p:spPr>
        <p:txBody>
          <a:bodyPr wrap="none" anchor="ctr"/>
          <a:lstStyle/>
          <a:p>
            <a:pPr>
              <a:defRPr/>
            </a:pPr>
            <a:endParaRPr lang="zh-TW" altLang="zh-TW" sz="2400">
              <a:solidFill>
                <a:schemeClr val="bg1"/>
              </a:solidFill>
              <a:latin typeface="Tahoma" pitchFamily="34" charset="0"/>
            </a:endParaRPr>
          </a:p>
        </p:txBody>
      </p:sp>
      <p:sp>
        <p:nvSpPr>
          <p:cNvPr id="2490373" name="Rectangle 5"/>
          <p:cNvSpPr>
            <a:spLocks noChangeArrowheads="1"/>
          </p:cNvSpPr>
          <p:nvPr/>
        </p:nvSpPr>
        <p:spPr bwMode="auto">
          <a:xfrm>
            <a:off x="250825" y="2276475"/>
            <a:ext cx="5184775" cy="3887788"/>
          </a:xfrm>
          <a:prstGeom prst="rect">
            <a:avLst/>
          </a:prstGeom>
          <a:solidFill>
            <a:srgbClr val="CCFFCC"/>
          </a:solidFill>
          <a:ln w="9525" algn="ctr">
            <a:noFill/>
            <a:miter lim="800000"/>
            <a:headEnd/>
            <a:tailEnd/>
          </a:ln>
          <a:effectLst>
            <a:outerShdw dist="35921" dir="2700000" algn="ctr" rotWithShape="0">
              <a:schemeClr val="bg2"/>
            </a:outerShdw>
          </a:effectLst>
        </p:spPr>
        <p:txBody>
          <a:bodyPr wrap="none" anchor="ctr"/>
          <a:lstStyle/>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endParaRPr lang="en-US" altLang="zh-TW" sz="3600">
              <a:latin typeface="Tahoma" pitchFamily="34" charset="0"/>
              <a:ea typeface="標楷體" pitchFamily="65" charset="-120"/>
            </a:endParaRPr>
          </a:p>
          <a:p>
            <a:pPr>
              <a:defRPr/>
            </a:pPr>
            <a:r>
              <a:rPr lang="zh-TW" altLang="en-US" sz="2400" b="1">
                <a:solidFill>
                  <a:schemeClr val="tx2"/>
                </a:solidFill>
                <a:latin typeface="Tahoma" pitchFamily="34" charset="0"/>
                <a:ea typeface="標楷體" pitchFamily="65" charset="-120"/>
              </a:rPr>
              <a:t>後端處理</a:t>
            </a:r>
            <a:endParaRPr lang="zh-TW" altLang="en-US" sz="2400" b="1">
              <a:solidFill>
                <a:schemeClr val="tx2"/>
              </a:solidFill>
              <a:latin typeface="Tahoma" pitchFamily="34" charset="0"/>
            </a:endParaRPr>
          </a:p>
        </p:txBody>
      </p:sp>
      <p:sp>
        <p:nvSpPr>
          <p:cNvPr id="2490374" name="Rectangle 6"/>
          <p:cNvSpPr>
            <a:spLocks noChangeArrowheads="1"/>
          </p:cNvSpPr>
          <p:nvPr/>
        </p:nvSpPr>
        <p:spPr bwMode="auto">
          <a:xfrm>
            <a:off x="2051050" y="3355975"/>
            <a:ext cx="2520950" cy="2232025"/>
          </a:xfrm>
          <a:prstGeom prst="rect">
            <a:avLst/>
          </a:prstGeom>
          <a:solidFill>
            <a:srgbClr val="FFCCCC"/>
          </a:solidFill>
          <a:ln w="9525">
            <a:noFill/>
            <a:miter lim="800000"/>
            <a:headEnd/>
            <a:tailEnd/>
          </a:ln>
          <a:effectLst>
            <a:outerShdw dist="35921" dir="2700000" algn="ctr" rotWithShape="0">
              <a:schemeClr val="bg2"/>
            </a:outerShdw>
          </a:effectLst>
        </p:spPr>
        <p:txBody>
          <a:bodyPr wrap="none" anchor="ctr"/>
          <a:lstStyle/>
          <a:p>
            <a:pPr>
              <a:defRPr/>
            </a:pPr>
            <a:endParaRPr lang="zh-TW" altLang="zh-TW" sz="2400">
              <a:solidFill>
                <a:schemeClr val="bg1"/>
              </a:solidFill>
              <a:latin typeface="Tahoma" pitchFamily="34" charset="0"/>
            </a:endParaRPr>
          </a:p>
        </p:txBody>
      </p:sp>
      <p:sp>
        <p:nvSpPr>
          <p:cNvPr id="2490376" name="Rectangle 8"/>
          <p:cNvSpPr>
            <a:spLocks noChangeArrowheads="1"/>
          </p:cNvSpPr>
          <p:nvPr/>
        </p:nvSpPr>
        <p:spPr bwMode="auto">
          <a:xfrm>
            <a:off x="2195513" y="4292600"/>
            <a:ext cx="2232025" cy="501650"/>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en-US" altLang="zh-TW" b="1">
                <a:latin typeface="標楷體" pitchFamily="65" charset="-120"/>
                <a:ea typeface="標楷體" pitchFamily="65" charset="-120"/>
              </a:rPr>
              <a:t>CUBE</a:t>
            </a:r>
            <a:r>
              <a:rPr lang="zh-TW" altLang="en-US" b="1">
                <a:latin typeface="標楷體" pitchFamily="65" charset="-120"/>
                <a:ea typeface="標楷體" pitchFamily="65" charset="-120"/>
              </a:rPr>
              <a:t>製作</a:t>
            </a:r>
          </a:p>
        </p:txBody>
      </p:sp>
      <p:sp>
        <p:nvSpPr>
          <p:cNvPr id="291850" name="AutoShape 9"/>
          <p:cNvSpPr>
            <a:spLocks noChangeArrowheads="1"/>
          </p:cNvSpPr>
          <p:nvPr/>
        </p:nvSpPr>
        <p:spPr bwMode="auto">
          <a:xfrm>
            <a:off x="4859338" y="3429000"/>
            <a:ext cx="1081087" cy="719138"/>
          </a:xfrm>
          <a:prstGeom prst="can">
            <a:avLst>
              <a:gd name="adj" fmla="val 25000"/>
            </a:avLst>
          </a:prstGeom>
          <a:gradFill rotWithShape="1">
            <a:gsLst>
              <a:gs pos="0">
                <a:srgbClr val="305F46"/>
              </a:gs>
              <a:gs pos="100000">
                <a:srgbClr val="67CD98"/>
              </a:gs>
            </a:gsLst>
            <a:lin ang="5400000" scaled="1"/>
          </a:gradFill>
          <a:ln w="9525">
            <a:solidFill>
              <a:srgbClr val="67CD98"/>
            </a:solidFill>
            <a:miter lim="800000"/>
            <a:headEnd/>
            <a:tailEnd/>
          </a:ln>
        </p:spPr>
        <p:txBody>
          <a:bodyPr wrap="none" anchor="ctr"/>
          <a:lstStyle/>
          <a:p>
            <a:r>
              <a:rPr lang="zh-TW" altLang="en-US" b="1">
                <a:latin typeface="Tahoma" pitchFamily="34" charset="0"/>
                <a:ea typeface="標楷體" pitchFamily="65" charset="-120"/>
              </a:rPr>
              <a:t>資料</a:t>
            </a:r>
          </a:p>
          <a:p>
            <a:r>
              <a:rPr lang="zh-TW" altLang="en-US" b="1">
                <a:latin typeface="Tahoma" pitchFamily="34" charset="0"/>
                <a:ea typeface="標楷體" pitchFamily="65" charset="-120"/>
              </a:rPr>
              <a:t>倉儲</a:t>
            </a:r>
          </a:p>
        </p:txBody>
      </p:sp>
      <p:sp>
        <p:nvSpPr>
          <p:cNvPr id="2490378" name="Rectangle 10"/>
          <p:cNvSpPr>
            <a:spLocks noChangeArrowheads="1"/>
          </p:cNvSpPr>
          <p:nvPr/>
        </p:nvSpPr>
        <p:spPr bwMode="auto">
          <a:xfrm>
            <a:off x="6516688" y="3571875"/>
            <a:ext cx="2016125" cy="501650"/>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系統登錄</a:t>
            </a:r>
          </a:p>
        </p:txBody>
      </p:sp>
      <p:sp>
        <p:nvSpPr>
          <p:cNvPr id="2490379" name="Rectangle 11"/>
          <p:cNvSpPr>
            <a:spLocks noChangeArrowheads="1"/>
          </p:cNvSpPr>
          <p:nvPr/>
        </p:nvSpPr>
        <p:spPr bwMode="auto">
          <a:xfrm>
            <a:off x="6516688" y="4292600"/>
            <a:ext cx="2016125" cy="501650"/>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資料查詢</a:t>
            </a:r>
            <a:r>
              <a:rPr lang="en-US" altLang="zh-TW" b="1">
                <a:latin typeface="標楷體" pitchFamily="65" charset="-120"/>
                <a:ea typeface="標楷體" pitchFamily="65" charset="-120"/>
              </a:rPr>
              <a:t>/</a:t>
            </a:r>
            <a:r>
              <a:rPr lang="zh-TW" altLang="en-US" b="1">
                <a:latin typeface="標楷體" pitchFamily="65" charset="-120"/>
                <a:ea typeface="標楷體" pitchFamily="65" charset="-120"/>
              </a:rPr>
              <a:t>列印</a:t>
            </a:r>
          </a:p>
        </p:txBody>
      </p:sp>
      <p:sp>
        <p:nvSpPr>
          <p:cNvPr id="291853" name="AutoShape 12"/>
          <p:cNvSpPr>
            <a:spLocks noChangeArrowheads="1"/>
          </p:cNvSpPr>
          <p:nvPr/>
        </p:nvSpPr>
        <p:spPr bwMode="auto">
          <a:xfrm rot="88765" flipV="1">
            <a:off x="1833563" y="4435475"/>
            <a:ext cx="360362" cy="217488"/>
          </a:xfrm>
          <a:prstGeom prst="rightArrow">
            <a:avLst>
              <a:gd name="adj1" fmla="val 50000"/>
              <a:gd name="adj2" fmla="val 41423"/>
            </a:avLst>
          </a:prstGeom>
          <a:solidFill>
            <a:srgbClr val="FF9966"/>
          </a:solidFill>
          <a:ln w="57150" algn="ctr">
            <a:solidFill>
              <a:srgbClr val="FF8431"/>
            </a:solidFill>
            <a:miter lim="800000"/>
            <a:headEnd/>
            <a:tailEnd/>
          </a:ln>
        </p:spPr>
        <p:txBody>
          <a:bodyPr wrap="none"/>
          <a:lstStyle/>
          <a:p>
            <a:endParaRPr lang="zh-TW" altLang="en-US"/>
          </a:p>
        </p:txBody>
      </p:sp>
      <p:sp>
        <p:nvSpPr>
          <p:cNvPr id="2490381" name="Rectangle 13"/>
          <p:cNvSpPr>
            <a:spLocks noChangeArrowheads="1"/>
          </p:cNvSpPr>
          <p:nvPr/>
        </p:nvSpPr>
        <p:spPr bwMode="auto">
          <a:xfrm>
            <a:off x="2195513" y="3571875"/>
            <a:ext cx="2232025" cy="501650"/>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資料萃取</a:t>
            </a:r>
            <a:r>
              <a:rPr lang="en-US" altLang="zh-TW" b="1">
                <a:latin typeface="Tahoma" pitchFamily="34" charset="0"/>
                <a:ea typeface="標楷體" pitchFamily="65" charset="-120"/>
              </a:rPr>
              <a:t>(ETL)</a:t>
            </a:r>
          </a:p>
        </p:txBody>
      </p:sp>
      <p:sp>
        <p:nvSpPr>
          <p:cNvPr id="2490383" name="Rectangle 15"/>
          <p:cNvSpPr>
            <a:spLocks noChangeArrowheads="1"/>
          </p:cNvSpPr>
          <p:nvPr/>
        </p:nvSpPr>
        <p:spPr bwMode="auto">
          <a:xfrm>
            <a:off x="2195513" y="5013325"/>
            <a:ext cx="2232025" cy="501650"/>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系統安全設定</a:t>
            </a:r>
          </a:p>
        </p:txBody>
      </p:sp>
      <p:sp>
        <p:nvSpPr>
          <p:cNvPr id="2490384" name="Rectangle 16"/>
          <p:cNvSpPr>
            <a:spLocks noChangeArrowheads="1"/>
          </p:cNvSpPr>
          <p:nvPr/>
        </p:nvSpPr>
        <p:spPr bwMode="auto">
          <a:xfrm>
            <a:off x="6516688" y="5013325"/>
            <a:ext cx="2016125" cy="501650"/>
          </a:xfrm>
          <a:prstGeom prst="rect">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lgn="ctr">
            <a:solidFill>
              <a:schemeClr val="bg1"/>
            </a:solidFill>
            <a:miter lim="800000"/>
            <a:headEnd/>
            <a:tailEnd/>
          </a:ln>
          <a:effectLst/>
        </p:spPr>
        <p:txBody>
          <a:bodyPr wrap="none" anchor="ctr"/>
          <a:lstStyle/>
          <a:p>
            <a:pPr>
              <a:defRPr/>
            </a:pPr>
            <a:r>
              <a:rPr lang="zh-TW" altLang="en-US" b="1">
                <a:latin typeface="標楷體" pitchFamily="65" charset="-120"/>
                <a:ea typeface="標楷體" pitchFamily="65" charset="-120"/>
              </a:rPr>
              <a:t>資料交叉分析</a:t>
            </a:r>
          </a:p>
        </p:txBody>
      </p:sp>
      <p:sp>
        <p:nvSpPr>
          <p:cNvPr id="291858" name="Text Box 17"/>
          <p:cNvSpPr txBox="1">
            <a:spLocks noChangeArrowheads="1"/>
          </p:cNvSpPr>
          <p:nvPr/>
        </p:nvSpPr>
        <p:spPr bwMode="auto">
          <a:xfrm>
            <a:off x="1979613" y="2708275"/>
            <a:ext cx="1268412" cy="581025"/>
          </a:xfrm>
          <a:prstGeom prst="rect">
            <a:avLst/>
          </a:prstGeom>
          <a:noFill/>
          <a:ln w="9525" algn="ctr">
            <a:noFill/>
            <a:miter lim="800000"/>
            <a:headEnd/>
            <a:tailEnd/>
          </a:ln>
        </p:spPr>
        <p:txBody>
          <a:bodyPr>
            <a:spAutoFit/>
          </a:bodyPr>
          <a:lstStyle/>
          <a:p>
            <a:r>
              <a:rPr lang="zh-TW" altLang="en-US" sz="1600" b="1">
                <a:latin typeface="Tahoma" pitchFamily="34" charset="0"/>
                <a:ea typeface="標楷體" pitchFamily="65" charset="-120"/>
              </a:rPr>
              <a:t>行政院</a:t>
            </a:r>
          </a:p>
          <a:p>
            <a:r>
              <a:rPr lang="zh-TW" altLang="en-US" sz="1600" b="1">
                <a:solidFill>
                  <a:schemeClr val="accent1"/>
                </a:solidFill>
                <a:latin typeface="Tahoma" pitchFamily="34" charset="0"/>
                <a:ea typeface="標楷體" pitchFamily="65" charset="-120"/>
              </a:rPr>
              <a:t>資訊人員</a:t>
            </a:r>
          </a:p>
        </p:txBody>
      </p:sp>
      <p:sp>
        <p:nvSpPr>
          <p:cNvPr id="291859" name="Text Box 18"/>
          <p:cNvSpPr txBox="1">
            <a:spLocks noChangeArrowheads="1"/>
          </p:cNvSpPr>
          <p:nvPr/>
        </p:nvSpPr>
        <p:spPr bwMode="auto">
          <a:xfrm>
            <a:off x="7235825" y="2781300"/>
            <a:ext cx="1403350" cy="581025"/>
          </a:xfrm>
          <a:prstGeom prst="rect">
            <a:avLst/>
          </a:prstGeom>
          <a:noFill/>
          <a:ln w="9525" algn="ctr">
            <a:noFill/>
            <a:miter lim="800000"/>
            <a:headEnd/>
            <a:tailEnd/>
          </a:ln>
        </p:spPr>
        <p:txBody>
          <a:bodyPr wrap="none">
            <a:spAutoFit/>
          </a:bodyPr>
          <a:lstStyle/>
          <a:p>
            <a:r>
              <a:rPr lang="zh-TW" altLang="en-US" sz="1600" b="1">
                <a:latin typeface="Tahoma" pitchFamily="34" charset="0"/>
                <a:ea typeface="標楷體" pitchFamily="65" charset="-120"/>
              </a:rPr>
              <a:t>行政院</a:t>
            </a:r>
          </a:p>
          <a:p>
            <a:r>
              <a:rPr lang="zh-TW" altLang="en-US" sz="1600" b="1">
                <a:solidFill>
                  <a:schemeClr val="accent1"/>
                </a:solidFill>
                <a:latin typeface="Tahoma" pitchFamily="34" charset="0"/>
                <a:ea typeface="標楷體" pitchFamily="65" charset="-120"/>
              </a:rPr>
              <a:t>高階幕僚人員</a:t>
            </a:r>
          </a:p>
        </p:txBody>
      </p:sp>
      <p:sp>
        <p:nvSpPr>
          <p:cNvPr id="291860" name="AutoShape 19"/>
          <p:cNvSpPr>
            <a:spLocks noChangeArrowheads="1"/>
          </p:cNvSpPr>
          <p:nvPr/>
        </p:nvSpPr>
        <p:spPr bwMode="auto">
          <a:xfrm rot="88765" flipV="1">
            <a:off x="4429125" y="3716338"/>
            <a:ext cx="360363" cy="217487"/>
          </a:xfrm>
          <a:prstGeom prst="rightArrow">
            <a:avLst>
              <a:gd name="adj1" fmla="val 50000"/>
              <a:gd name="adj2" fmla="val 41424"/>
            </a:avLst>
          </a:prstGeom>
          <a:solidFill>
            <a:srgbClr val="FF9966"/>
          </a:solidFill>
          <a:ln w="57150" algn="ctr">
            <a:solidFill>
              <a:srgbClr val="FF8431"/>
            </a:solidFill>
            <a:miter lim="800000"/>
            <a:headEnd/>
            <a:tailEnd/>
          </a:ln>
        </p:spPr>
        <p:txBody>
          <a:bodyPr wrap="none"/>
          <a:lstStyle/>
          <a:p>
            <a:endParaRPr lang="zh-TW" altLang="en-US"/>
          </a:p>
        </p:txBody>
      </p:sp>
      <p:sp>
        <p:nvSpPr>
          <p:cNvPr id="291861" name="AutoShape 20"/>
          <p:cNvSpPr>
            <a:spLocks noChangeArrowheads="1"/>
          </p:cNvSpPr>
          <p:nvPr/>
        </p:nvSpPr>
        <p:spPr bwMode="auto">
          <a:xfrm rot="88765" flipV="1">
            <a:off x="6084888" y="4437063"/>
            <a:ext cx="360362" cy="217487"/>
          </a:xfrm>
          <a:prstGeom prst="rightArrow">
            <a:avLst>
              <a:gd name="adj1" fmla="val 50000"/>
              <a:gd name="adj2" fmla="val 41423"/>
            </a:avLst>
          </a:prstGeom>
          <a:solidFill>
            <a:srgbClr val="FF9966"/>
          </a:solidFill>
          <a:ln w="57150" algn="ctr">
            <a:solidFill>
              <a:srgbClr val="FF8431"/>
            </a:solidFill>
            <a:miter lim="800000"/>
            <a:headEnd/>
            <a:tailEnd/>
          </a:ln>
        </p:spPr>
        <p:txBody>
          <a:bodyPr wrap="none"/>
          <a:lstStyle/>
          <a:p>
            <a:endParaRPr lang="zh-TW" altLang="en-US"/>
          </a:p>
        </p:txBody>
      </p:sp>
      <p:sp>
        <p:nvSpPr>
          <p:cNvPr id="291862" name="Rectangle 21"/>
          <p:cNvSpPr>
            <a:spLocks noChangeArrowheads="1"/>
          </p:cNvSpPr>
          <p:nvPr/>
        </p:nvSpPr>
        <p:spPr bwMode="auto">
          <a:xfrm>
            <a:off x="2484438" y="1484313"/>
            <a:ext cx="4105275" cy="576262"/>
          </a:xfrm>
          <a:prstGeom prst="rect">
            <a:avLst/>
          </a:prstGeom>
          <a:noFill/>
          <a:ln w="9525">
            <a:noFill/>
            <a:miter lim="800000"/>
            <a:headEnd/>
            <a:tailEnd/>
          </a:ln>
        </p:spPr>
        <p:txBody>
          <a:bodyPr/>
          <a:lstStyle/>
          <a:p>
            <a:pPr marL="342900" indent="-342900">
              <a:spcBef>
                <a:spcPct val="20000"/>
              </a:spcBef>
              <a:buClr>
                <a:schemeClr val="folHlink"/>
              </a:buClr>
              <a:buSzPct val="80000"/>
              <a:buFont typeface="Wingdings" pitchFamily="2" charset="2"/>
              <a:buNone/>
            </a:pPr>
            <a:r>
              <a:rPr lang="en-US" altLang="zh-TW" sz="2800" b="1">
                <a:solidFill>
                  <a:schemeClr val="folHlink"/>
                </a:solidFill>
                <a:latin typeface="Tahoma" pitchFamily="34" charset="0"/>
                <a:ea typeface="標楷體" pitchFamily="65" charset="-120"/>
              </a:rPr>
              <a:t>IBA</a:t>
            </a:r>
            <a:r>
              <a:rPr lang="zh-TW" altLang="en-US" sz="2800" b="1">
                <a:solidFill>
                  <a:schemeClr val="folHlink"/>
                </a:solidFill>
                <a:latin typeface="Tahoma" pitchFamily="34" charset="0"/>
                <a:ea typeface="標楷體" pitchFamily="65" charset="-120"/>
              </a:rPr>
              <a:t>系統功能架構</a:t>
            </a:r>
          </a:p>
        </p:txBody>
      </p:sp>
      <p:grpSp>
        <p:nvGrpSpPr>
          <p:cNvPr id="2" name="Group 22"/>
          <p:cNvGrpSpPr>
            <a:grpSpLocks/>
          </p:cNvGrpSpPr>
          <p:nvPr/>
        </p:nvGrpSpPr>
        <p:grpSpPr bwMode="auto">
          <a:xfrm>
            <a:off x="395288" y="4437063"/>
            <a:ext cx="1331912" cy="1293812"/>
            <a:chOff x="0" y="2660"/>
            <a:chExt cx="1270" cy="1133"/>
          </a:xfrm>
        </p:grpSpPr>
        <p:sp>
          <p:nvSpPr>
            <p:cNvPr id="2490391" name="AutoShape 23"/>
            <p:cNvSpPr>
              <a:spLocks noChangeArrowheads="1"/>
            </p:cNvSpPr>
            <p:nvPr/>
          </p:nvSpPr>
          <p:spPr bwMode="auto">
            <a:xfrm>
              <a:off x="454" y="2660"/>
              <a:ext cx="816" cy="544"/>
            </a:xfrm>
            <a:prstGeom prst="can">
              <a:avLst>
                <a:gd name="adj" fmla="val 25000"/>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solidFill>
                <a:schemeClr val="bg1"/>
              </a:solidFill>
              <a:round/>
              <a:headEnd/>
              <a:tailEnd/>
            </a:ln>
            <a:effectLst/>
          </p:spPr>
          <p:txBody>
            <a:bodyPr wrap="none" anchor="ctr"/>
            <a:lstStyle/>
            <a:p>
              <a:pPr>
                <a:defRPr/>
              </a:pPr>
              <a:endParaRPr lang="zh-TW" altLang="zh-TW" b="1">
                <a:latin typeface="標楷體" pitchFamily="65" charset="-120"/>
                <a:ea typeface="標楷體" pitchFamily="65" charset="-120"/>
              </a:endParaRPr>
            </a:p>
          </p:txBody>
        </p:sp>
        <p:sp>
          <p:nvSpPr>
            <p:cNvPr id="2490392" name="AutoShape 24"/>
            <p:cNvSpPr>
              <a:spLocks noChangeArrowheads="1"/>
            </p:cNvSpPr>
            <p:nvPr/>
          </p:nvSpPr>
          <p:spPr bwMode="auto">
            <a:xfrm>
              <a:off x="362" y="2887"/>
              <a:ext cx="816" cy="544"/>
            </a:xfrm>
            <a:prstGeom prst="can">
              <a:avLst>
                <a:gd name="adj" fmla="val 25000"/>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solidFill>
                <a:schemeClr val="bg1"/>
              </a:solidFill>
              <a:round/>
              <a:headEnd/>
              <a:tailEnd/>
            </a:ln>
            <a:effectLst/>
          </p:spPr>
          <p:txBody>
            <a:bodyPr wrap="none" anchor="ctr"/>
            <a:lstStyle/>
            <a:p>
              <a:pPr>
                <a:defRPr/>
              </a:pPr>
              <a:endParaRPr lang="zh-TW" altLang="zh-TW" b="1">
                <a:latin typeface="標楷體" pitchFamily="65" charset="-120"/>
                <a:ea typeface="標楷體" pitchFamily="65" charset="-120"/>
              </a:endParaRPr>
            </a:p>
          </p:txBody>
        </p:sp>
        <p:sp>
          <p:nvSpPr>
            <p:cNvPr id="2490393" name="AutoShape 25"/>
            <p:cNvSpPr>
              <a:spLocks noChangeArrowheads="1"/>
            </p:cNvSpPr>
            <p:nvPr/>
          </p:nvSpPr>
          <p:spPr bwMode="auto">
            <a:xfrm>
              <a:off x="204" y="3067"/>
              <a:ext cx="816" cy="545"/>
            </a:xfrm>
            <a:prstGeom prst="can">
              <a:avLst>
                <a:gd name="adj" fmla="val 25000"/>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solidFill>
                <a:schemeClr val="bg1"/>
              </a:solidFill>
              <a:round/>
              <a:headEnd/>
              <a:tailEnd/>
            </a:ln>
            <a:effectLst/>
          </p:spPr>
          <p:txBody>
            <a:bodyPr wrap="none" anchor="ctr"/>
            <a:lstStyle/>
            <a:p>
              <a:pPr>
                <a:defRPr/>
              </a:pPr>
              <a:endParaRPr lang="zh-TW" altLang="zh-TW" b="1">
                <a:latin typeface="標楷體" pitchFamily="65" charset="-120"/>
                <a:ea typeface="標楷體" pitchFamily="65" charset="-120"/>
              </a:endParaRPr>
            </a:p>
          </p:txBody>
        </p:sp>
        <p:sp>
          <p:nvSpPr>
            <p:cNvPr id="2490394" name="AutoShape 26"/>
            <p:cNvSpPr>
              <a:spLocks noChangeArrowheads="1"/>
            </p:cNvSpPr>
            <p:nvPr/>
          </p:nvSpPr>
          <p:spPr bwMode="auto">
            <a:xfrm>
              <a:off x="0" y="3249"/>
              <a:ext cx="816" cy="544"/>
            </a:xfrm>
            <a:prstGeom prst="can">
              <a:avLst>
                <a:gd name="adj" fmla="val 25000"/>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solidFill>
                <a:schemeClr val="bg1"/>
              </a:solidFill>
              <a:round/>
              <a:headEnd/>
              <a:tailEnd/>
            </a:ln>
            <a:effectLst/>
          </p:spPr>
          <p:txBody>
            <a:bodyPr wrap="none" anchor="ctr"/>
            <a:lstStyle/>
            <a:p>
              <a:pPr>
                <a:defRPr/>
              </a:pPr>
              <a:r>
                <a:rPr lang="zh-TW" altLang="en-US" b="1">
                  <a:latin typeface="標楷體" pitchFamily="65" charset="-120"/>
                  <a:ea typeface="標楷體" pitchFamily="65" charset="-120"/>
                </a:rPr>
                <a:t>其他</a:t>
              </a:r>
            </a:p>
            <a:p>
              <a:pPr>
                <a:defRPr/>
              </a:pPr>
              <a:r>
                <a:rPr lang="zh-TW" altLang="en-US" b="1">
                  <a:latin typeface="標楷體" pitchFamily="65" charset="-120"/>
                  <a:ea typeface="標楷體" pitchFamily="65" charset="-120"/>
                </a:rPr>
                <a:t>資料庫</a:t>
              </a:r>
            </a:p>
          </p:txBody>
        </p:sp>
      </p:grpSp>
      <p:sp>
        <p:nvSpPr>
          <p:cNvPr id="2490395" name="AutoShape 27"/>
          <p:cNvSpPr>
            <a:spLocks noChangeArrowheads="1"/>
          </p:cNvSpPr>
          <p:nvPr/>
        </p:nvSpPr>
        <p:spPr bwMode="auto">
          <a:xfrm>
            <a:off x="755650" y="3500438"/>
            <a:ext cx="1006475" cy="720725"/>
          </a:xfrm>
          <a:prstGeom prst="can">
            <a:avLst>
              <a:gd name="adj" fmla="val 25000"/>
            </a:avLst>
          </a:prstGeom>
          <a:gradFill rotWithShape="0">
            <a:gsLst>
              <a:gs pos="0">
                <a:schemeClr val="bg1">
                  <a:gamma/>
                  <a:shade val="24706"/>
                  <a:invGamma/>
                </a:schemeClr>
              </a:gs>
              <a:gs pos="50000">
                <a:schemeClr val="bg1"/>
              </a:gs>
              <a:gs pos="100000">
                <a:schemeClr val="bg1">
                  <a:gamma/>
                  <a:shade val="24706"/>
                  <a:invGamma/>
                </a:schemeClr>
              </a:gs>
            </a:gsLst>
            <a:lin ang="0" scaled="1"/>
          </a:gradFill>
          <a:ln w="9525">
            <a:solidFill>
              <a:schemeClr val="bg1"/>
            </a:solidFill>
            <a:round/>
            <a:headEnd/>
            <a:tailEnd/>
          </a:ln>
          <a:effectLst/>
        </p:spPr>
        <p:txBody>
          <a:bodyPr wrap="none" anchor="ctr"/>
          <a:lstStyle/>
          <a:p>
            <a:pPr>
              <a:defRPr/>
            </a:pPr>
            <a:r>
              <a:rPr lang="en-US" altLang="zh-TW" b="1">
                <a:latin typeface="標楷體" pitchFamily="65" charset="-120"/>
                <a:ea typeface="標楷體" pitchFamily="65" charset="-120"/>
              </a:rPr>
              <a:t>GBA</a:t>
            </a:r>
          </a:p>
          <a:p>
            <a:pPr>
              <a:defRPr/>
            </a:pPr>
            <a:r>
              <a:rPr lang="zh-TW" altLang="en-US" b="1">
                <a:latin typeface="標楷體" pitchFamily="65" charset="-120"/>
                <a:ea typeface="標楷體" pitchFamily="65" charset="-120"/>
              </a:rPr>
              <a:t>資料庫</a:t>
            </a:r>
          </a:p>
        </p:txBody>
      </p:sp>
      <p:sp>
        <p:nvSpPr>
          <p:cNvPr id="291865" name="Line 28"/>
          <p:cNvSpPr>
            <a:spLocks noChangeShapeType="1"/>
          </p:cNvSpPr>
          <p:nvPr/>
        </p:nvSpPr>
        <p:spPr bwMode="auto">
          <a:xfrm>
            <a:off x="1908175" y="3933825"/>
            <a:ext cx="0" cy="1077913"/>
          </a:xfrm>
          <a:prstGeom prst="line">
            <a:avLst/>
          </a:prstGeom>
          <a:noFill/>
          <a:ln w="57150">
            <a:solidFill>
              <a:srgbClr val="FF8431"/>
            </a:solidFill>
            <a:miter lim="800000"/>
            <a:headEnd/>
            <a:tailEnd/>
          </a:ln>
        </p:spPr>
        <p:txBody>
          <a:bodyPr wrap="none"/>
          <a:lstStyle/>
          <a:p>
            <a:endParaRPr lang="zh-TW" altLang="en-US"/>
          </a:p>
        </p:txBody>
      </p:sp>
      <p:sp>
        <p:nvSpPr>
          <p:cNvPr id="291866" name="Line 29"/>
          <p:cNvSpPr>
            <a:spLocks noChangeShapeType="1"/>
          </p:cNvSpPr>
          <p:nvPr/>
        </p:nvSpPr>
        <p:spPr bwMode="auto">
          <a:xfrm flipV="1">
            <a:off x="1620838" y="5013325"/>
            <a:ext cx="287337" cy="0"/>
          </a:xfrm>
          <a:prstGeom prst="line">
            <a:avLst/>
          </a:prstGeom>
          <a:noFill/>
          <a:ln w="57150">
            <a:solidFill>
              <a:srgbClr val="FF8431"/>
            </a:solidFill>
            <a:miter lim="800000"/>
            <a:headEnd/>
            <a:tailEnd/>
          </a:ln>
        </p:spPr>
        <p:txBody>
          <a:bodyPr wrap="none"/>
          <a:lstStyle/>
          <a:p>
            <a:endParaRPr lang="zh-TW" altLang="en-US"/>
          </a:p>
        </p:txBody>
      </p:sp>
      <p:sp>
        <p:nvSpPr>
          <p:cNvPr id="291867" name="Line 30"/>
          <p:cNvSpPr>
            <a:spLocks noChangeShapeType="1"/>
          </p:cNvSpPr>
          <p:nvPr/>
        </p:nvSpPr>
        <p:spPr bwMode="auto">
          <a:xfrm>
            <a:off x="1619250" y="3933825"/>
            <a:ext cx="287338" cy="0"/>
          </a:xfrm>
          <a:prstGeom prst="line">
            <a:avLst/>
          </a:prstGeom>
          <a:noFill/>
          <a:ln w="57150">
            <a:solidFill>
              <a:srgbClr val="FF8431"/>
            </a:solidFill>
            <a:miter lim="800000"/>
            <a:headEnd/>
            <a:tailEnd/>
          </a:ln>
        </p:spPr>
        <p:txBody>
          <a:bodyPr wrap="none"/>
          <a:lstStyle/>
          <a:p>
            <a:endParaRPr lang="zh-TW" altLang="en-US"/>
          </a:p>
        </p:txBody>
      </p:sp>
      <p:sp>
        <p:nvSpPr>
          <p:cNvPr id="2490399" name="AutoShape 31"/>
          <p:cNvSpPr>
            <a:spLocks noChangeArrowheads="1"/>
          </p:cNvSpPr>
          <p:nvPr/>
        </p:nvSpPr>
        <p:spPr bwMode="auto">
          <a:xfrm>
            <a:off x="4787900" y="4500563"/>
            <a:ext cx="798513" cy="758825"/>
          </a:xfrm>
          <a:prstGeom prst="cube">
            <a:avLst>
              <a:gd name="adj" fmla="val 25000"/>
            </a:avLst>
          </a:prstGeom>
          <a:gradFill rotWithShape="0">
            <a:gsLst>
              <a:gs pos="0">
                <a:schemeClr val="hlink"/>
              </a:gs>
              <a:gs pos="100000">
                <a:schemeClr val="hlink">
                  <a:gamma/>
                  <a:shade val="0"/>
                  <a:invGamma/>
                </a:schemeClr>
              </a:gs>
            </a:gsLst>
            <a:path path="rect">
              <a:fillToRect l="50000" t="50000" r="50000" b="50000"/>
            </a:path>
          </a:gradFill>
          <a:ln w="9525">
            <a:solidFill>
              <a:schemeClr val="hlink"/>
            </a:solidFill>
            <a:miter lim="800000"/>
            <a:headEnd/>
            <a:tailEnd/>
          </a:ln>
          <a:effectLst/>
        </p:spPr>
        <p:txBody>
          <a:bodyPr wrap="none" anchor="ctr"/>
          <a:lstStyle/>
          <a:p>
            <a:pPr>
              <a:defRPr/>
            </a:pPr>
            <a:endParaRPr lang="zh-TW" altLang="zh-TW" b="1">
              <a:solidFill>
                <a:schemeClr val="bg1"/>
              </a:solidFill>
              <a:latin typeface="Tahoma" pitchFamily="34" charset="0"/>
              <a:ea typeface="標楷體" pitchFamily="65" charset="-120"/>
            </a:endParaRPr>
          </a:p>
        </p:txBody>
      </p:sp>
      <p:sp>
        <p:nvSpPr>
          <p:cNvPr id="2490400" name="AutoShape 32"/>
          <p:cNvSpPr>
            <a:spLocks noChangeArrowheads="1"/>
          </p:cNvSpPr>
          <p:nvPr/>
        </p:nvSpPr>
        <p:spPr bwMode="auto">
          <a:xfrm>
            <a:off x="5213350" y="4335463"/>
            <a:ext cx="798513" cy="758825"/>
          </a:xfrm>
          <a:prstGeom prst="cube">
            <a:avLst>
              <a:gd name="adj" fmla="val 25000"/>
            </a:avLst>
          </a:prstGeom>
          <a:gradFill rotWithShape="0">
            <a:gsLst>
              <a:gs pos="0">
                <a:schemeClr val="hlink"/>
              </a:gs>
              <a:gs pos="100000">
                <a:schemeClr val="hlink">
                  <a:gamma/>
                  <a:shade val="0"/>
                  <a:invGamma/>
                </a:schemeClr>
              </a:gs>
            </a:gsLst>
            <a:path path="rect">
              <a:fillToRect l="50000" t="50000" r="50000" b="50000"/>
            </a:path>
          </a:gradFill>
          <a:ln w="9525">
            <a:solidFill>
              <a:schemeClr val="hlink"/>
            </a:solidFill>
            <a:miter lim="800000"/>
            <a:headEnd/>
            <a:tailEnd/>
          </a:ln>
          <a:effectLst/>
        </p:spPr>
        <p:txBody>
          <a:bodyPr wrap="none" anchor="ctr"/>
          <a:lstStyle/>
          <a:p>
            <a:pPr>
              <a:defRPr/>
            </a:pPr>
            <a:endParaRPr lang="zh-TW" altLang="zh-TW" b="1">
              <a:solidFill>
                <a:schemeClr val="bg1"/>
              </a:solidFill>
              <a:latin typeface="Tahoma" pitchFamily="34" charset="0"/>
              <a:ea typeface="標楷體" pitchFamily="65" charset="-120"/>
            </a:endParaRPr>
          </a:p>
        </p:txBody>
      </p:sp>
      <p:sp>
        <p:nvSpPr>
          <p:cNvPr id="2490401" name="AutoShape 33"/>
          <p:cNvSpPr>
            <a:spLocks noChangeArrowheads="1"/>
          </p:cNvSpPr>
          <p:nvPr/>
        </p:nvSpPr>
        <p:spPr bwMode="auto">
          <a:xfrm>
            <a:off x="4894263" y="4832350"/>
            <a:ext cx="796925" cy="758825"/>
          </a:xfrm>
          <a:prstGeom prst="cube">
            <a:avLst>
              <a:gd name="adj" fmla="val 25000"/>
            </a:avLst>
          </a:prstGeom>
          <a:gradFill rotWithShape="0">
            <a:gsLst>
              <a:gs pos="0">
                <a:schemeClr val="hlink"/>
              </a:gs>
              <a:gs pos="100000">
                <a:schemeClr val="hlink">
                  <a:gamma/>
                  <a:shade val="0"/>
                  <a:invGamma/>
                </a:schemeClr>
              </a:gs>
            </a:gsLst>
            <a:path path="rect">
              <a:fillToRect l="50000" t="50000" r="50000" b="50000"/>
            </a:path>
          </a:gradFill>
          <a:ln w="9525">
            <a:solidFill>
              <a:schemeClr val="hlink"/>
            </a:solidFill>
            <a:miter lim="800000"/>
            <a:headEnd/>
            <a:tailEnd/>
          </a:ln>
          <a:effectLst/>
        </p:spPr>
        <p:txBody>
          <a:bodyPr wrap="none" anchor="ctr"/>
          <a:lstStyle/>
          <a:p>
            <a:pPr>
              <a:defRPr/>
            </a:pPr>
            <a:r>
              <a:rPr lang="zh-TW" altLang="en-US" b="1">
                <a:solidFill>
                  <a:schemeClr val="bg1"/>
                </a:solidFill>
                <a:latin typeface="Tahoma" pitchFamily="34" charset="0"/>
                <a:ea typeface="標楷體" pitchFamily="65" charset="-120"/>
              </a:rPr>
              <a:t>多維</a:t>
            </a:r>
          </a:p>
          <a:p>
            <a:pPr>
              <a:defRPr/>
            </a:pPr>
            <a:r>
              <a:rPr lang="zh-TW" altLang="en-US" b="1">
                <a:solidFill>
                  <a:schemeClr val="bg1"/>
                </a:solidFill>
                <a:latin typeface="Tahoma" pitchFamily="34" charset="0"/>
                <a:ea typeface="標楷體" pitchFamily="65" charset="-120"/>
              </a:rPr>
              <a:t>資料庫</a:t>
            </a:r>
          </a:p>
        </p:txBody>
      </p:sp>
      <p:sp>
        <p:nvSpPr>
          <p:cNvPr id="291871" name="Line 34"/>
          <p:cNvSpPr>
            <a:spLocks noChangeShapeType="1"/>
          </p:cNvSpPr>
          <p:nvPr/>
        </p:nvSpPr>
        <p:spPr bwMode="auto">
          <a:xfrm flipH="1">
            <a:off x="5435600" y="4149725"/>
            <a:ext cx="0" cy="287338"/>
          </a:xfrm>
          <a:prstGeom prst="line">
            <a:avLst/>
          </a:prstGeom>
          <a:noFill/>
          <a:ln w="57150">
            <a:solidFill>
              <a:srgbClr val="FF8431"/>
            </a:solidFill>
            <a:miter lim="800000"/>
            <a:headEnd/>
            <a:tailEnd/>
          </a:ln>
        </p:spPr>
        <p:txBody>
          <a:bodyPr wrap="none"/>
          <a:lstStyle/>
          <a:p>
            <a:endParaRPr lang="zh-TW" altLang="en-US"/>
          </a:p>
        </p:txBody>
      </p:sp>
      <p:sp>
        <p:nvSpPr>
          <p:cNvPr id="291872" name="AutoShape 35"/>
          <p:cNvSpPr>
            <a:spLocks noChangeArrowheads="1"/>
          </p:cNvSpPr>
          <p:nvPr/>
        </p:nvSpPr>
        <p:spPr bwMode="auto">
          <a:xfrm rot="88765" flipV="1">
            <a:off x="4427538" y="4437063"/>
            <a:ext cx="360362" cy="217487"/>
          </a:xfrm>
          <a:prstGeom prst="rightArrow">
            <a:avLst>
              <a:gd name="adj1" fmla="val 50000"/>
              <a:gd name="adj2" fmla="val 41423"/>
            </a:avLst>
          </a:prstGeom>
          <a:solidFill>
            <a:srgbClr val="FF9966"/>
          </a:solidFill>
          <a:ln w="57150" algn="ctr">
            <a:solidFill>
              <a:srgbClr val="FF8431"/>
            </a:solidFill>
            <a:miter lim="800000"/>
            <a:headEnd/>
            <a:tailEnd/>
          </a:ln>
        </p:spPr>
        <p:txBody>
          <a:bodyPr wrap="none"/>
          <a:lstStyle/>
          <a:p>
            <a:endParaRPr lang="zh-TW" altLang="en-US"/>
          </a:p>
        </p:txBody>
      </p:sp>
      <p:sp>
        <p:nvSpPr>
          <p:cNvPr id="291873" name="AutoShape 36"/>
          <p:cNvSpPr>
            <a:spLocks noChangeArrowheads="1"/>
          </p:cNvSpPr>
          <p:nvPr/>
        </p:nvSpPr>
        <p:spPr bwMode="auto">
          <a:xfrm rot="88765" flipV="1">
            <a:off x="4427538" y="5157788"/>
            <a:ext cx="360362" cy="217487"/>
          </a:xfrm>
          <a:prstGeom prst="rightArrow">
            <a:avLst>
              <a:gd name="adj1" fmla="val 50000"/>
              <a:gd name="adj2" fmla="val 41423"/>
            </a:avLst>
          </a:prstGeom>
          <a:solidFill>
            <a:srgbClr val="FF9966"/>
          </a:solidFill>
          <a:ln w="57150" algn="ctr">
            <a:solidFill>
              <a:srgbClr val="FF8431"/>
            </a:solidFill>
            <a:miter lim="800000"/>
            <a:headEnd/>
            <a:tailEnd/>
          </a:ln>
        </p:spPr>
        <p:txBody>
          <a:bodyPr wrap="none"/>
          <a:lstStyle/>
          <a:p>
            <a:endParaRPr lang="zh-TW"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2867" name="Rectangle 2"/>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--IT</a:t>
            </a:r>
            <a:r>
              <a:rPr lang="zh-TW" altLang="en-US" sz="3200" smtClean="0">
                <a:solidFill>
                  <a:srgbClr val="FFFF66"/>
                </a:solidFill>
              </a:rPr>
              <a:t>策略</a:t>
            </a:r>
          </a:p>
        </p:txBody>
      </p:sp>
      <p:sp>
        <p:nvSpPr>
          <p:cNvPr id="292871" name="Rectangle 33"/>
          <p:cNvSpPr>
            <a:spLocks noGrp="1" noChangeArrowheads="1"/>
          </p:cNvSpPr>
          <p:nvPr>
            <p:ph idx="1"/>
          </p:nvPr>
        </p:nvSpPr>
        <p:spPr>
          <a:xfrm>
            <a:off x="468313" y="1484313"/>
            <a:ext cx="8077200" cy="4614862"/>
          </a:xfrm>
        </p:spPr>
        <p:txBody>
          <a:bodyPr/>
          <a:lstStyle/>
          <a:p>
            <a:pPr eaLnBrk="1" hangingPunct="1"/>
            <a:r>
              <a:rPr lang="zh-TW" altLang="en-US" smtClean="0"/>
              <a:t>資訊系統開發方法</a:t>
            </a:r>
          </a:p>
        </p:txBody>
      </p:sp>
      <p:sp>
        <p:nvSpPr>
          <p:cNvPr id="292866" name="投影片編號版面配置區 3"/>
          <p:cNvSpPr>
            <a:spLocks noGrp="1"/>
          </p:cNvSpPr>
          <p:nvPr>
            <p:ph type="sldNum" sz="quarter" idx="10"/>
          </p:nvPr>
        </p:nvSpPr>
        <p:spPr>
          <a:noFill/>
        </p:spPr>
        <p:txBody>
          <a:bodyPr/>
          <a:lstStyle/>
          <a:p>
            <a:fld id="{D4224837-9C19-4881-811D-5175F839E3E4}" type="slidenum">
              <a:rPr lang="en-US" altLang="zh-TW"/>
              <a:pPr/>
              <a:t>13</a:t>
            </a:fld>
            <a:r>
              <a:rPr lang="en-US" altLang="zh-TW"/>
              <a:t>/34</a:t>
            </a:r>
          </a:p>
        </p:txBody>
      </p:sp>
      <p:grpSp>
        <p:nvGrpSpPr>
          <p:cNvPr id="2" name="Group 3"/>
          <p:cNvGrpSpPr>
            <a:grpSpLocks/>
          </p:cNvGrpSpPr>
          <p:nvPr/>
        </p:nvGrpSpPr>
        <p:grpSpPr bwMode="auto">
          <a:xfrm>
            <a:off x="2484438" y="5300663"/>
            <a:ext cx="6335712" cy="1135062"/>
            <a:chOff x="1565" y="3339"/>
            <a:chExt cx="3991" cy="715"/>
          </a:xfrm>
        </p:grpSpPr>
        <p:sp>
          <p:nvSpPr>
            <p:cNvPr id="292893" name="AutoShape 4"/>
            <p:cNvSpPr>
              <a:spLocks noChangeArrowheads="1"/>
            </p:cNvSpPr>
            <p:nvPr/>
          </p:nvSpPr>
          <p:spPr bwMode="auto">
            <a:xfrm rot="5400000">
              <a:off x="4195" y="3476"/>
              <a:ext cx="228" cy="408"/>
            </a:xfrm>
            <a:custGeom>
              <a:avLst/>
              <a:gdLst>
                <a:gd name="T0" fmla="*/ 185 w 21600"/>
                <a:gd name="T1" fmla="*/ 0 h 21600"/>
                <a:gd name="T2" fmla="*/ 142 w 21600"/>
                <a:gd name="T3" fmla="*/ 117 h 21600"/>
                <a:gd name="T4" fmla="*/ 0 w 21600"/>
                <a:gd name="T5" fmla="*/ 389 h 21600"/>
                <a:gd name="T6" fmla="*/ 97 w 21600"/>
                <a:gd name="T7" fmla="*/ 408 h 21600"/>
                <a:gd name="T8" fmla="*/ 194 w 21600"/>
                <a:gd name="T9" fmla="*/ 273 h 21600"/>
                <a:gd name="T10" fmla="*/ 228 w 21600"/>
                <a:gd name="T11" fmla="*/ 117 h 21600"/>
                <a:gd name="T12" fmla="*/ 17694720 60000 65536"/>
                <a:gd name="T13" fmla="*/ 11796480 60000 65536"/>
                <a:gd name="T14" fmla="*/ 11796480 60000 65536"/>
                <a:gd name="T15" fmla="*/ 5898240 60000 65536"/>
                <a:gd name="T16" fmla="*/ 0 60000 65536"/>
                <a:gd name="T17" fmla="*/ 0 60000 65536"/>
                <a:gd name="T18" fmla="*/ 0 w 21600"/>
                <a:gd name="T19" fmla="*/ 19588 h 21600"/>
                <a:gd name="T20" fmla="*/ 18379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518" y="0"/>
                  </a:moveTo>
                  <a:lnTo>
                    <a:pt x="13436" y="6171"/>
                  </a:lnTo>
                  <a:lnTo>
                    <a:pt x="16668" y="6171"/>
                  </a:lnTo>
                  <a:lnTo>
                    <a:pt x="16668" y="19601"/>
                  </a:lnTo>
                  <a:lnTo>
                    <a:pt x="0" y="19601"/>
                  </a:lnTo>
                  <a:lnTo>
                    <a:pt x="0" y="21600"/>
                  </a:lnTo>
                  <a:lnTo>
                    <a:pt x="18368" y="21600"/>
                  </a:lnTo>
                  <a:lnTo>
                    <a:pt x="18368" y="6171"/>
                  </a:lnTo>
                  <a:lnTo>
                    <a:pt x="21600" y="6171"/>
                  </a:lnTo>
                  <a:close/>
                </a:path>
              </a:pathLst>
            </a:custGeom>
            <a:solidFill>
              <a:srgbClr val="CC3300"/>
            </a:solidFill>
            <a:ln w="9525">
              <a:noFill/>
              <a:miter lim="800000"/>
              <a:headEnd/>
              <a:tailEnd/>
            </a:ln>
          </p:spPr>
          <p:txBody>
            <a:bodyPr rot="10800000" vert="eaVert" wrap="none" anchor="ctr"/>
            <a:lstStyle/>
            <a:p>
              <a:endParaRPr lang="zh-TW" altLang="zh-TW" sz="2400">
                <a:solidFill>
                  <a:srgbClr val="D1FFA3"/>
                </a:solidFill>
                <a:latin typeface="Tahoma" pitchFamily="34" charset="0"/>
              </a:endParaRPr>
            </a:p>
          </p:txBody>
        </p:sp>
        <p:grpSp>
          <p:nvGrpSpPr>
            <p:cNvPr id="3" name="Group 5"/>
            <p:cNvGrpSpPr>
              <a:grpSpLocks/>
            </p:cNvGrpSpPr>
            <p:nvPr/>
          </p:nvGrpSpPr>
          <p:grpSpPr bwMode="auto">
            <a:xfrm>
              <a:off x="4513" y="3339"/>
              <a:ext cx="1043" cy="705"/>
              <a:chOff x="4513" y="3339"/>
              <a:chExt cx="1043" cy="705"/>
            </a:xfrm>
          </p:grpSpPr>
          <p:sp>
            <p:nvSpPr>
              <p:cNvPr id="292896" name="Rectangle 6"/>
              <p:cNvSpPr>
                <a:spLocks noChangeArrowheads="1"/>
              </p:cNvSpPr>
              <p:nvPr/>
            </p:nvSpPr>
            <p:spPr bwMode="auto">
              <a:xfrm>
                <a:off x="4513" y="3339"/>
                <a:ext cx="1043" cy="705"/>
              </a:xfrm>
              <a:prstGeom prst="rect">
                <a:avLst/>
              </a:prstGeom>
              <a:solidFill>
                <a:srgbClr val="9886B6"/>
              </a:solidFill>
              <a:ln w="9525">
                <a:solidFill>
                  <a:schemeClr val="tx1"/>
                </a:solidFill>
                <a:miter lim="800000"/>
                <a:headEnd/>
                <a:tailEnd/>
              </a:ln>
            </p:spPr>
            <p:txBody>
              <a:bodyPr wrap="none" anchor="ctr"/>
              <a:lstStyle/>
              <a:p>
                <a:endParaRPr lang="zh-TW" altLang="en-US"/>
              </a:p>
            </p:txBody>
          </p:sp>
          <p:pic>
            <p:nvPicPr>
              <p:cNvPr id="292897" name="Picture 7" descr="BD19622_"/>
              <p:cNvPicPr>
                <a:picLocks noChangeAspect="1" noChangeArrowheads="1"/>
              </p:cNvPicPr>
              <p:nvPr/>
            </p:nvPicPr>
            <p:blipFill>
              <a:blip r:embed="rId4"/>
              <a:srcRect/>
              <a:stretch>
                <a:fillRect/>
              </a:stretch>
            </p:blipFill>
            <p:spPr bwMode="auto">
              <a:xfrm>
                <a:off x="4682" y="3362"/>
                <a:ext cx="816" cy="504"/>
              </a:xfrm>
              <a:prstGeom prst="rect">
                <a:avLst/>
              </a:prstGeom>
              <a:noFill/>
              <a:ln w="9525">
                <a:noFill/>
                <a:miter lim="800000"/>
                <a:headEnd/>
                <a:tailEnd/>
              </a:ln>
            </p:spPr>
          </p:pic>
          <p:sp>
            <p:nvSpPr>
              <p:cNvPr id="292898" name="Text Box 8"/>
              <p:cNvSpPr txBox="1">
                <a:spLocks noChangeArrowheads="1"/>
              </p:cNvSpPr>
              <p:nvPr/>
            </p:nvSpPr>
            <p:spPr bwMode="auto">
              <a:xfrm>
                <a:off x="4519" y="3830"/>
                <a:ext cx="802" cy="212"/>
              </a:xfrm>
              <a:prstGeom prst="rect">
                <a:avLst/>
              </a:prstGeom>
              <a:noFill/>
              <a:ln w="9525">
                <a:noFill/>
                <a:miter lim="800000"/>
                <a:headEnd/>
                <a:tailEnd/>
              </a:ln>
            </p:spPr>
            <p:txBody>
              <a:bodyPr wrap="none">
                <a:spAutoFit/>
              </a:bodyPr>
              <a:lstStyle/>
              <a:p>
                <a:pPr algn="l"/>
                <a:r>
                  <a:rPr lang="en-US" altLang="zh-TW" sz="1600">
                    <a:latin typeface="Arial Narrow" pitchFamily="34" charset="0"/>
                  </a:rPr>
                  <a:t>      </a:t>
                </a:r>
                <a:r>
                  <a:rPr lang="zh-TW" altLang="en-US" sz="1600">
                    <a:latin typeface="Arial Narrow" pitchFamily="34" charset="0"/>
                  </a:rPr>
                  <a:t>系統轉換</a:t>
                </a:r>
              </a:p>
            </p:txBody>
          </p:sp>
        </p:grpSp>
        <p:sp>
          <p:nvSpPr>
            <p:cNvPr id="292895" name="Rectangle 9"/>
            <p:cNvSpPr>
              <a:spLocks noChangeArrowheads="1"/>
            </p:cNvSpPr>
            <p:nvPr/>
          </p:nvSpPr>
          <p:spPr bwMode="auto">
            <a:xfrm>
              <a:off x="1565" y="3612"/>
              <a:ext cx="3946" cy="442"/>
            </a:xfrm>
            <a:prstGeom prst="rect">
              <a:avLst/>
            </a:prstGeom>
            <a:noFill/>
            <a:ln w="9525">
              <a:noFill/>
              <a:miter lim="800000"/>
              <a:headEnd/>
              <a:tailEnd/>
            </a:ln>
          </p:spPr>
          <p:txBody>
            <a:bodyPr>
              <a:spAutoFit/>
            </a:bodyPr>
            <a:lstStyle/>
            <a:p>
              <a:pPr algn="l">
                <a:buFontTx/>
                <a:buChar char="•"/>
              </a:pPr>
              <a:r>
                <a:rPr lang="zh-TW" altLang="en-US" sz="2000" b="1">
                  <a:solidFill>
                    <a:srgbClr val="CC3300"/>
                  </a:solidFill>
                  <a:latin typeface="標楷體" pitchFamily="65" charset="-120"/>
                  <a:ea typeface="標楷體" pitchFamily="65" charset="-120"/>
                </a:rPr>
                <a:t>系統轉換，提供輔導與服務：</a:t>
              </a:r>
            </a:p>
            <a:p>
              <a:pPr algn="l"/>
              <a:r>
                <a:rPr lang="zh-TW" altLang="en-US" sz="2000" b="1">
                  <a:solidFill>
                    <a:schemeClr val="accent2"/>
                  </a:solidFill>
                  <a:latin typeface="標楷體" pitchFamily="65" charset="-120"/>
                  <a:ea typeface="標楷體" pitchFamily="65" charset="-120"/>
                </a:rPr>
                <a:t>  由資訊人員輔導各機關進行系統轉換</a:t>
              </a:r>
              <a:endParaRPr lang="zh-TW" altLang="en-US" sz="2000" b="1">
                <a:solidFill>
                  <a:srgbClr val="CC3300"/>
                </a:solidFill>
                <a:latin typeface="標楷體" pitchFamily="65" charset="-120"/>
                <a:ea typeface="標楷體" pitchFamily="65" charset="-120"/>
              </a:endParaRPr>
            </a:p>
          </p:txBody>
        </p:sp>
      </p:grpSp>
      <p:grpSp>
        <p:nvGrpSpPr>
          <p:cNvPr id="4" name="Group 10"/>
          <p:cNvGrpSpPr>
            <a:grpSpLocks/>
          </p:cNvGrpSpPr>
          <p:nvPr/>
        </p:nvGrpSpPr>
        <p:grpSpPr bwMode="auto">
          <a:xfrm>
            <a:off x="0" y="3789363"/>
            <a:ext cx="7019925" cy="2119312"/>
            <a:chOff x="0" y="2387"/>
            <a:chExt cx="4422" cy="1335"/>
          </a:xfrm>
        </p:grpSpPr>
        <p:grpSp>
          <p:nvGrpSpPr>
            <p:cNvPr id="5" name="Group 11"/>
            <p:cNvGrpSpPr>
              <a:grpSpLocks/>
            </p:cNvGrpSpPr>
            <p:nvPr/>
          </p:nvGrpSpPr>
          <p:grpSpPr bwMode="auto">
            <a:xfrm>
              <a:off x="2245" y="2387"/>
              <a:ext cx="1043" cy="710"/>
              <a:chOff x="2245" y="2069"/>
              <a:chExt cx="1043" cy="710"/>
            </a:xfrm>
          </p:grpSpPr>
          <p:sp>
            <p:nvSpPr>
              <p:cNvPr id="292890" name="Rectangle 12"/>
              <p:cNvSpPr>
                <a:spLocks noChangeArrowheads="1"/>
              </p:cNvSpPr>
              <p:nvPr/>
            </p:nvSpPr>
            <p:spPr bwMode="auto">
              <a:xfrm>
                <a:off x="2275" y="2069"/>
                <a:ext cx="1013" cy="675"/>
              </a:xfrm>
              <a:prstGeom prst="rect">
                <a:avLst/>
              </a:prstGeom>
              <a:solidFill>
                <a:srgbClr val="A8FACD"/>
              </a:solidFill>
              <a:ln w="9525">
                <a:solidFill>
                  <a:schemeClr val="tx1"/>
                </a:solidFill>
                <a:miter lim="800000"/>
                <a:headEnd/>
                <a:tailEnd/>
              </a:ln>
            </p:spPr>
            <p:txBody>
              <a:bodyPr wrap="none" anchor="ctr"/>
              <a:lstStyle/>
              <a:p>
                <a:endParaRPr lang="zh-TW" altLang="en-US"/>
              </a:p>
            </p:txBody>
          </p:sp>
          <p:pic>
            <p:nvPicPr>
              <p:cNvPr id="292891" name="Picture 13" descr="j0092151"/>
              <p:cNvPicPr>
                <a:picLocks noChangeAspect="1" noChangeArrowheads="1"/>
              </p:cNvPicPr>
              <p:nvPr/>
            </p:nvPicPr>
            <p:blipFill>
              <a:blip r:embed="rId5"/>
              <a:srcRect/>
              <a:stretch>
                <a:fillRect/>
              </a:stretch>
            </p:blipFill>
            <p:spPr bwMode="auto">
              <a:xfrm>
                <a:off x="2472" y="2105"/>
                <a:ext cx="678" cy="431"/>
              </a:xfrm>
              <a:prstGeom prst="rect">
                <a:avLst/>
              </a:prstGeom>
              <a:solidFill>
                <a:srgbClr val="A8FACD"/>
              </a:solidFill>
              <a:ln w="9525">
                <a:noFill/>
                <a:miter lim="800000"/>
                <a:headEnd/>
                <a:tailEnd/>
              </a:ln>
            </p:spPr>
          </p:pic>
          <p:sp>
            <p:nvSpPr>
              <p:cNvPr id="292892" name="Text Box 14"/>
              <p:cNvSpPr txBox="1">
                <a:spLocks noChangeArrowheads="1"/>
              </p:cNvSpPr>
              <p:nvPr/>
            </p:nvSpPr>
            <p:spPr bwMode="auto">
              <a:xfrm>
                <a:off x="2245" y="2567"/>
                <a:ext cx="831" cy="212"/>
              </a:xfrm>
              <a:prstGeom prst="rect">
                <a:avLst/>
              </a:prstGeom>
              <a:noFill/>
              <a:ln w="9525">
                <a:noFill/>
                <a:miter lim="800000"/>
                <a:headEnd/>
                <a:tailEnd/>
              </a:ln>
            </p:spPr>
            <p:txBody>
              <a:bodyPr wrap="none">
                <a:spAutoFit/>
              </a:bodyPr>
              <a:lstStyle/>
              <a:p>
                <a:pPr algn="l"/>
                <a:r>
                  <a:rPr lang="en-US" altLang="zh-TW" sz="1600">
                    <a:latin typeface="Arial Narrow" pitchFamily="34" charset="0"/>
                  </a:rPr>
                  <a:t>       </a:t>
                </a:r>
                <a:r>
                  <a:rPr lang="zh-TW" altLang="en-US" sz="1600">
                    <a:latin typeface="Arial Narrow" pitchFamily="34" charset="0"/>
                  </a:rPr>
                  <a:t>系統設計</a:t>
                </a:r>
              </a:p>
            </p:txBody>
          </p:sp>
        </p:grpSp>
        <p:sp>
          <p:nvSpPr>
            <p:cNvPr id="292883" name="AutoShape 15"/>
            <p:cNvSpPr>
              <a:spLocks noChangeArrowheads="1"/>
            </p:cNvSpPr>
            <p:nvPr/>
          </p:nvSpPr>
          <p:spPr bwMode="auto">
            <a:xfrm rot="5400000">
              <a:off x="3061" y="2977"/>
              <a:ext cx="228" cy="408"/>
            </a:xfrm>
            <a:custGeom>
              <a:avLst/>
              <a:gdLst>
                <a:gd name="T0" fmla="*/ 185 w 21600"/>
                <a:gd name="T1" fmla="*/ 0 h 21600"/>
                <a:gd name="T2" fmla="*/ 142 w 21600"/>
                <a:gd name="T3" fmla="*/ 117 h 21600"/>
                <a:gd name="T4" fmla="*/ 0 w 21600"/>
                <a:gd name="T5" fmla="*/ 389 h 21600"/>
                <a:gd name="T6" fmla="*/ 97 w 21600"/>
                <a:gd name="T7" fmla="*/ 408 h 21600"/>
                <a:gd name="T8" fmla="*/ 194 w 21600"/>
                <a:gd name="T9" fmla="*/ 273 h 21600"/>
                <a:gd name="T10" fmla="*/ 228 w 21600"/>
                <a:gd name="T11" fmla="*/ 117 h 21600"/>
                <a:gd name="T12" fmla="*/ 17694720 60000 65536"/>
                <a:gd name="T13" fmla="*/ 11796480 60000 65536"/>
                <a:gd name="T14" fmla="*/ 11796480 60000 65536"/>
                <a:gd name="T15" fmla="*/ 5898240 60000 65536"/>
                <a:gd name="T16" fmla="*/ 0 60000 65536"/>
                <a:gd name="T17" fmla="*/ 0 60000 65536"/>
                <a:gd name="T18" fmla="*/ 0 w 21600"/>
                <a:gd name="T19" fmla="*/ 19588 h 21600"/>
                <a:gd name="T20" fmla="*/ 18379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518" y="0"/>
                  </a:moveTo>
                  <a:lnTo>
                    <a:pt x="13436" y="6171"/>
                  </a:lnTo>
                  <a:lnTo>
                    <a:pt x="16668" y="6171"/>
                  </a:lnTo>
                  <a:lnTo>
                    <a:pt x="16668" y="19601"/>
                  </a:lnTo>
                  <a:lnTo>
                    <a:pt x="0" y="19601"/>
                  </a:lnTo>
                  <a:lnTo>
                    <a:pt x="0" y="21600"/>
                  </a:lnTo>
                  <a:lnTo>
                    <a:pt x="18368" y="21600"/>
                  </a:lnTo>
                  <a:lnTo>
                    <a:pt x="18368" y="6171"/>
                  </a:lnTo>
                  <a:lnTo>
                    <a:pt x="21600" y="6171"/>
                  </a:lnTo>
                  <a:close/>
                </a:path>
              </a:pathLst>
            </a:custGeom>
            <a:solidFill>
              <a:srgbClr val="CC3300"/>
            </a:solidFill>
            <a:ln w="9525">
              <a:noFill/>
              <a:miter lim="800000"/>
              <a:headEnd/>
              <a:tailEnd/>
            </a:ln>
          </p:spPr>
          <p:txBody>
            <a:bodyPr rot="10800000" vert="eaVert" wrap="none" anchor="ctr"/>
            <a:lstStyle/>
            <a:p>
              <a:endParaRPr lang="zh-TW" altLang="zh-TW" sz="2400">
                <a:solidFill>
                  <a:srgbClr val="D1FFA3"/>
                </a:solidFill>
                <a:latin typeface="Tahoma" pitchFamily="34" charset="0"/>
              </a:endParaRPr>
            </a:p>
          </p:txBody>
        </p:sp>
        <p:sp>
          <p:nvSpPr>
            <p:cNvPr id="292884" name="Rectangle 16"/>
            <p:cNvSpPr>
              <a:spLocks noChangeArrowheads="1"/>
            </p:cNvSpPr>
            <p:nvPr/>
          </p:nvSpPr>
          <p:spPr bwMode="auto">
            <a:xfrm>
              <a:off x="0" y="2704"/>
              <a:ext cx="2722" cy="1018"/>
            </a:xfrm>
            <a:prstGeom prst="rect">
              <a:avLst/>
            </a:prstGeom>
            <a:noFill/>
            <a:ln w="9525">
              <a:noFill/>
              <a:miter lim="800000"/>
              <a:headEnd/>
              <a:tailEnd/>
            </a:ln>
          </p:spPr>
          <p:txBody>
            <a:bodyPr>
              <a:spAutoFit/>
            </a:bodyPr>
            <a:lstStyle/>
            <a:p>
              <a:pPr algn="l">
                <a:buFontTx/>
                <a:buChar char="•"/>
              </a:pPr>
              <a:r>
                <a:rPr lang="zh-TW" altLang="en-US" sz="2000" b="1">
                  <a:solidFill>
                    <a:srgbClr val="CC3300"/>
                  </a:solidFill>
                  <a:latin typeface="標楷體" pitchFamily="65" charset="-120"/>
                  <a:ea typeface="標楷體" pitchFamily="65" charset="-120"/>
                </a:rPr>
                <a:t>系統建置委外，引用新技術：</a:t>
              </a:r>
            </a:p>
            <a:p>
              <a:pPr algn="l"/>
              <a:r>
                <a:rPr lang="zh-TW" altLang="en-US" sz="2000" b="1">
                  <a:solidFill>
                    <a:schemeClr val="accent2"/>
                  </a:solidFill>
                  <a:latin typeface="標楷體" pitchFamily="65" charset="-120"/>
                  <a:ea typeface="標楷體" pitchFamily="65" charset="-120"/>
                </a:rPr>
                <a:t>  系統建置委託資訊廠商辦理</a:t>
              </a:r>
            </a:p>
            <a:p>
              <a:pPr algn="l">
                <a:buFontTx/>
                <a:buChar char="•"/>
              </a:pPr>
              <a:r>
                <a:rPr lang="zh-TW" altLang="en-US" sz="2000" b="1">
                  <a:solidFill>
                    <a:srgbClr val="CC3300"/>
                  </a:solidFill>
                  <a:latin typeface="標楷體" pitchFamily="65" charset="-120"/>
                  <a:ea typeface="標楷體" pitchFamily="65" charset="-120"/>
                </a:rPr>
                <a:t>自行審驗，確保品質：</a:t>
              </a:r>
            </a:p>
            <a:p>
              <a:pPr algn="l"/>
              <a:r>
                <a:rPr lang="zh-TW" altLang="en-US" sz="2000" b="1">
                  <a:solidFill>
                    <a:schemeClr val="accent2"/>
                  </a:solidFill>
                  <a:latin typeface="標楷體" pitchFamily="65" charset="-120"/>
                  <a:ea typeface="標楷體" pitchFamily="65" charset="-120"/>
                </a:rPr>
                <a:t>  由資訊人員與業務人員共同辦理系</a:t>
              </a:r>
              <a:br>
                <a:rPr lang="zh-TW" altLang="en-US" sz="2000" b="1">
                  <a:solidFill>
                    <a:schemeClr val="accent2"/>
                  </a:solidFill>
                  <a:latin typeface="標楷體" pitchFamily="65" charset="-120"/>
                  <a:ea typeface="標楷體" pitchFamily="65" charset="-120"/>
                </a:rPr>
              </a:br>
              <a:r>
                <a:rPr lang="zh-TW" altLang="en-US" sz="2000" b="1">
                  <a:solidFill>
                    <a:schemeClr val="accent2"/>
                  </a:solidFill>
                  <a:latin typeface="標楷體" pitchFamily="65" charset="-120"/>
                  <a:ea typeface="標楷體" pitchFamily="65" charset="-120"/>
                </a:rPr>
                <a:t>  統功能之審查與驗證</a:t>
              </a:r>
            </a:p>
          </p:txBody>
        </p:sp>
        <p:grpSp>
          <p:nvGrpSpPr>
            <p:cNvPr id="6" name="Group 17"/>
            <p:cNvGrpSpPr>
              <a:grpSpLocks/>
            </p:cNvGrpSpPr>
            <p:nvPr/>
          </p:nvGrpSpPr>
          <p:grpSpPr bwMode="auto">
            <a:xfrm>
              <a:off x="3379" y="2886"/>
              <a:ext cx="1043" cy="711"/>
              <a:chOff x="3379" y="2614"/>
              <a:chExt cx="1043" cy="711"/>
            </a:xfrm>
          </p:grpSpPr>
          <p:sp>
            <p:nvSpPr>
              <p:cNvPr id="292887" name="Rectangle 18"/>
              <p:cNvSpPr>
                <a:spLocks noChangeArrowheads="1"/>
              </p:cNvSpPr>
              <p:nvPr/>
            </p:nvSpPr>
            <p:spPr bwMode="auto">
              <a:xfrm>
                <a:off x="3379" y="2614"/>
                <a:ext cx="1043" cy="700"/>
              </a:xfrm>
              <a:prstGeom prst="rect">
                <a:avLst/>
              </a:prstGeom>
              <a:solidFill>
                <a:srgbClr val="FFCCFF"/>
              </a:solidFill>
              <a:ln w="9525">
                <a:solidFill>
                  <a:schemeClr val="tx1"/>
                </a:solidFill>
                <a:miter lim="800000"/>
                <a:headEnd/>
                <a:tailEnd/>
              </a:ln>
            </p:spPr>
            <p:txBody>
              <a:bodyPr wrap="none" anchor="ctr"/>
              <a:lstStyle/>
              <a:p>
                <a:endParaRPr lang="zh-TW" altLang="en-US"/>
              </a:p>
            </p:txBody>
          </p:sp>
          <p:pic>
            <p:nvPicPr>
              <p:cNvPr id="292888" name="Picture 19" descr="BS00700_"/>
              <p:cNvPicPr>
                <a:picLocks noChangeAspect="1" noChangeArrowheads="1"/>
              </p:cNvPicPr>
              <p:nvPr/>
            </p:nvPicPr>
            <p:blipFill>
              <a:blip r:embed="rId6"/>
              <a:srcRect/>
              <a:stretch>
                <a:fillRect/>
              </a:stretch>
            </p:blipFill>
            <p:spPr bwMode="auto">
              <a:xfrm>
                <a:off x="3538" y="2644"/>
                <a:ext cx="684" cy="467"/>
              </a:xfrm>
              <a:prstGeom prst="rect">
                <a:avLst/>
              </a:prstGeom>
              <a:solidFill>
                <a:srgbClr val="FFCCFF"/>
              </a:solidFill>
              <a:ln w="9525">
                <a:noFill/>
                <a:miter lim="800000"/>
                <a:headEnd/>
                <a:tailEnd/>
              </a:ln>
            </p:spPr>
          </p:pic>
          <p:sp>
            <p:nvSpPr>
              <p:cNvPr id="292889" name="Text Box 20"/>
              <p:cNvSpPr txBox="1">
                <a:spLocks noChangeArrowheads="1"/>
              </p:cNvSpPr>
              <p:nvPr/>
            </p:nvSpPr>
            <p:spPr bwMode="auto">
              <a:xfrm>
                <a:off x="3515" y="3113"/>
                <a:ext cx="715" cy="212"/>
              </a:xfrm>
              <a:prstGeom prst="rect">
                <a:avLst/>
              </a:prstGeom>
              <a:noFill/>
              <a:ln w="9525">
                <a:noFill/>
                <a:miter lim="800000"/>
                <a:headEnd/>
                <a:tailEnd/>
              </a:ln>
            </p:spPr>
            <p:txBody>
              <a:bodyPr wrap="none">
                <a:spAutoFit/>
              </a:bodyPr>
              <a:lstStyle/>
              <a:p>
                <a:pPr algn="l"/>
                <a:r>
                  <a:rPr lang="en-US" altLang="zh-TW" sz="1600">
                    <a:latin typeface="Arial Narrow" pitchFamily="34" charset="0"/>
                  </a:rPr>
                  <a:t>   </a:t>
                </a:r>
                <a:r>
                  <a:rPr lang="zh-TW" altLang="en-US" sz="1600">
                    <a:latin typeface="Arial Narrow" pitchFamily="34" charset="0"/>
                  </a:rPr>
                  <a:t>系統建置</a:t>
                </a:r>
              </a:p>
            </p:txBody>
          </p:sp>
        </p:grpSp>
        <p:sp>
          <p:nvSpPr>
            <p:cNvPr id="292886" name="AutoShape 21"/>
            <p:cNvSpPr>
              <a:spLocks noChangeArrowheads="1"/>
            </p:cNvSpPr>
            <p:nvPr/>
          </p:nvSpPr>
          <p:spPr bwMode="auto">
            <a:xfrm rot="5400000">
              <a:off x="1972" y="2433"/>
              <a:ext cx="228" cy="408"/>
            </a:xfrm>
            <a:custGeom>
              <a:avLst/>
              <a:gdLst>
                <a:gd name="T0" fmla="*/ 185 w 21600"/>
                <a:gd name="T1" fmla="*/ 0 h 21600"/>
                <a:gd name="T2" fmla="*/ 142 w 21600"/>
                <a:gd name="T3" fmla="*/ 117 h 21600"/>
                <a:gd name="T4" fmla="*/ 0 w 21600"/>
                <a:gd name="T5" fmla="*/ 389 h 21600"/>
                <a:gd name="T6" fmla="*/ 97 w 21600"/>
                <a:gd name="T7" fmla="*/ 408 h 21600"/>
                <a:gd name="T8" fmla="*/ 194 w 21600"/>
                <a:gd name="T9" fmla="*/ 273 h 21600"/>
                <a:gd name="T10" fmla="*/ 228 w 21600"/>
                <a:gd name="T11" fmla="*/ 117 h 21600"/>
                <a:gd name="T12" fmla="*/ 17694720 60000 65536"/>
                <a:gd name="T13" fmla="*/ 11796480 60000 65536"/>
                <a:gd name="T14" fmla="*/ 11796480 60000 65536"/>
                <a:gd name="T15" fmla="*/ 5898240 60000 65536"/>
                <a:gd name="T16" fmla="*/ 0 60000 65536"/>
                <a:gd name="T17" fmla="*/ 0 60000 65536"/>
                <a:gd name="T18" fmla="*/ 0 w 21600"/>
                <a:gd name="T19" fmla="*/ 19588 h 21600"/>
                <a:gd name="T20" fmla="*/ 18379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518" y="0"/>
                  </a:moveTo>
                  <a:lnTo>
                    <a:pt x="13436" y="6171"/>
                  </a:lnTo>
                  <a:lnTo>
                    <a:pt x="16668" y="6171"/>
                  </a:lnTo>
                  <a:lnTo>
                    <a:pt x="16668" y="19601"/>
                  </a:lnTo>
                  <a:lnTo>
                    <a:pt x="0" y="19601"/>
                  </a:lnTo>
                  <a:lnTo>
                    <a:pt x="0" y="21600"/>
                  </a:lnTo>
                  <a:lnTo>
                    <a:pt x="18368" y="21600"/>
                  </a:lnTo>
                  <a:lnTo>
                    <a:pt x="18368" y="6171"/>
                  </a:lnTo>
                  <a:lnTo>
                    <a:pt x="21600" y="6171"/>
                  </a:lnTo>
                  <a:close/>
                </a:path>
              </a:pathLst>
            </a:custGeom>
            <a:solidFill>
              <a:srgbClr val="CC3300"/>
            </a:solidFill>
            <a:ln w="9525">
              <a:noFill/>
              <a:miter lim="800000"/>
              <a:headEnd/>
              <a:tailEnd/>
            </a:ln>
          </p:spPr>
          <p:txBody>
            <a:bodyPr rot="10800000" vert="eaVert" wrap="none" anchor="ctr"/>
            <a:lstStyle/>
            <a:p>
              <a:endParaRPr lang="zh-TW" altLang="zh-TW" sz="2400">
                <a:solidFill>
                  <a:srgbClr val="D1FFA3"/>
                </a:solidFill>
                <a:latin typeface="Tahoma" pitchFamily="34" charset="0"/>
              </a:endParaRPr>
            </a:p>
          </p:txBody>
        </p:sp>
      </p:grpSp>
      <p:grpSp>
        <p:nvGrpSpPr>
          <p:cNvPr id="7" name="Group 22"/>
          <p:cNvGrpSpPr>
            <a:grpSpLocks/>
          </p:cNvGrpSpPr>
          <p:nvPr/>
        </p:nvGrpSpPr>
        <p:grpSpPr bwMode="auto">
          <a:xfrm>
            <a:off x="179388" y="2060575"/>
            <a:ext cx="8497887" cy="2028825"/>
            <a:chOff x="113" y="1298"/>
            <a:chExt cx="5353" cy="1278"/>
          </a:xfrm>
        </p:grpSpPr>
        <p:sp>
          <p:nvSpPr>
            <p:cNvPr id="292872" name="Rectangle 23"/>
            <p:cNvSpPr>
              <a:spLocks noChangeArrowheads="1"/>
            </p:cNvSpPr>
            <p:nvPr/>
          </p:nvSpPr>
          <p:spPr bwMode="auto">
            <a:xfrm>
              <a:off x="2200" y="1298"/>
              <a:ext cx="3266" cy="1018"/>
            </a:xfrm>
            <a:prstGeom prst="rect">
              <a:avLst/>
            </a:prstGeom>
            <a:noFill/>
            <a:ln w="9525">
              <a:noFill/>
              <a:miter lim="800000"/>
              <a:headEnd/>
              <a:tailEnd/>
            </a:ln>
          </p:spPr>
          <p:txBody>
            <a:bodyPr>
              <a:spAutoFit/>
            </a:bodyPr>
            <a:lstStyle/>
            <a:p>
              <a:pPr algn="l">
                <a:buFontTx/>
                <a:buChar char="•"/>
              </a:pPr>
              <a:r>
                <a:rPr lang="zh-TW" altLang="en-US" sz="2000" b="1">
                  <a:solidFill>
                    <a:srgbClr val="CC3300"/>
                  </a:solidFill>
                  <a:latin typeface="標楷體" pitchFamily="65" charset="-120"/>
                  <a:ea typeface="標楷體" pitchFamily="65" charset="-120"/>
                </a:rPr>
                <a:t>高階主管支持，業務人員參與：</a:t>
              </a:r>
            </a:p>
            <a:p>
              <a:pPr algn="l"/>
              <a:r>
                <a:rPr lang="zh-TW" altLang="en-US" sz="2000" b="1">
                  <a:solidFill>
                    <a:schemeClr val="accent2"/>
                  </a:solidFill>
                  <a:latin typeface="標楷體" pitchFamily="65" charset="-120"/>
                  <a:ea typeface="標楷體" pitchFamily="65" charset="-120"/>
                </a:rPr>
                <a:t>  由主計處副首長召集成立工作小組，資訊</a:t>
              </a:r>
              <a:br>
                <a:rPr lang="zh-TW" altLang="en-US" sz="2000" b="1">
                  <a:solidFill>
                    <a:schemeClr val="accent2"/>
                  </a:solidFill>
                  <a:latin typeface="標楷體" pitchFamily="65" charset="-120"/>
                  <a:ea typeface="標楷體" pitchFamily="65" charset="-120"/>
                </a:rPr>
              </a:br>
              <a:r>
                <a:rPr lang="zh-TW" altLang="en-US" sz="2000" b="1">
                  <a:solidFill>
                    <a:schemeClr val="accent2"/>
                  </a:solidFill>
                  <a:latin typeface="標楷體" pitchFamily="65" charset="-120"/>
                  <a:ea typeface="標楷體" pitchFamily="65" charset="-120"/>
                </a:rPr>
                <a:t>  人員與業務人員共同參與</a:t>
              </a:r>
            </a:p>
            <a:p>
              <a:pPr algn="l">
                <a:buFontTx/>
                <a:buChar char="•"/>
              </a:pPr>
              <a:r>
                <a:rPr lang="zh-TW" altLang="en-US" sz="2000" b="1">
                  <a:solidFill>
                    <a:srgbClr val="CC3300"/>
                  </a:solidFill>
                  <a:latin typeface="標楷體" pitchFamily="65" charset="-120"/>
                  <a:ea typeface="標楷體" pitchFamily="65" charset="-120"/>
                </a:rPr>
                <a:t>自行規劃，掌握</a:t>
              </a:r>
              <a:r>
                <a:rPr lang="en-US" altLang="zh-TW" sz="2000" b="1">
                  <a:solidFill>
                    <a:srgbClr val="CC3300"/>
                  </a:solidFill>
                  <a:latin typeface="標楷體" pitchFamily="65" charset="-120"/>
                  <a:ea typeface="標楷體" pitchFamily="65" charset="-120"/>
                </a:rPr>
                <a:t>knowhow</a:t>
              </a:r>
              <a:r>
                <a:rPr lang="zh-TW" altLang="en-US" sz="2000" b="1">
                  <a:solidFill>
                    <a:srgbClr val="CC3300"/>
                  </a:solidFill>
                  <a:latin typeface="標楷體" pitchFamily="65" charset="-120"/>
                  <a:ea typeface="標楷體" pitchFamily="65" charset="-120"/>
                </a:rPr>
                <a:t>：</a:t>
              </a:r>
            </a:p>
            <a:p>
              <a:pPr algn="l"/>
              <a:r>
                <a:rPr lang="zh-TW" altLang="en-US" sz="2000" b="1">
                  <a:solidFill>
                    <a:schemeClr val="accent2"/>
                  </a:solidFill>
                  <a:latin typeface="標楷體" pitchFamily="65" charset="-120"/>
                  <a:ea typeface="標楷體" pitchFamily="65" charset="-120"/>
                </a:rPr>
                <a:t>  由資訊人員規劃與分析，業務人員確認</a:t>
              </a:r>
            </a:p>
          </p:txBody>
        </p:sp>
        <p:grpSp>
          <p:nvGrpSpPr>
            <p:cNvPr id="8" name="Group 24"/>
            <p:cNvGrpSpPr>
              <a:grpSpLocks/>
            </p:cNvGrpSpPr>
            <p:nvPr/>
          </p:nvGrpSpPr>
          <p:grpSpPr bwMode="auto">
            <a:xfrm>
              <a:off x="1202" y="1842"/>
              <a:ext cx="997" cy="734"/>
              <a:chOff x="1202" y="1480"/>
              <a:chExt cx="997" cy="734"/>
            </a:xfrm>
          </p:grpSpPr>
          <p:sp>
            <p:nvSpPr>
              <p:cNvPr id="292879" name="Rectangle 25"/>
              <p:cNvSpPr>
                <a:spLocks noChangeArrowheads="1"/>
              </p:cNvSpPr>
              <p:nvPr/>
            </p:nvSpPr>
            <p:spPr bwMode="auto">
              <a:xfrm>
                <a:off x="1202" y="1480"/>
                <a:ext cx="997" cy="703"/>
              </a:xfrm>
              <a:prstGeom prst="rect">
                <a:avLst/>
              </a:prstGeom>
              <a:solidFill>
                <a:srgbClr val="FFFF99"/>
              </a:solidFill>
              <a:ln w="9525">
                <a:solidFill>
                  <a:schemeClr val="tx1"/>
                </a:solidFill>
                <a:miter lim="800000"/>
                <a:headEnd/>
                <a:tailEnd/>
              </a:ln>
            </p:spPr>
            <p:txBody>
              <a:bodyPr wrap="none" anchor="ctr"/>
              <a:lstStyle/>
              <a:p>
                <a:endParaRPr lang="zh-TW" altLang="en-US"/>
              </a:p>
            </p:txBody>
          </p:sp>
          <p:pic>
            <p:nvPicPr>
              <p:cNvPr id="292880" name="Picture 26" descr="BD20212_"/>
              <p:cNvPicPr>
                <a:picLocks noChangeAspect="1" noChangeArrowheads="1"/>
              </p:cNvPicPr>
              <p:nvPr/>
            </p:nvPicPr>
            <p:blipFill>
              <a:blip r:embed="rId7"/>
              <a:srcRect/>
              <a:stretch>
                <a:fillRect/>
              </a:stretch>
            </p:blipFill>
            <p:spPr bwMode="auto">
              <a:xfrm>
                <a:off x="1224" y="1517"/>
                <a:ext cx="958" cy="508"/>
              </a:xfrm>
              <a:prstGeom prst="rect">
                <a:avLst/>
              </a:prstGeom>
              <a:solidFill>
                <a:srgbClr val="FFFF99"/>
              </a:solidFill>
              <a:ln w="9525">
                <a:noFill/>
                <a:miter lim="800000"/>
                <a:headEnd/>
                <a:tailEnd/>
              </a:ln>
            </p:spPr>
          </p:pic>
          <p:sp>
            <p:nvSpPr>
              <p:cNvPr id="292881" name="Text Box 27"/>
              <p:cNvSpPr txBox="1">
                <a:spLocks noChangeArrowheads="1"/>
              </p:cNvSpPr>
              <p:nvPr/>
            </p:nvSpPr>
            <p:spPr bwMode="auto">
              <a:xfrm>
                <a:off x="1434" y="2002"/>
                <a:ext cx="628" cy="212"/>
              </a:xfrm>
              <a:prstGeom prst="rect">
                <a:avLst/>
              </a:prstGeom>
              <a:noFill/>
              <a:ln w="9525">
                <a:noFill/>
                <a:miter lim="800000"/>
                <a:headEnd/>
                <a:tailEnd/>
              </a:ln>
            </p:spPr>
            <p:txBody>
              <a:bodyPr wrap="none">
                <a:spAutoFit/>
              </a:bodyPr>
              <a:lstStyle/>
              <a:p>
                <a:pPr algn="l"/>
                <a:r>
                  <a:rPr lang="zh-TW" altLang="en-US" sz="1600">
                    <a:latin typeface="Arial Narrow" pitchFamily="34" charset="0"/>
                  </a:rPr>
                  <a:t>需求分析</a:t>
                </a:r>
              </a:p>
            </p:txBody>
          </p:sp>
        </p:grpSp>
        <p:sp>
          <p:nvSpPr>
            <p:cNvPr id="292874" name="AutoShape 28"/>
            <p:cNvSpPr>
              <a:spLocks noChangeArrowheads="1"/>
            </p:cNvSpPr>
            <p:nvPr/>
          </p:nvSpPr>
          <p:spPr bwMode="auto">
            <a:xfrm rot="5400000">
              <a:off x="883" y="1979"/>
              <a:ext cx="228" cy="408"/>
            </a:xfrm>
            <a:custGeom>
              <a:avLst/>
              <a:gdLst>
                <a:gd name="T0" fmla="*/ 185 w 21600"/>
                <a:gd name="T1" fmla="*/ 0 h 21600"/>
                <a:gd name="T2" fmla="*/ 142 w 21600"/>
                <a:gd name="T3" fmla="*/ 117 h 21600"/>
                <a:gd name="T4" fmla="*/ 0 w 21600"/>
                <a:gd name="T5" fmla="*/ 389 h 21600"/>
                <a:gd name="T6" fmla="*/ 97 w 21600"/>
                <a:gd name="T7" fmla="*/ 408 h 21600"/>
                <a:gd name="T8" fmla="*/ 194 w 21600"/>
                <a:gd name="T9" fmla="*/ 273 h 21600"/>
                <a:gd name="T10" fmla="*/ 228 w 21600"/>
                <a:gd name="T11" fmla="*/ 117 h 21600"/>
                <a:gd name="T12" fmla="*/ 17694720 60000 65536"/>
                <a:gd name="T13" fmla="*/ 11796480 60000 65536"/>
                <a:gd name="T14" fmla="*/ 11796480 60000 65536"/>
                <a:gd name="T15" fmla="*/ 5898240 60000 65536"/>
                <a:gd name="T16" fmla="*/ 0 60000 65536"/>
                <a:gd name="T17" fmla="*/ 0 60000 65536"/>
                <a:gd name="T18" fmla="*/ 0 w 21600"/>
                <a:gd name="T19" fmla="*/ 19588 h 21600"/>
                <a:gd name="T20" fmla="*/ 18379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518" y="0"/>
                  </a:moveTo>
                  <a:lnTo>
                    <a:pt x="13436" y="6171"/>
                  </a:lnTo>
                  <a:lnTo>
                    <a:pt x="16668" y="6171"/>
                  </a:lnTo>
                  <a:lnTo>
                    <a:pt x="16668" y="19601"/>
                  </a:lnTo>
                  <a:lnTo>
                    <a:pt x="0" y="19601"/>
                  </a:lnTo>
                  <a:lnTo>
                    <a:pt x="0" y="21600"/>
                  </a:lnTo>
                  <a:lnTo>
                    <a:pt x="18368" y="21600"/>
                  </a:lnTo>
                  <a:lnTo>
                    <a:pt x="18368" y="6171"/>
                  </a:lnTo>
                  <a:lnTo>
                    <a:pt x="21600" y="6171"/>
                  </a:lnTo>
                  <a:close/>
                </a:path>
              </a:pathLst>
            </a:custGeom>
            <a:solidFill>
              <a:srgbClr val="CC3300"/>
            </a:solidFill>
            <a:ln w="9525">
              <a:noFill/>
              <a:miter lim="800000"/>
              <a:headEnd/>
              <a:tailEnd/>
            </a:ln>
          </p:spPr>
          <p:txBody>
            <a:bodyPr rot="10800000" vert="eaVert" wrap="none" anchor="ctr"/>
            <a:lstStyle/>
            <a:p>
              <a:endParaRPr lang="zh-TW" altLang="zh-TW" sz="2400">
                <a:solidFill>
                  <a:srgbClr val="D1FFA3"/>
                </a:solidFill>
                <a:latin typeface="Tahoma" pitchFamily="34" charset="0"/>
              </a:endParaRPr>
            </a:p>
          </p:txBody>
        </p:sp>
        <p:grpSp>
          <p:nvGrpSpPr>
            <p:cNvPr id="9" name="Group 29"/>
            <p:cNvGrpSpPr>
              <a:grpSpLocks/>
            </p:cNvGrpSpPr>
            <p:nvPr/>
          </p:nvGrpSpPr>
          <p:grpSpPr bwMode="auto">
            <a:xfrm>
              <a:off x="113" y="1389"/>
              <a:ext cx="997" cy="722"/>
              <a:chOff x="113" y="981"/>
              <a:chExt cx="997" cy="722"/>
            </a:xfrm>
          </p:grpSpPr>
          <p:sp>
            <p:nvSpPr>
              <p:cNvPr id="292876" name="Rectangle 30"/>
              <p:cNvSpPr>
                <a:spLocks noChangeArrowheads="1"/>
              </p:cNvSpPr>
              <p:nvPr/>
            </p:nvSpPr>
            <p:spPr bwMode="auto">
              <a:xfrm>
                <a:off x="113" y="981"/>
                <a:ext cx="997" cy="695"/>
              </a:xfrm>
              <a:prstGeom prst="rect">
                <a:avLst/>
              </a:prstGeom>
              <a:solidFill>
                <a:srgbClr val="FFCC99"/>
              </a:solidFill>
              <a:ln w="9525">
                <a:solidFill>
                  <a:schemeClr val="tx1"/>
                </a:solidFill>
                <a:miter lim="800000"/>
                <a:headEnd/>
                <a:tailEnd/>
              </a:ln>
            </p:spPr>
            <p:txBody>
              <a:bodyPr wrap="none" anchor="ctr"/>
              <a:lstStyle/>
              <a:p>
                <a:endParaRPr lang="zh-TW" altLang="en-US"/>
              </a:p>
            </p:txBody>
          </p:sp>
          <p:pic>
            <p:nvPicPr>
              <p:cNvPr id="292877" name="Picture 31" descr="j0168218"/>
              <p:cNvPicPr>
                <a:picLocks noChangeAspect="1" noChangeArrowheads="1"/>
              </p:cNvPicPr>
              <p:nvPr/>
            </p:nvPicPr>
            <p:blipFill>
              <a:blip r:embed="rId8"/>
              <a:srcRect/>
              <a:stretch>
                <a:fillRect/>
              </a:stretch>
            </p:blipFill>
            <p:spPr bwMode="auto">
              <a:xfrm>
                <a:off x="359" y="1017"/>
                <a:ext cx="508" cy="499"/>
              </a:xfrm>
              <a:prstGeom prst="rect">
                <a:avLst/>
              </a:prstGeom>
              <a:solidFill>
                <a:srgbClr val="9999FF"/>
              </a:solidFill>
              <a:ln w="9525">
                <a:noFill/>
                <a:miter lim="800000"/>
                <a:headEnd/>
                <a:tailEnd/>
              </a:ln>
            </p:spPr>
          </p:pic>
          <p:sp>
            <p:nvSpPr>
              <p:cNvPr id="292878" name="Text Box 32"/>
              <p:cNvSpPr txBox="1">
                <a:spLocks noChangeArrowheads="1"/>
              </p:cNvSpPr>
              <p:nvPr/>
            </p:nvSpPr>
            <p:spPr bwMode="auto">
              <a:xfrm>
                <a:off x="165" y="1491"/>
                <a:ext cx="715" cy="212"/>
              </a:xfrm>
              <a:prstGeom prst="rect">
                <a:avLst/>
              </a:prstGeom>
              <a:noFill/>
              <a:ln w="9525">
                <a:noFill/>
                <a:miter lim="800000"/>
                <a:headEnd/>
                <a:tailEnd/>
              </a:ln>
            </p:spPr>
            <p:txBody>
              <a:bodyPr wrap="none">
                <a:spAutoFit/>
              </a:bodyPr>
              <a:lstStyle/>
              <a:p>
                <a:pPr algn="l"/>
                <a:r>
                  <a:rPr lang="en-US" altLang="zh-TW" sz="1600">
                    <a:latin typeface="Arial Narrow" pitchFamily="34" charset="0"/>
                  </a:rPr>
                  <a:t>   </a:t>
                </a:r>
                <a:r>
                  <a:rPr lang="zh-TW" altLang="en-US" sz="1600">
                    <a:latin typeface="Arial Narrow" pitchFamily="34" charset="0"/>
                  </a:rPr>
                  <a:t>系統規劃</a:t>
                </a:r>
              </a:p>
            </p:txBody>
          </p:sp>
        </p:gr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6633" name="Rectangle 2"/>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--IT</a:t>
            </a:r>
            <a:r>
              <a:rPr lang="zh-TW" altLang="en-US" sz="3200" smtClean="0">
                <a:solidFill>
                  <a:srgbClr val="FFFF66"/>
                </a:solidFill>
              </a:rPr>
              <a:t>策略</a:t>
            </a:r>
          </a:p>
        </p:txBody>
      </p:sp>
      <p:graphicFrame>
        <p:nvGraphicFramePr>
          <p:cNvPr id="26626" name="Object 4"/>
          <p:cNvGraphicFramePr>
            <a:graphicFrameLocks noChangeAspect="1"/>
          </p:cNvGraphicFramePr>
          <p:nvPr>
            <p:ph idx="1"/>
          </p:nvPr>
        </p:nvGraphicFramePr>
        <p:xfrm>
          <a:off x="3851275" y="2506663"/>
          <a:ext cx="1296988" cy="1042987"/>
        </p:xfrm>
        <a:graphic>
          <a:graphicData uri="http://schemas.openxmlformats.org/presentationml/2006/ole">
            <p:oleObj spid="_x0000_s1026" name="VISIO" r:id="rId5" imgW="1836360" imgH="1476360" progId="">
              <p:embed/>
            </p:oleObj>
          </a:graphicData>
        </a:graphic>
      </p:graphicFrame>
      <p:sp>
        <p:nvSpPr>
          <p:cNvPr id="26632" name="投影片編號版面配置區 3"/>
          <p:cNvSpPr>
            <a:spLocks noGrp="1"/>
          </p:cNvSpPr>
          <p:nvPr>
            <p:ph type="sldNum" sz="quarter" idx="10"/>
          </p:nvPr>
        </p:nvSpPr>
        <p:spPr>
          <a:noFill/>
        </p:spPr>
        <p:txBody>
          <a:bodyPr/>
          <a:lstStyle/>
          <a:p>
            <a:fld id="{6A181352-3BBE-4D08-BF88-88796B040B43}" type="slidenum">
              <a:rPr lang="en-US" altLang="zh-TW"/>
              <a:pPr/>
              <a:t>14</a:t>
            </a:fld>
            <a:r>
              <a:rPr lang="en-US" altLang="zh-TW"/>
              <a:t>/34</a:t>
            </a:r>
          </a:p>
        </p:txBody>
      </p:sp>
      <p:sp>
        <p:nvSpPr>
          <p:cNvPr id="26634" name="Rectangle 3"/>
          <p:cNvSpPr>
            <a:spLocks noChangeArrowheads="1"/>
          </p:cNvSpPr>
          <p:nvPr/>
        </p:nvSpPr>
        <p:spPr bwMode="auto">
          <a:xfrm>
            <a:off x="2771775" y="1484313"/>
            <a:ext cx="3744913" cy="576262"/>
          </a:xfrm>
          <a:prstGeom prst="rect">
            <a:avLst/>
          </a:prstGeom>
          <a:noFill/>
          <a:ln w="9525">
            <a:noFill/>
            <a:miter lim="800000"/>
            <a:headEnd/>
            <a:tailEnd/>
          </a:ln>
        </p:spPr>
        <p:txBody>
          <a:bodyPr/>
          <a:lstStyle/>
          <a:p>
            <a:pPr marL="342900" indent="-342900">
              <a:spcBef>
                <a:spcPct val="20000"/>
              </a:spcBef>
              <a:buClr>
                <a:schemeClr val="folHlink"/>
              </a:buClr>
              <a:buSzPct val="80000"/>
              <a:buFont typeface="Wingdings" pitchFamily="2" charset="2"/>
              <a:buNone/>
            </a:pPr>
            <a:r>
              <a:rPr lang="zh-TW" altLang="en-US" sz="2800" b="1">
                <a:solidFill>
                  <a:schemeClr val="folHlink"/>
                </a:solidFill>
                <a:latin typeface="Tahoma" pitchFamily="34" charset="0"/>
                <a:ea typeface="標楷體" pitchFamily="65" charset="-120"/>
              </a:rPr>
              <a:t>整體資訊系統架構</a:t>
            </a:r>
          </a:p>
        </p:txBody>
      </p:sp>
      <p:grpSp>
        <p:nvGrpSpPr>
          <p:cNvPr id="2" name="Group 5"/>
          <p:cNvGrpSpPr>
            <a:grpSpLocks/>
          </p:cNvGrpSpPr>
          <p:nvPr/>
        </p:nvGrpSpPr>
        <p:grpSpPr bwMode="auto">
          <a:xfrm>
            <a:off x="179388" y="2060575"/>
            <a:ext cx="3419475" cy="4319588"/>
            <a:chOff x="112" y="1480"/>
            <a:chExt cx="2154" cy="2721"/>
          </a:xfrm>
        </p:grpSpPr>
        <p:sp>
          <p:nvSpPr>
            <p:cNvPr id="2494470" name="AutoShape 6"/>
            <p:cNvSpPr>
              <a:spLocks noChangeArrowheads="1"/>
            </p:cNvSpPr>
            <p:nvPr/>
          </p:nvSpPr>
          <p:spPr bwMode="auto">
            <a:xfrm>
              <a:off x="112" y="1480"/>
              <a:ext cx="2154" cy="2721"/>
            </a:xfrm>
            <a:prstGeom prst="roundRect">
              <a:avLst>
                <a:gd name="adj" fmla="val 16667"/>
              </a:avLst>
            </a:prstGeom>
            <a:gradFill rotWithShape="1">
              <a:gsLst>
                <a:gs pos="0">
                  <a:srgbClr val="FFFFFF"/>
                </a:gs>
                <a:gs pos="100000">
                  <a:srgbClr val="FCF97E"/>
                </a:gs>
              </a:gsLst>
              <a:path path="shape">
                <a:fillToRect l="50000" t="50000" r="50000" b="50000"/>
              </a:path>
            </a:gradFill>
            <a:ln w="9525">
              <a:noFill/>
              <a:round/>
              <a:headEnd/>
              <a:tailEnd/>
            </a:ln>
            <a:effectLst>
              <a:outerShdw dist="35921" dir="2700000" algn="ctr" rotWithShape="0">
                <a:schemeClr val="bg2"/>
              </a:outerShdw>
            </a:effectLst>
          </p:spPr>
          <p:txBody>
            <a:bodyPr wrap="none" anchor="ctr"/>
            <a:lstStyle/>
            <a:p>
              <a:pPr>
                <a:defRPr/>
              </a:pPr>
              <a:endParaRPr lang="zh-TW" altLang="zh-TW" sz="2400">
                <a:latin typeface="Tahoma" pitchFamily="34" charset="0"/>
              </a:endParaRPr>
            </a:p>
          </p:txBody>
        </p:sp>
        <p:sp>
          <p:nvSpPr>
            <p:cNvPr id="26673" name="Oval 7"/>
            <p:cNvSpPr>
              <a:spLocks noChangeArrowheads="1"/>
            </p:cNvSpPr>
            <p:nvPr/>
          </p:nvSpPr>
          <p:spPr bwMode="auto">
            <a:xfrm rot="-878842">
              <a:off x="158" y="1752"/>
              <a:ext cx="1814" cy="907"/>
            </a:xfrm>
            <a:prstGeom prst="ellipse">
              <a:avLst/>
            </a:prstGeom>
            <a:solidFill>
              <a:srgbClr val="FFCCFF"/>
            </a:solidFill>
            <a:ln w="9525">
              <a:solidFill>
                <a:srgbClr val="CCFF99"/>
              </a:solidFill>
              <a:round/>
              <a:headEnd/>
              <a:tailEnd/>
            </a:ln>
            <a:effectLst>
              <a:prstShdw prst="shdw17" dist="17961" dir="2700000">
                <a:srgbClr val="7A995C"/>
              </a:prstShdw>
            </a:effectLst>
          </p:spPr>
          <p:txBody>
            <a:bodyPr wrap="none" lIns="82550" tIns="41275" rIns="82550" bIns="41275" anchor="ctr"/>
            <a:lstStyle/>
            <a:p>
              <a:pPr eaLnBrk="0" hangingPunct="0"/>
              <a:endParaRPr lang="zh-TW" altLang="zh-TW" sz="2000">
                <a:solidFill>
                  <a:srgbClr val="0000FF"/>
                </a:solidFill>
                <a:latin typeface="華康中圓體" pitchFamily="49" charset="-120"/>
                <a:ea typeface="華康中圓體" pitchFamily="49" charset="-120"/>
              </a:endParaRPr>
            </a:p>
          </p:txBody>
        </p:sp>
        <p:pic>
          <p:nvPicPr>
            <p:cNvPr id="26674" name="Picture 8" descr="j0285754"/>
            <p:cNvPicPr>
              <a:picLocks noChangeAspect="1" noChangeArrowheads="1"/>
            </p:cNvPicPr>
            <p:nvPr/>
          </p:nvPicPr>
          <p:blipFill>
            <a:blip r:embed="rId6"/>
            <a:srcRect/>
            <a:stretch>
              <a:fillRect/>
            </a:stretch>
          </p:blipFill>
          <p:spPr bwMode="auto">
            <a:xfrm>
              <a:off x="1314" y="2013"/>
              <a:ext cx="438" cy="491"/>
            </a:xfrm>
            <a:prstGeom prst="rect">
              <a:avLst/>
            </a:prstGeom>
            <a:noFill/>
            <a:ln w="9525">
              <a:noFill/>
              <a:miter lim="800000"/>
              <a:headEnd/>
              <a:tailEnd/>
            </a:ln>
          </p:spPr>
        </p:pic>
        <p:graphicFrame>
          <p:nvGraphicFramePr>
            <p:cNvPr id="26630" name="Object 9"/>
            <p:cNvGraphicFramePr>
              <a:graphicFrameLocks noChangeAspect="1"/>
            </p:cNvGraphicFramePr>
            <p:nvPr/>
          </p:nvGraphicFramePr>
          <p:xfrm>
            <a:off x="1727" y="2471"/>
            <a:ext cx="456" cy="207"/>
          </p:xfrm>
          <a:graphic>
            <a:graphicData uri="http://schemas.openxmlformats.org/presentationml/2006/ole">
              <p:oleObj spid="_x0000_s1030" name="VISIO" r:id="rId7" imgW="1052280" imgH="525960" progId="">
                <p:embed/>
              </p:oleObj>
            </a:graphicData>
          </a:graphic>
        </p:graphicFrame>
        <p:sp>
          <p:nvSpPr>
            <p:cNvPr id="26675" name="Line 10"/>
            <p:cNvSpPr>
              <a:spLocks noChangeShapeType="1"/>
            </p:cNvSpPr>
            <p:nvPr/>
          </p:nvSpPr>
          <p:spPr bwMode="auto">
            <a:xfrm>
              <a:off x="600" y="3013"/>
              <a:ext cx="1" cy="211"/>
            </a:xfrm>
            <a:prstGeom prst="line">
              <a:avLst/>
            </a:prstGeom>
            <a:noFill/>
            <a:ln w="9525">
              <a:solidFill>
                <a:schemeClr val="tx1"/>
              </a:solidFill>
              <a:round/>
              <a:headEnd/>
              <a:tailEnd/>
            </a:ln>
          </p:spPr>
          <p:txBody>
            <a:bodyPr wrap="none" anchor="ctr"/>
            <a:lstStyle/>
            <a:p>
              <a:endParaRPr lang="zh-TW" altLang="en-US"/>
            </a:p>
          </p:txBody>
        </p:sp>
        <p:graphicFrame>
          <p:nvGraphicFramePr>
            <p:cNvPr id="26631" name="Object 11"/>
            <p:cNvGraphicFramePr>
              <a:graphicFrameLocks noChangeAspect="1"/>
            </p:cNvGraphicFramePr>
            <p:nvPr/>
          </p:nvGraphicFramePr>
          <p:xfrm>
            <a:off x="278" y="2415"/>
            <a:ext cx="1946" cy="1072"/>
          </p:xfrm>
          <a:graphic>
            <a:graphicData uri="http://schemas.openxmlformats.org/presentationml/2006/ole">
              <p:oleObj spid="_x0000_s1031" name="Visio" r:id="rId8" imgW="7600798" imgH="5080711" progId="">
                <p:embed/>
              </p:oleObj>
            </a:graphicData>
          </a:graphic>
        </p:graphicFrame>
        <p:sp>
          <p:nvSpPr>
            <p:cNvPr id="26676" name="Line 12"/>
            <p:cNvSpPr>
              <a:spLocks noChangeShapeType="1"/>
            </p:cNvSpPr>
            <p:nvPr/>
          </p:nvSpPr>
          <p:spPr bwMode="auto">
            <a:xfrm>
              <a:off x="1205" y="3007"/>
              <a:ext cx="0" cy="211"/>
            </a:xfrm>
            <a:prstGeom prst="line">
              <a:avLst/>
            </a:prstGeom>
            <a:noFill/>
            <a:ln w="9525">
              <a:solidFill>
                <a:schemeClr val="tx1"/>
              </a:solidFill>
              <a:round/>
              <a:headEnd/>
              <a:tailEnd/>
            </a:ln>
          </p:spPr>
          <p:txBody>
            <a:bodyPr wrap="none" anchor="ctr"/>
            <a:lstStyle/>
            <a:p>
              <a:endParaRPr lang="zh-TW" altLang="en-US"/>
            </a:p>
          </p:txBody>
        </p:sp>
        <p:sp>
          <p:nvSpPr>
            <p:cNvPr id="26677" name="Line 13"/>
            <p:cNvSpPr>
              <a:spLocks noChangeShapeType="1"/>
            </p:cNvSpPr>
            <p:nvPr/>
          </p:nvSpPr>
          <p:spPr bwMode="auto">
            <a:xfrm flipV="1">
              <a:off x="1699" y="2595"/>
              <a:ext cx="96" cy="210"/>
            </a:xfrm>
            <a:prstGeom prst="line">
              <a:avLst/>
            </a:prstGeom>
            <a:noFill/>
            <a:ln w="9525">
              <a:solidFill>
                <a:schemeClr val="tx1"/>
              </a:solidFill>
              <a:round/>
              <a:headEnd/>
              <a:tailEnd/>
            </a:ln>
          </p:spPr>
          <p:txBody>
            <a:bodyPr wrap="none" anchor="ctr"/>
            <a:lstStyle/>
            <a:p>
              <a:endParaRPr lang="zh-TW" altLang="en-US"/>
            </a:p>
          </p:txBody>
        </p:sp>
        <p:pic>
          <p:nvPicPr>
            <p:cNvPr id="26678" name="Picture 14" descr="j0285754"/>
            <p:cNvPicPr>
              <a:picLocks noChangeAspect="1" noChangeArrowheads="1"/>
            </p:cNvPicPr>
            <p:nvPr/>
          </p:nvPicPr>
          <p:blipFill>
            <a:blip r:embed="rId6"/>
            <a:srcRect/>
            <a:stretch>
              <a:fillRect/>
            </a:stretch>
          </p:blipFill>
          <p:spPr bwMode="auto">
            <a:xfrm>
              <a:off x="982" y="2057"/>
              <a:ext cx="439" cy="499"/>
            </a:xfrm>
            <a:prstGeom prst="rect">
              <a:avLst/>
            </a:prstGeom>
            <a:noFill/>
            <a:ln w="9525">
              <a:noFill/>
              <a:miter lim="800000"/>
              <a:headEnd/>
              <a:tailEnd/>
            </a:ln>
          </p:spPr>
        </p:pic>
        <p:pic>
          <p:nvPicPr>
            <p:cNvPr id="26679" name="Picture 15" descr="j0285754"/>
            <p:cNvPicPr>
              <a:picLocks noChangeAspect="1" noChangeArrowheads="1"/>
            </p:cNvPicPr>
            <p:nvPr/>
          </p:nvPicPr>
          <p:blipFill>
            <a:blip r:embed="rId6"/>
            <a:srcRect/>
            <a:stretch>
              <a:fillRect/>
            </a:stretch>
          </p:blipFill>
          <p:spPr bwMode="auto">
            <a:xfrm>
              <a:off x="609" y="2101"/>
              <a:ext cx="438" cy="500"/>
            </a:xfrm>
            <a:prstGeom prst="rect">
              <a:avLst/>
            </a:prstGeom>
            <a:noFill/>
            <a:ln w="9525">
              <a:noFill/>
              <a:miter lim="800000"/>
              <a:headEnd/>
              <a:tailEnd/>
            </a:ln>
          </p:spPr>
        </p:pic>
        <p:pic>
          <p:nvPicPr>
            <p:cNvPr id="26680" name="Picture 16" descr="j0285754"/>
            <p:cNvPicPr>
              <a:picLocks noChangeAspect="1" noChangeArrowheads="1"/>
            </p:cNvPicPr>
            <p:nvPr/>
          </p:nvPicPr>
          <p:blipFill>
            <a:blip r:embed="rId6"/>
            <a:srcRect/>
            <a:stretch>
              <a:fillRect/>
            </a:stretch>
          </p:blipFill>
          <p:spPr bwMode="auto">
            <a:xfrm>
              <a:off x="236" y="2147"/>
              <a:ext cx="439" cy="499"/>
            </a:xfrm>
            <a:prstGeom prst="rect">
              <a:avLst/>
            </a:prstGeom>
            <a:noFill/>
            <a:ln w="9525">
              <a:noFill/>
              <a:miter lim="800000"/>
              <a:headEnd/>
              <a:tailEnd/>
            </a:ln>
          </p:spPr>
        </p:pic>
        <p:sp>
          <p:nvSpPr>
            <p:cNvPr id="26681" name="Line 17"/>
            <p:cNvSpPr>
              <a:spLocks noChangeShapeType="1"/>
            </p:cNvSpPr>
            <p:nvPr/>
          </p:nvSpPr>
          <p:spPr bwMode="auto">
            <a:xfrm>
              <a:off x="485" y="2593"/>
              <a:ext cx="0" cy="223"/>
            </a:xfrm>
            <a:prstGeom prst="line">
              <a:avLst/>
            </a:prstGeom>
            <a:noFill/>
            <a:ln w="9525">
              <a:solidFill>
                <a:schemeClr val="tx1"/>
              </a:solidFill>
              <a:round/>
              <a:headEnd/>
              <a:tailEnd/>
            </a:ln>
          </p:spPr>
          <p:txBody>
            <a:bodyPr wrap="none" anchor="ctr"/>
            <a:lstStyle/>
            <a:p>
              <a:endParaRPr lang="zh-TW" altLang="en-US"/>
            </a:p>
          </p:txBody>
        </p:sp>
        <p:sp>
          <p:nvSpPr>
            <p:cNvPr id="26682" name="Line 18"/>
            <p:cNvSpPr>
              <a:spLocks noChangeShapeType="1"/>
            </p:cNvSpPr>
            <p:nvPr/>
          </p:nvSpPr>
          <p:spPr bwMode="auto">
            <a:xfrm>
              <a:off x="816" y="2548"/>
              <a:ext cx="0" cy="268"/>
            </a:xfrm>
            <a:prstGeom prst="line">
              <a:avLst/>
            </a:prstGeom>
            <a:noFill/>
            <a:ln w="9525">
              <a:solidFill>
                <a:schemeClr val="tx1"/>
              </a:solidFill>
              <a:round/>
              <a:headEnd/>
              <a:tailEnd/>
            </a:ln>
          </p:spPr>
          <p:txBody>
            <a:bodyPr wrap="none" anchor="ctr"/>
            <a:lstStyle/>
            <a:p>
              <a:endParaRPr lang="zh-TW" altLang="en-US"/>
            </a:p>
          </p:txBody>
        </p:sp>
        <p:sp>
          <p:nvSpPr>
            <p:cNvPr id="26683" name="Line 19"/>
            <p:cNvSpPr>
              <a:spLocks noChangeShapeType="1"/>
            </p:cNvSpPr>
            <p:nvPr/>
          </p:nvSpPr>
          <p:spPr bwMode="auto">
            <a:xfrm>
              <a:off x="1148" y="2504"/>
              <a:ext cx="0" cy="312"/>
            </a:xfrm>
            <a:prstGeom prst="line">
              <a:avLst/>
            </a:prstGeom>
            <a:noFill/>
            <a:ln w="9525">
              <a:solidFill>
                <a:schemeClr val="tx1"/>
              </a:solidFill>
              <a:round/>
              <a:headEnd/>
              <a:tailEnd/>
            </a:ln>
          </p:spPr>
          <p:txBody>
            <a:bodyPr wrap="none" anchor="ctr"/>
            <a:lstStyle/>
            <a:p>
              <a:endParaRPr lang="zh-TW" altLang="en-US"/>
            </a:p>
          </p:txBody>
        </p:sp>
        <p:sp>
          <p:nvSpPr>
            <p:cNvPr id="26684" name="Line 20"/>
            <p:cNvSpPr>
              <a:spLocks noChangeShapeType="1"/>
            </p:cNvSpPr>
            <p:nvPr/>
          </p:nvSpPr>
          <p:spPr bwMode="auto">
            <a:xfrm>
              <a:off x="1520" y="2459"/>
              <a:ext cx="0" cy="357"/>
            </a:xfrm>
            <a:prstGeom prst="line">
              <a:avLst/>
            </a:prstGeom>
            <a:noFill/>
            <a:ln w="9525">
              <a:solidFill>
                <a:schemeClr val="tx1"/>
              </a:solidFill>
              <a:round/>
              <a:headEnd/>
              <a:tailEnd/>
            </a:ln>
          </p:spPr>
          <p:txBody>
            <a:bodyPr wrap="none" anchor="ctr"/>
            <a:lstStyle/>
            <a:p>
              <a:endParaRPr lang="zh-TW" altLang="en-US"/>
            </a:p>
          </p:txBody>
        </p:sp>
        <p:sp>
          <p:nvSpPr>
            <p:cNvPr id="26685" name="Line 21"/>
            <p:cNvSpPr>
              <a:spLocks noChangeShapeType="1"/>
            </p:cNvSpPr>
            <p:nvPr/>
          </p:nvSpPr>
          <p:spPr bwMode="auto">
            <a:xfrm>
              <a:off x="1769" y="2994"/>
              <a:ext cx="0" cy="211"/>
            </a:xfrm>
            <a:prstGeom prst="line">
              <a:avLst/>
            </a:prstGeom>
            <a:noFill/>
            <a:ln w="9525">
              <a:solidFill>
                <a:schemeClr val="tx1"/>
              </a:solidFill>
              <a:round/>
              <a:headEnd/>
              <a:tailEnd/>
            </a:ln>
          </p:spPr>
          <p:txBody>
            <a:bodyPr wrap="none" anchor="ctr"/>
            <a:lstStyle/>
            <a:p>
              <a:endParaRPr lang="zh-TW" altLang="en-US"/>
            </a:p>
          </p:txBody>
        </p:sp>
        <p:sp>
          <p:nvSpPr>
            <p:cNvPr id="26686" name="Text Box 22"/>
            <p:cNvSpPr txBox="1">
              <a:spLocks noChangeArrowheads="1"/>
            </p:cNvSpPr>
            <p:nvPr/>
          </p:nvSpPr>
          <p:spPr bwMode="auto">
            <a:xfrm>
              <a:off x="706" y="1789"/>
              <a:ext cx="649" cy="326"/>
            </a:xfrm>
            <a:prstGeom prst="rect">
              <a:avLst/>
            </a:prstGeom>
            <a:noFill/>
            <a:ln w="9525" algn="ctr">
              <a:noFill/>
              <a:miter lim="800000"/>
              <a:headEnd/>
              <a:tailEnd/>
            </a:ln>
          </p:spPr>
          <p:txBody>
            <a:bodyPr wrap="none">
              <a:spAutoFit/>
            </a:bodyPr>
            <a:lstStyle/>
            <a:p>
              <a:r>
                <a:rPr lang="zh-TW" altLang="en-US" sz="1400">
                  <a:solidFill>
                    <a:schemeClr val="tx2"/>
                  </a:solidFill>
                  <a:latin typeface="Tahoma" pitchFamily="34" charset="0"/>
                  <a:ea typeface="標楷體" pitchFamily="65" charset="-120"/>
                </a:rPr>
                <a:t>使用者端</a:t>
              </a:r>
            </a:p>
            <a:p>
              <a:r>
                <a:rPr lang="en-US" altLang="zh-TW" sz="1400">
                  <a:solidFill>
                    <a:schemeClr val="tx2"/>
                  </a:solidFill>
                  <a:latin typeface="Tahoma" pitchFamily="34" charset="0"/>
                  <a:ea typeface="標楷體" pitchFamily="65" charset="-120"/>
                </a:rPr>
                <a:t>User Client</a:t>
              </a:r>
            </a:p>
          </p:txBody>
        </p:sp>
        <p:sp>
          <p:nvSpPr>
            <p:cNvPr id="26687" name="Rectangle 23"/>
            <p:cNvSpPr>
              <a:spLocks noChangeArrowheads="1"/>
            </p:cNvSpPr>
            <p:nvPr/>
          </p:nvSpPr>
          <p:spPr bwMode="auto">
            <a:xfrm>
              <a:off x="1156" y="1616"/>
              <a:ext cx="871" cy="446"/>
            </a:xfrm>
            <a:prstGeom prst="rect">
              <a:avLst/>
            </a:prstGeom>
            <a:noFill/>
            <a:ln w="9525">
              <a:noFill/>
              <a:miter lim="800000"/>
              <a:headEnd/>
              <a:tailEnd/>
            </a:ln>
            <a:effectLst>
              <a:prstShdw prst="shdw17" dist="17961" dir="2700000">
                <a:srgbClr val="997A99"/>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6688" name="Text Box 24"/>
            <p:cNvSpPr txBox="1">
              <a:spLocks noChangeArrowheads="1"/>
            </p:cNvSpPr>
            <p:nvPr/>
          </p:nvSpPr>
          <p:spPr bwMode="auto">
            <a:xfrm>
              <a:off x="158" y="1525"/>
              <a:ext cx="862" cy="250"/>
            </a:xfrm>
            <a:prstGeom prst="rect">
              <a:avLst/>
            </a:prstGeom>
            <a:noFill/>
            <a:ln w="9525">
              <a:noFill/>
              <a:miter lim="800000"/>
              <a:headEnd/>
              <a:tailEnd/>
            </a:ln>
          </p:spPr>
          <p:txBody>
            <a:bodyPr>
              <a:spAutoFit/>
            </a:bodyPr>
            <a:lstStyle/>
            <a:p>
              <a:pPr algn="l">
                <a:spcBef>
                  <a:spcPct val="50000"/>
                </a:spcBef>
              </a:pPr>
              <a:r>
                <a:rPr lang="zh-TW" altLang="en-US" sz="2000" b="1">
                  <a:latin typeface="Tahoma" pitchFamily="34" charset="0"/>
                  <a:ea typeface="標楷體" pitchFamily="65" charset="-120"/>
                </a:rPr>
                <a:t>公務機關</a:t>
              </a:r>
            </a:p>
          </p:txBody>
        </p:sp>
        <p:sp>
          <p:nvSpPr>
            <p:cNvPr id="26689" name="Text Box 25"/>
            <p:cNvSpPr txBox="1">
              <a:spLocks noChangeArrowheads="1"/>
            </p:cNvSpPr>
            <p:nvPr/>
          </p:nvSpPr>
          <p:spPr bwMode="auto">
            <a:xfrm>
              <a:off x="1565" y="3838"/>
              <a:ext cx="404" cy="173"/>
            </a:xfrm>
            <a:prstGeom prst="rect">
              <a:avLst/>
            </a:prstGeom>
            <a:noFill/>
            <a:ln w="9525" algn="ctr">
              <a:noFill/>
              <a:miter lim="800000"/>
              <a:headEnd/>
              <a:tailEnd/>
            </a:ln>
          </p:spPr>
          <p:txBody>
            <a:bodyPr wrap="none">
              <a:spAutoFit/>
            </a:bodyPr>
            <a:lstStyle/>
            <a:p>
              <a:r>
                <a:rPr lang="zh-TW" altLang="en-US" sz="1200">
                  <a:solidFill>
                    <a:schemeClr val="tx2"/>
                  </a:solidFill>
                  <a:latin typeface="Tahoma" pitchFamily="34" charset="0"/>
                  <a:ea typeface="標楷體" pitchFamily="65" charset="-120"/>
                </a:rPr>
                <a:t>防火牆</a:t>
              </a:r>
            </a:p>
          </p:txBody>
        </p:sp>
        <p:sp>
          <p:nvSpPr>
            <p:cNvPr id="26690" name="Text Box 26"/>
            <p:cNvSpPr txBox="1">
              <a:spLocks noChangeArrowheads="1"/>
            </p:cNvSpPr>
            <p:nvPr/>
          </p:nvSpPr>
          <p:spPr bwMode="auto">
            <a:xfrm>
              <a:off x="930" y="3793"/>
              <a:ext cx="610" cy="403"/>
            </a:xfrm>
            <a:prstGeom prst="rect">
              <a:avLst/>
            </a:prstGeom>
            <a:noFill/>
            <a:ln w="9525" algn="ctr">
              <a:noFill/>
              <a:miter lim="800000"/>
              <a:headEnd/>
              <a:tailEnd/>
            </a:ln>
          </p:spPr>
          <p:txBody>
            <a:bodyPr wrap="none">
              <a:spAutoFit/>
            </a:bodyPr>
            <a:lstStyle/>
            <a:p>
              <a:r>
                <a:rPr lang="zh-TW" altLang="en-US" sz="1200">
                  <a:solidFill>
                    <a:schemeClr val="tx2"/>
                  </a:solidFill>
                  <a:latin typeface="Tahoma" pitchFamily="34" charset="0"/>
                  <a:ea typeface="標楷體" pitchFamily="65" charset="-120"/>
                </a:rPr>
                <a:t>網頁</a:t>
              </a:r>
            </a:p>
            <a:p>
              <a:r>
                <a:rPr lang="zh-TW" altLang="en-US" sz="1200">
                  <a:solidFill>
                    <a:schemeClr val="tx2"/>
                  </a:solidFill>
                  <a:latin typeface="Tahoma" pitchFamily="34" charset="0"/>
                  <a:ea typeface="標楷體" pitchFamily="65" charset="-120"/>
                </a:rPr>
                <a:t>伺服器</a:t>
              </a:r>
            </a:p>
            <a:p>
              <a:r>
                <a:rPr lang="en-US" altLang="zh-TW" sz="1200">
                  <a:solidFill>
                    <a:schemeClr val="tx2"/>
                  </a:solidFill>
                  <a:latin typeface="Tahoma" pitchFamily="34" charset="0"/>
                  <a:ea typeface="標楷體" pitchFamily="65" charset="-120"/>
                </a:rPr>
                <a:t>Web Server</a:t>
              </a:r>
            </a:p>
          </p:txBody>
        </p:sp>
        <p:sp>
          <p:nvSpPr>
            <p:cNvPr id="26691" name="Text Box 27"/>
            <p:cNvSpPr txBox="1">
              <a:spLocks noChangeArrowheads="1"/>
            </p:cNvSpPr>
            <p:nvPr/>
          </p:nvSpPr>
          <p:spPr bwMode="auto">
            <a:xfrm>
              <a:off x="340" y="3793"/>
              <a:ext cx="541" cy="403"/>
            </a:xfrm>
            <a:prstGeom prst="rect">
              <a:avLst/>
            </a:prstGeom>
            <a:noFill/>
            <a:ln w="9525" algn="ctr">
              <a:noFill/>
              <a:miter lim="800000"/>
              <a:headEnd/>
              <a:tailEnd/>
            </a:ln>
          </p:spPr>
          <p:txBody>
            <a:bodyPr wrap="none">
              <a:spAutoFit/>
            </a:bodyPr>
            <a:lstStyle/>
            <a:p>
              <a:r>
                <a:rPr lang="zh-TW" altLang="en-US" sz="1200">
                  <a:solidFill>
                    <a:schemeClr val="tx2"/>
                  </a:solidFill>
                  <a:latin typeface="Tahoma" pitchFamily="34" charset="0"/>
                  <a:ea typeface="標楷體" pitchFamily="65" charset="-120"/>
                </a:rPr>
                <a:t>資料庫</a:t>
              </a:r>
            </a:p>
            <a:p>
              <a:r>
                <a:rPr lang="zh-TW" altLang="en-US" sz="1200">
                  <a:solidFill>
                    <a:schemeClr val="tx2"/>
                  </a:solidFill>
                  <a:latin typeface="Tahoma" pitchFamily="34" charset="0"/>
                  <a:ea typeface="標楷體" pitchFamily="65" charset="-120"/>
                </a:rPr>
                <a:t>伺服器</a:t>
              </a:r>
            </a:p>
            <a:p>
              <a:r>
                <a:rPr lang="en-US" altLang="zh-TW" sz="1200">
                  <a:solidFill>
                    <a:schemeClr val="tx2"/>
                  </a:solidFill>
                  <a:latin typeface="Tahoma" pitchFamily="34" charset="0"/>
                  <a:ea typeface="標楷體" pitchFamily="65" charset="-120"/>
                </a:rPr>
                <a:t>DB Server</a:t>
              </a:r>
            </a:p>
          </p:txBody>
        </p:sp>
        <p:pic>
          <p:nvPicPr>
            <p:cNvPr id="26692" name="Picture 28" descr="j0285766"/>
            <p:cNvPicPr>
              <a:picLocks noChangeAspect="1" noChangeArrowheads="1"/>
            </p:cNvPicPr>
            <p:nvPr/>
          </p:nvPicPr>
          <p:blipFill>
            <a:blip r:embed="rId9"/>
            <a:srcRect r="50000"/>
            <a:stretch>
              <a:fillRect/>
            </a:stretch>
          </p:blipFill>
          <p:spPr bwMode="auto">
            <a:xfrm>
              <a:off x="1038" y="3158"/>
              <a:ext cx="320" cy="665"/>
            </a:xfrm>
            <a:prstGeom prst="rect">
              <a:avLst/>
            </a:prstGeom>
            <a:noFill/>
            <a:ln w="9525">
              <a:noFill/>
              <a:miter lim="800000"/>
              <a:headEnd/>
              <a:tailEnd/>
            </a:ln>
          </p:spPr>
        </p:pic>
        <p:pic>
          <p:nvPicPr>
            <p:cNvPr id="26693" name="Picture 29" descr="j0285766"/>
            <p:cNvPicPr>
              <a:picLocks noChangeAspect="1" noChangeArrowheads="1"/>
            </p:cNvPicPr>
            <p:nvPr/>
          </p:nvPicPr>
          <p:blipFill>
            <a:blip r:embed="rId9"/>
            <a:srcRect r="50000"/>
            <a:stretch>
              <a:fillRect/>
            </a:stretch>
          </p:blipFill>
          <p:spPr bwMode="auto">
            <a:xfrm>
              <a:off x="432" y="3164"/>
              <a:ext cx="319" cy="665"/>
            </a:xfrm>
            <a:prstGeom prst="rect">
              <a:avLst/>
            </a:prstGeom>
            <a:noFill/>
            <a:ln w="9525">
              <a:noFill/>
              <a:miter lim="800000"/>
              <a:headEnd/>
              <a:tailEnd/>
            </a:ln>
          </p:spPr>
        </p:pic>
        <p:pic>
          <p:nvPicPr>
            <p:cNvPr id="26694" name="Picture 30" descr="j0285766"/>
            <p:cNvPicPr>
              <a:picLocks noChangeAspect="1" noChangeArrowheads="1"/>
            </p:cNvPicPr>
            <p:nvPr/>
          </p:nvPicPr>
          <p:blipFill>
            <a:blip r:embed="rId9"/>
            <a:srcRect r="50000"/>
            <a:stretch>
              <a:fillRect/>
            </a:stretch>
          </p:blipFill>
          <p:spPr bwMode="auto">
            <a:xfrm>
              <a:off x="1603" y="3158"/>
              <a:ext cx="321" cy="665"/>
            </a:xfrm>
            <a:prstGeom prst="rect">
              <a:avLst/>
            </a:prstGeom>
            <a:noFill/>
            <a:ln w="9525">
              <a:noFill/>
              <a:miter lim="800000"/>
              <a:headEnd/>
              <a:tailEnd/>
            </a:ln>
          </p:spPr>
        </p:pic>
      </p:grpSp>
      <p:grpSp>
        <p:nvGrpSpPr>
          <p:cNvPr id="3" name="Group 31"/>
          <p:cNvGrpSpPr>
            <a:grpSpLocks/>
          </p:cNvGrpSpPr>
          <p:nvPr/>
        </p:nvGrpSpPr>
        <p:grpSpPr bwMode="auto">
          <a:xfrm>
            <a:off x="3779838" y="3860800"/>
            <a:ext cx="1814512" cy="2806700"/>
            <a:chOff x="2381" y="2432"/>
            <a:chExt cx="1143" cy="1768"/>
          </a:xfrm>
        </p:grpSpPr>
        <p:sp>
          <p:nvSpPr>
            <p:cNvPr id="26667" name="Oval 32"/>
            <p:cNvSpPr>
              <a:spLocks noChangeArrowheads="1"/>
            </p:cNvSpPr>
            <p:nvPr/>
          </p:nvSpPr>
          <p:spPr bwMode="auto">
            <a:xfrm rot="-3862688">
              <a:off x="2154" y="2750"/>
              <a:ext cx="1452" cy="816"/>
            </a:xfrm>
            <a:prstGeom prst="ellipse">
              <a:avLst/>
            </a:prstGeom>
            <a:solidFill>
              <a:srgbClr val="FFCCFF"/>
            </a:solidFill>
            <a:ln w="9525">
              <a:solidFill>
                <a:srgbClr val="CCFF99"/>
              </a:solidFill>
              <a:round/>
              <a:headEnd/>
              <a:tailEnd/>
            </a:ln>
            <a:effectLst>
              <a:prstShdw prst="shdw17" dist="17961" dir="2700000">
                <a:srgbClr val="7A995C"/>
              </a:prstShdw>
            </a:effectLst>
          </p:spPr>
          <p:txBody>
            <a:bodyPr vert="eaVert" wrap="none" lIns="82550" tIns="41275" rIns="82550" bIns="41275" anchor="ctr"/>
            <a:lstStyle/>
            <a:p>
              <a:pPr eaLnBrk="0" hangingPunct="0"/>
              <a:endParaRPr lang="zh-TW" altLang="zh-TW" sz="2000">
                <a:solidFill>
                  <a:srgbClr val="0000FF"/>
                </a:solidFill>
                <a:latin typeface="華康中圓體" pitchFamily="49" charset="-120"/>
                <a:ea typeface="華康中圓體" pitchFamily="49" charset="-120"/>
              </a:endParaRPr>
            </a:p>
          </p:txBody>
        </p:sp>
        <p:sp>
          <p:nvSpPr>
            <p:cNvPr id="26668" name="Text Box 33"/>
            <p:cNvSpPr txBox="1">
              <a:spLocks noChangeArrowheads="1"/>
            </p:cNvSpPr>
            <p:nvPr/>
          </p:nvSpPr>
          <p:spPr bwMode="auto">
            <a:xfrm>
              <a:off x="2607" y="3294"/>
              <a:ext cx="650" cy="326"/>
            </a:xfrm>
            <a:prstGeom prst="rect">
              <a:avLst/>
            </a:prstGeom>
            <a:noFill/>
            <a:ln w="9525" algn="ctr">
              <a:noFill/>
              <a:miter lim="800000"/>
              <a:headEnd/>
              <a:tailEnd/>
            </a:ln>
          </p:spPr>
          <p:txBody>
            <a:bodyPr wrap="none">
              <a:spAutoFit/>
            </a:bodyPr>
            <a:lstStyle/>
            <a:p>
              <a:r>
                <a:rPr lang="zh-TW" altLang="en-US" sz="1400">
                  <a:solidFill>
                    <a:schemeClr val="tx2"/>
                  </a:solidFill>
                  <a:latin typeface="Tahoma" pitchFamily="34" charset="0"/>
                  <a:ea typeface="標楷體" pitchFamily="65" charset="-120"/>
                </a:rPr>
                <a:t>使用者端</a:t>
              </a:r>
            </a:p>
            <a:p>
              <a:r>
                <a:rPr lang="en-US" altLang="zh-TW" sz="1400">
                  <a:solidFill>
                    <a:schemeClr val="tx2"/>
                  </a:solidFill>
                  <a:latin typeface="Tahoma" pitchFamily="34" charset="0"/>
                  <a:ea typeface="標楷體" pitchFamily="65" charset="-120"/>
                </a:rPr>
                <a:t>User Client</a:t>
              </a:r>
            </a:p>
          </p:txBody>
        </p:sp>
        <p:pic>
          <p:nvPicPr>
            <p:cNvPr id="26669" name="Picture 34" descr="j0285754"/>
            <p:cNvPicPr>
              <a:picLocks noChangeAspect="1" noChangeArrowheads="1"/>
            </p:cNvPicPr>
            <p:nvPr/>
          </p:nvPicPr>
          <p:blipFill>
            <a:blip r:embed="rId6"/>
            <a:srcRect/>
            <a:stretch>
              <a:fillRect/>
            </a:stretch>
          </p:blipFill>
          <p:spPr bwMode="auto">
            <a:xfrm>
              <a:off x="2653" y="2840"/>
              <a:ext cx="480" cy="499"/>
            </a:xfrm>
            <a:prstGeom prst="rect">
              <a:avLst/>
            </a:prstGeom>
            <a:noFill/>
            <a:ln w="9525">
              <a:noFill/>
              <a:miter lim="800000"/>
              <a:headEnd/>
              <a:tailEnd/>
            </a:ln>
          </p:spPr>
        </p:pic>
        <p:sp>
          <p:nvSpPr>
            <p:cNvPr id="26670" name="Rectangle 35"/>
            <p:cNvSpPr>
              <a:spLocks noChangeArrowheads="1"/>
            </p:cNvSpPr>
            <p:nvPr/>
          </p:nvSpPr>
          <p:spPr bwMode="auto">
            <a:xfrm>
              <a:off x="2653" y="2522"/>
              <a:ext cx="871" cy="446"/>
            </a:xfrm>
            <a:prstGeom prst="rect">
              <a:avLst/>
            </a:prstGeom>
            <a:noFill/>
            <a:ln w="9525">
              <a:noFill/>
              <a:miter lim="800000"/>
              <a:headEnd/>
              <a:tailEnd/>
            </a:ln>
            <a:effectLst>
              <a:prstShdw prst="shdw17" dist="17961" dir="2700000">
                <a:srgbClr val="997A99"/>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QBA</a:t>
              </a:r>
              <a:r>
                <a:rPr lang="zh-TW" altLang="en-US" sz="2000">
                  <a:solidFill>
                    <a:srgbClr val="0000FF"/>
                  </a:solidFill>
                  <a:latin typeface="華康中圓體" pitchFamily="49" charset="-120"/>
                  <a:ea typeface="華康中圓體" pitchFamily="49" charset="-120"/>
                </a:rPr>
                <a:t>系統</a:t>
              </a:r>
            </a:p>
          </p:txBody>
        </p:sp>
        <p:sp>
          <p:nvSpPr>
            <p:cNvPr id="26671" name="Text Box 36"/>
            <p:cNvSpPr txBox="1">
              <a:spLocks noChangeArrowheads="1"/>
            </p:cNvSpPr>
            <p:nvPr/>
          </p:nvSpPr>
          <p:spPr bwMode="auto">
            <a:xfrm>
              <a:off x="2381" y="3566"/>
              <a:ext cx="862" cy="634"/>
            </a:xfrm>
            <a:prstGeom prst="rect">
              <a:avLst/>
            </a:prstGeom>
            <a:noFill/>
            <a:ln w="9525">
              <a:noFill/>
              <a:miter lim="800000"/>
              <a:headEnd/>
              <a:tailEnd/>
            </a:ln>
          </p:spPr>
          <p:txBody>
            <a:bodyPr>
              <a:spAutoFit/>
            </a:bodyPr>
            <a:lstStyle/>
            <a:p>
              <a:r>
                <a:rPr lang="zh-TW" altLang="en-US" sz="2000" b="1">
                  <a:latin typeface="Tahoma" pitchFamily="34" charset="0"/>
                  <a:ea typeface="標楷體" pitchFamily="65" charset="-120"/>
                </a:rPr>
                <a:t>民眾</a:t>
              </a:r>
            </a:p>
            <a:p>
              <a:r>
                <a:rPr lang="zh-TW" altLang="en-US" sz="2000" b="1">
                  <a:latin typeface="Tahoma" pitchFamily="34" charset="0"/>
                  <a:ea typeface="標楷體" pitchFamily="65" charset="-120"/>
                </a:rPr>
                <a:t>立法院</a:t>
              </a:r>
            </a:p>
            <a:p>
              <a:r>
                <a:rPr lang="zh-TW" altLang="en-US" sz="2000" b="1">
                  <a:latin typeface="Tahoma" pitchFamily="34" charset="0"/>
                  <a:ea typeface="標楷體" pitchFamily="65" charset="-120"/>
                </a:rPr>
                <a:t>監察院</a:t>
              </a:r>
            </a:p>
          </p:txBody>
        </p:sp>
      </p:grpSp>
      <p:grpSp>
        <p:nvGrpSpPr>
          <p:cNvPr id="4" name="Group 37"/>
          <p:cNvGrpSpPr>
            <a:grpSpLocks/>
          </p:cNvGrpSpPr>
          <p:nvPr/>
        </p:nvGrpSpPr>
        <p:grpSpPr bwMode="auto">
          <a:xfrm>
            <a:off x="5470525" y="2060575"/>
            <a:ext cx="3673475" cy="4319588"/>
            <a:chOff x="3446" y="1298"/>
            <a:chExt cx="2314" cy="2721"/>
          </a:xfrm>
        </p:grpSpPr>
        <p:sp>
          <p:nvSpPr>
            <p:cNvPr id="2494502" name="AutoShape 38"/>
            <p:cNvSpPr>
              <a:spLocks noChangeArrowheads="1"/>
            </p:cNvSpPr>
            <p:nvPr/>
          </p:nvSpPr>
          <p:spPr bwMode="auto">
            <a:xfrm>
              <a:off x="3446" y="1298"/>
              <a:ext cx="2201" cy="2721"/>
            </a:xfrm>
            <a:prstGeom prst="roundRect">
              <a:avLst>
                <a:gd name="adj" fmla="val 16667"/>
              </a:avLst>
            </a:prstGeom>
            <a:gradFill rotWithShape="1">
              <a:gsLst>
                <a:gs pos="0">
                  <a:srgbClr val="FFFFFF"/>
                </a:gs>
                <a:gs pos="100000">
                  <a:srgbClr val="FCF97E"/>
                </a:gs>
              </a:gsLst>
              <a:path path="shape">
                <a:fillToRect l="50000" t="50000" r="50000" b="50000"/>
              </a:path>
            </a:gradFill>
            <a:ln w="9525">
              <a:noFill/>
              <a:round/>
              <a:headEnd/>
              <a:tailEnd/>
            </a:ln>
            <a:effectLst>
              <a:outerShdw dist="35921" dir="2700000" algn="ctr" rotWithShape="0">
                <a:schemeClr val="bg2"/>
              </a:outerShdw>
            </a:effectLst>
          </p:spPr>
          <p:txBody>
            <a:bodyPr wrap="none" anchor="ctr"/>
            <a:lstStyle/>
            <a:p>
              <a:pPr>
                <a:defRPr/>
              </a:pPr>
              <a:endParaRPr lang="zh-TW" altLang="en-US"/>
            </a:p>
          </p:txBody>
        </p:sp>
        <p:sp>
          <p:nvSpPr>
            <p:cNvPr id="26641" name="Oval 39"/>
            <p:cNvSpPr>
              <a:spLocks noChangeArrowheads="1"/>
            </p:cNvSpPr>
            <p:nvPr/>
          </p:nvSpPr>
          <p:spPr bwMode="auto">
            <a:xfrm rot="-878842">
              <a:off x="3787" y="1570"/>
              <a:ext cx="1814" cy="907"/>
            </a:xfrm>
            <a:prstGeom prst="ellipse">
              <a:avLst/>
            </a:prstGeom>
            <a:solidFill>
              <a:srgbClr val="FFCCFF"/>
            </a:solidFill>
            <a:ln w="9525">
              <a:solidFill>
                <a:srgbClr val="CCFF99"/>
              </a:solidFill>
              <a:round/>
              <a:headEnd/>
              <a:tailEnd/>
            </a:ln>
            <a:effectLst>
              <a:prstShdw prst="shdw17" dist="17961" dir="2700000">
                <a:srgbClr val="7A995C"/>
              </a:prstShdw>
            </a:effectLst>
          </p:spPr>
          <p:txBody>
            <a:bodyPr wrap="none" lIns="82550" tIns="41275" rIns="82550" bIns="41275" anchor="ctr"/>
            <a:lstStyle/>
            <a:p>
              <a:pPr eaLnBrk="0" hangingPunct="0"/>
              <a:endParaRPr lang="zh-TW" altLang="zh-TW" sz="2000">
                <a:solidFill>
                  <a:srgbClr val="0000FF"/>
                </a:solidFill>
                <a:latin typeface="華康中圓體" pitchFamily="49" charset="-120"/>
                <a:ea typeface="華康中圓體" pitchFamily="49" charset="-120"/>
              </a:endParaRPr>
            </a:p>
          </p:txBody>
        </p:sp>
        <p:pic>
          <p:nvPicPr>
            <p:cNvPr id="26642" name="Picture 40" descr="j0285754"/>
            <p:cNvPicPr>
              <a:picLocks noChangeAspect="1" noChangeArrowheads="1"/>
            </p:cNvPicPr>
            <p:nvPr/>
          </p:nvPicPr>
          <p:blipFill>
            <a:blip r:embed="rId6"/>
            <a:srcRect/>
            <a:stretch>
              <a:fillRect/>
            </a:stretch>
          </p:blipFill>
          <p:spPr bwMode="auto">
            <a:xfrm>
              <a:off x="5092" y="1831"/>
              <a:ext cx="438" cy="491"/>
            </a:xfrm>
            <a:prstGeom prst="rect">
              <a:avLst/>
            </a:prstGeom>
            <a:noFill/>
            <a:ln w="9525">
              <a:noFill/>
              <a:miter lim="800000"/>
              <a:headEnd/>
              <a:tailEnd/>
            </a:ln>
          </p:spPr>
        </p:pic>
        <p:graphicFrame>
          <p:nvGraphicFramePr>
            <p:cNvPr id="26628" name="Object 41"/>
            <p:cNvGraphicFramePr>
              <a:graphicFrameLocks noChangeAspect="1"/>
            </p:cNvGraphicFramePr>
            <p:nvPr/>
          </p:nvGraphicFramePr>
          <p:xfrm>
            <a:off x="3470" y="2289"/>
            <a:ext cx="456" cy="207"/>
          </p:xfrm>
          <a:graphic>
            <a:graphicData uri="http://schemas.openxmlformats.org/presentationml/2006/ole">
              <p:oleObj spid="_x0000_s1028" name="VISIO" r:id="rId10" imgW="1052280" imgH="525960" progId="">
                <p:embed/>
              </p:oleObj>
            </a:graphicData>
          </a:graphic>
        </p:graphicFrame>
        <p:sp>
          <p:nvSpPr>
            <p:cNvPr id="26643" name="Text Box 42"/>
            <p:cNvSpPr txBox="1">
              <a:spLocks noChangeArrowheads="1"/>
            </p:cNvSpPr>
            <p:nvPr/>
          </p:nvSpPr>
          <p:spPr bwMode="auto">
            <a:xfrm>
              <a:off x="4460" y="3605"/>
              <a:ext cx="610" cy="403"/>
            </a:xfrm>
            <a:prstGeom prst="rect">
              <a:avLst/>
            </a:prstGeom>
            <a:noFill/>
            <a:ln w="9525" algn="ctr">
              <a:noFill/>
              <a:miter lim="800000"/>
              <a:headEnd/>
              <a:tailEnd/>
            </a:ln>
          </p:spPr>
          <p:txBody>
            <a:bodyPr wrap="none">
              <a:spAutoFit/>
            </a:bodyPr>
            <a:lstStyle/>
            <a:p>
              <a:r>
                <a:rPr lang="zh-TW" altLang="en-US" sz="1200">
                  <a:solidFill>
                    <a:schemeClr val="tx2"/>
                  </a:solidFill>
                  <a:latin typeface="Tahoma" pitchFamily="34" charset="0"/>
                  <a:ea typeface="標楷體" pitchFamily="65" charset="-120"/>
                </a:rPr>
                <a:t>網頁</a:t>
              </a:r>
            </a:p>
            <a:p>
              <a:r>
                <a:rPr lang="zh-TW" altLang="en-US" sz="1200">
                  <a:solidFill>
                    <a:schemeClr val="tx2"/>
                  </a:solidFill>
                  <a:latin typeface="Tahoma" pitchFamily="34" charset="0"/>
                  <a:ea typeface="標楷體" pitchFamily="65" charset="-120"/>
                </a:rPr>
                <a:t>伺服器</a:t>
              </a:r>
            </a:p>
            <a:p>
              <a:r>
                <a:rPr lang="en-US" altLang="zh-TW" sz="1200">
                  <a:solidFill>
                    <a:schemeClr val="tx2"/>
                  </a:solidFill>
                  <a:latin typeface="Tahoma" pitchFamily="34" charset="0"/>
                  <a:ea typeface="標楷體" pitchFamily="65" charset="-120"/>
                </a:rPr>
                <a:t>Web Server</a:t>
              </a:r>
            </a:p>
          </p:txBody>
        </p:sp>
        <p:sp>
          <p:nvSpPr>
            <p:cNvPr id="26644" name="Text Box 43"/>
            <p:cNvSpPr txBox="1">
              <a:spLocks noChangeArrowheads="1"/>
            </p:cNvSpPr>
            <p:nvPr/>
          </p:nvSpPr>
          <p:spPr bwMode="auto">
            <a:xfrm>
              <a:off x="5049" y="3605"/>
              <a:ext cx="541" cy="403"/>
            </a:xfrm>
            <a:prstGeom prst="rect">
              <a:avLst/>
            </a:prstGeom>
            <a:noFill/>
            <a:ln w="9525" algn="ctr">
              <a:noFill/>
              <a:miter lim="800000"/>
              <a:headEnd/>
              <a:tailEnd/>
            </a:ln>
          </p:spPr>
          <p:txBody>
            <a:bodyPr wrap="none">
              <a:spAutoFit/>
            </a:bodyPr>
            <a:lstStyle/>
            <a:p>
              <a:r>
                <a:rPr lang="zh-TW" altLang="en-US" sz="1200">
                  <a:solidFill>
                    <a:schemeClr val="tx2"/>
                  </a:solidFill>
                  <a:latin typeface="Tahoma" pitchFamily="34" charset="0"/>
                  <a:ea typeface="標楷體" pitchFamily="65" charset="-120"/>
                </a:rPr>
                <a:t>資料庫</a:t>
              </a:r>
            </a:p>
            <a:p>
              <a:r>
                <a:rPr lang="zh-TW" altLang="en-US" sz="1200">
                  <a:solidFill>
                    <a:schemeClr val="tx2"/>
                  </a:solidFill>
                  <a:latin typeface="Tahoma" pitchFamily="34" charset="0"/>
                  <a:ea typeface="標楷體" pitchFamily="65" charset="-120"/>
                </a:rPr>
                <a:t>伺服器</a:t>
              </a:r>
            </a:p>
            <a:p>
              <a:r>
                <a:rPr lang="en-US" altLang="zh-TW" sz="1200">
                  <a:solidFill>
                    <a:schemeClr val="tx2"/>
                  </a:solidFill>
                  <a:latin typeface="Tahoma" pitchFamily="34" charset="0"/>
                  <a:ea typeface="標楷體" pitchFamily="65" charset="-120"/>
                </a:rPr>
                <a:t>DB Server</a:t>
              </a:r>
            </a:p>
          </p:txBody>
        </p:sp>
        <p:pic>
          <p:nvPicPr>
            <p:cNvPr id="26645" name="Picture 44" descr="j0285766"/>
            <p:cNvPicPr>
              <a:picLocks noChangeAspect="1" noChangeArrowheads="1"/>
            </p:cNvPicPr>
            <p:nvPr/>
          </p:nvPicPr>
          <p:blipFill>
            <a:blip r:embed="rId9"/>
            <a:srcRect r="50000"/>
            <a:stretch>
              <a:fillRect/>
            </a:stretch>
          </p:blipFill>
          <p:spPr bwMode="auto">
            <a:xfrm>
              <a:off x="4620" y="2970"/>
              <a:ext cx="320" cy="665"/>
            </a:xfrm>
            <a:prstGeom prst="rect">
              <a:avLst/>
            </a:prstGeom>
            <a:noFill/>
            <a:ln w="9525">
              <a:noFill/>
              <a:miter lim="800000"/>
              <a:headEnd/>
              <a:tailEnd/>
            </a:ln>
          </p:spPr>
        </p:pic>
        <p:pic>
          <p:nvPicPr>
            <p:cNvPr id="26646" name="Picture 45" descr="j0285766"/>
            <p:cNvPicPr>
              <a:picLocks noChangeAspect="1" noChangeArrowheads="1"/>
            </p:cNvPicPr>
            <p:nvPr/>
          </p:nvPicPr>
          <p:blipFill>
            <a:blip r:embed="rId9"/>
            <a:srcRect r="50000"/>
            <a:stretch>
              <a:fillRect/>
            </a:stretch>
          </p:blipFill>
          <p:spPr bwMode="auto">
            <a:xfrm>
              <a:off x="4014" y="2976"/>
              <a:ext cx="319" cy="665"/>
            </a:xfrm>
            <a:prstGeom prst="rect">
              <a:avLst/>
            </a:prstGeom>
            <a:noFill/>
            <a:ln w="9525">
              <a:noFill/>
              <a:miter lim="800000"/>
              <a:headEnd/>
              <a:tailEnd/>
            </a:ln>
          </p:spPr>
        </p:pic>
        <p:pic>
          <p:nvPicPr>
            <p:cNvPr id="26647" name="Picture 46" descr="j0285766"/>
            <p:cNvPicPr>
              <a:picLocks noChangeAspect="1" noChangeArrowheads="1"/>
            </p:cNvPicPr>
            <p:nvPr/>
          </p:nvPicPr>
          <p:blipFill>
            <a:blip r:embed="rId9"/>
            <a:srcRect r="50000"/>
            <a:stretch>
              <a:fillRect/>
            </a:stretch>
          </p:blipFill>
          <p:spPr bwMode="auto">
            <a:xfrm>
              <a:off x="5185" y="2970"/>
              <a:ext cx="321" cy="665"/>
            </a:xfrm>
            <a:prstGeom prst="rect">
              <a:avLst/>
            </a:prstGeom>
            <a:noFill/>
            <a:ln w="9525">
              <a:noFill/>
              <a:miter lim="800000"/>
              <a:headEnd/>
              <a:tailEnd/>
            </a:ln>
          </p:spPr>
        </p:pic>
        <p:sp>
          <p:nvSpPr>
            <p:cNvPr id="26648" name="Text Box 47"/>
            <p:cNvSpPr txBox="1">
              <a:spLocks noChangeArrowheads="1"/>
            </p:cNvSpPr>
            <p:nvPr/>
          </p:nvSpPr>
          <p:spPr bwMode="auto">
            <a:xfrm>
              <a:off x="3507" y="3605"/>
              <a:ext cx="404" cy="173"/>
            </a:xfrm>
            <a:prstGeom prst="rect">
              <a:avLst/>
            </a:prstGeom>
            <a:noFill/>
            <a:ln w="9525" algn="ctr">
              <a:noFill/>
              <a:miter lim="800000"/>
              <a:headEnd/>
              <a:tailEnd/>
            </a:ln>
          </p:spPr>
          <p:txBody>
            <a:bodyPr wrap="none">
              <a:spAutoFit/>
            </a:bodyPr>
            <a:lstStyle/>
            <a:p>
              <a:r>
                <a:rPr lang="zh-TW" altLang="en-US" sz="1200">
                  <a:solidFill>
                    <a:schemeClr val="tx2"/>
                  </a:solidFill>
                  <a:latin typeface="Tahoma" pitchFamily="34" charset="0"/>
                  <a:ea typeface="標楷體" pitchFamily="65" charset="-120"/>
                </a:rPr>
                <a:t>防火牆</a:t>
              </a:r>
            </a:p>
          </p:txBody>
        </p:sp>
        <p:sp>
          <p:nvSpPr>
            <p:cNvPr id="26649" name="Line 48"/>
            <p:cNvSpPr>
              <a:spLocks noChangeShapeType="1"/>
            </p:cNvSpPr>
            <p:nvPr/>
          </p:nvSpPr>
          <p:spPr bwMode="auto">
            <a:xfrm>
              <a:off x="4182" y="2765"/>
              <a:ext cx="1" cy="211"/>
            </a:xfrm>
            <a:prstGeom prst="line">
              <a:avLst/>
            </a:prstGeom>
            <a:noFill/>
            <a:ln w="9525">
              <a:solidFill>
                <a:schemeClr val="tx1"/>
              </a:solidFill>
              <a:round/>
              <a:headEnd/>
              <a:tailEnd/>
            </a:ln>
          </p:spPr>
          <p:txBody>
            <a:bodyPr wrap="none" anchor="ctr"/>
            <a:lstStyle/>
            <a:p>
              <a:endParaRPr lang="zh-TW" altLang="en-US"/>
            </a:p>
          </p:txBody>
        </p:sp>
        <p:graphicFrame>
          <p:nvGraphicFramePr>
            <p:cNvPr id="26629" name="Object 49"/>
            <p:cNvGraphicFramePr>
              <a:graphicFrameLocks noChangeAspect="1"/>
            </p:cNvGraphicFramePr>
            <p:nvPr/>
          </p:nvGraphicFramePr>
          <p:xfrm>
            <a:off x="3606" y="2205"/>
            <a:ext cx="1946" cy="1072"/>
          </p:xfrm>
          <a:graphic>
            <a:graphicData uri="http://schemas.openxmlformats.org/presentationml/2006/ole">
              <p:oleObj spid="_x0000_s1029" name="Visio" r:id="rId11" imgW="7600798" imgH="5080711" progId="">
                <p:embed/>
              </p:oleObj>
            </a:graphicData>
          </a:graphic>
        </p:graphicFrame>
        <p:sp>
          <p:nvSpPr>
            <p:cNvPr id="26650" name="Line 50"/>
            <p:cNvSpPr>
              <a:spLocks noChangeShapeType="1"/>
            </p:cNvSpPr>
            <p:nvPr/>
          </p:nvSpPr>
          <p:spPr bwMode="auto">
            <a:xfrm>
              <a:off x="4787" y="2759"/>
              <a:ext cx="0" cy="211"/>
            </a:xfrm>
            <a:prstGeom prst="line">
              <a:avLst/>
            </a:prstGeom>
            <a:noFill/>
            <a:ln w="9525">
              <a:solidFill>
                <a:schemeClr val="tx1"/>
              </a:solidFill>
              <a:round/>
              <a:headEnd/>
              <a:tailEnd/>
            </a:ln>
          </p:spPr>
          <p:txBody>
            <a:bodyPr wrap="none" anchor="ctr"/>
            <a:lstStyle/>
            <a:p>
              <a:endParaRPr lang="zh-TW" altLang="en-US"/>
            </a:p>
          </p:txBody>
        </p:sp>
        <p:sp>
          <p:nvSpPr>
            <p:cNvPr id="26651" name="Line 51"/>
            <p:cNvSpPr>
              <a:spLocks noChangeShapeType="1"/>
            </p:cNvSpPr>
            <p:nvPr/>
          </p:nvSpPr>
          <p:spPr bwMode="auto">
            <a:xfrm flipH="1" flipV="1">
              <a:off x="3792" y="2386"/>
              <a:ext cx="177" cy="227"/>
            </a:xfrm>
            <a:prstGeom prst="line">
              <a:avLst/>
            </a:prstGeom>
            <a:noFill/>
            <a:ln w="9525">
              <a:solidFill>
                <a:schemeClr val="tx1"/>
              </a:solidFill>
              <a:round/>
              <a:headEnd/>
              <a:tailEnd/>
            </a:ln>
          </p:spPr>
          <p:txBody>
            <a:bodyPr wrap="none" anchor="ctr"/>
            <a:lstStyle/>
            <a:p>
              <a:endParaRPr lang="zh-TW" altLang="en-US"/>
            </a:p>
          </p:txBody>
        </p:sp>
        <p:pic>
          <p:nvPicPr>
            <p:cNvPr id="26652" name="Picture 52" descr="j0285754"/>
            <p:cNvPicPr>
              <a:picLocks noChangeAspect="1" noChangeArrowheads="1"/>
            </p:cNvPicPr>
            <p:nvPr/>
          </p:nvPicPr>
          <p:blipFill>
            <a:blip r:embed="rId6"/>
            <a:srcRect/>
            <a:stretch>
              <a:fillRect/>
            </a:stretch>
          </p:blipFill>
          <p:spPr bwMode="auto">
            <a:xfrm>
              <a:off x="4760" y="1875"/>
              <a:ext cx="439" cy="499"/>
            </a:xfrm>
            <a:prstGeom prst="rect">
              <a:avLst/>
            </a:prstGeom>
            <a:noFill/>
            <a:ln w="9525">
              <a:noFill/>
              <a:miter lim="800000"/>
              <a:headEnd/>
              <a:tailEnd/>
            </a:ln>
          </p:spPr>
        </p:pic>
        <p:pic>
          <p:nvPicPr>
            <p:cNvPr id="26653" name="Picture 53" descr="j0285754"/>
            <p:cNvPicPr>
              <a:picLocks noChangeAspect="1" noChangeArrowheads="1"/>
            </p:cNvPicPr>
            <p:nvPr/>
          </p:nvPicPr>
          <p:blipFill>
            <a:blip r:embed="rId6"/>
            <a:srcRect/>
            <a:stretch>
              <a:fillRect/>
            </a:stretch>
          </p:blipFill>
          <p:spPr bwMode="auto">
            <a:xfrm>
              <a:off x="4387" y="1919"/>
              <a:ext cx="438" cy="500"/>
            </a:xfrm>
            <a:prstGeom prst="rect">
              <a:avLst/>
            </a:prstGeom>
            <a:noFill/>
            <a:ln w="9525">
              <a:noFill/>
              <a:miter lim="800000"/>
              <a:headEnd/>
              <a:tailEnd/>
            </a:ln>
          </p:spPr>
        </p:pic>
        <p:pic>
          <p:nvPicPr>
            <p:cNvPr id="26654" name="Picture 54" descr="j0285754"/>
            <p:cNvPicPr>
              <a:picLocks noChangeAspect="1" noChangeArrowheads="1"/>
            </p:cNvPicPr>
            <p:nvPr/>
          </p:nvPicPr>
          <p:blipFill>
            <a:blip r:embed="rId6"/>
            <a:srcRect/>
            <a:stretch>
              <a:fillRect/>
            </a:stretch>
          </p:blipFill>
          <p:spPr bwMode="auto">
            <a:xfrm>
              <a:off x="4014" y="1965"/>
              <a:ext cx="439" cy="499"/>
            </a:xfrm>
            <a:prstGeom prst="rect">
              <a:avLst/>
            </a:prstGeom>
            <a:noFill/>
            <a:ln w="9525">
              <a:noFill/>
              <a:miter lim="800000"/>
              <a:headEnd/>
              <a:tailEnd/>
            </a:ln>
          </p:spPr>
        </p:pic>
        <p:sp>
          <p:nvSpPr>
            <p:cNvPr id="26655" name="Line 55"/>
            <p:cNvSpPr>
              <a:spLocks noChangeShapeType="1"/>
            </p:cNvSpPr>
            <p:nvPr/>
          </p:nvSpPr>
          <p:spPr bwMode="auto">
            <a:xfrm>
              <a:off x="4263" y="2411"/>
              <a:ext cx="0" cy="223"/>
            </a:xfrm>
            <a:prstGeom prst="line">
              <a:avLst/>
            </a:prstGeom>
            <a:noFill/>
            <a:ln w="9525">
              <a:solidFill>
                <a:schemeClr val="tx1"/>
              </a:solidFill>
              <a:round/>
              <a:headEnd/>
              <a:tailEnd/>
            </a:ln>
          </p:spPr>
          <p:txBody>
            <a:bodyPr wrap="none" anchor="ctr"/>
            <a:lstStyle/>
            <a:p>
              <a:endParaRPr lang="zh-TW" altLang="en-US"/>
            </a:p>
          </p:txBody>
        </p:sp>
        <p:sp>
          <p:nvSpPr>
            <p:cNvPr id="26656" name="Line 56"/>
            <p:cNvSpPr>
              <a:spLocks noChangeShapeType="1"/>
            </p:cNvSpPr>
            <p:nvPr/>
          </p:nvSpPr>
          <p:spPr bwMode="auto">
            <a:xfrm>
              <a:off x="4594" y="2366"/>
              <a:ext cx="0" cy="268"/>
            </a:xfrm>
            <a:prstGeom prst="line">
              <a:avLst/>
            </a:prstGeom>
            <a:noFill/>
            <a:ln w="9525">
              <a:solidFill>
                <a:schemeClr val="tx1"/>
              </a:solidFill>
              <a:round/>
              <a:headEnd/>
              <a:tailEnd/>
            </a:ln>
          </p:spPr>
          <p:txBody>
            <a:bodyPr wrap="none" anchor="ctr"/>
            <a:lstStyle/>
            <a:p>
              <a:endParaRPr lang="zh-TW" altLang="en-US"/>
            </a:p>
          </p:txBody>
        </p:sp>
        <p:sp>
          <p:nvSpPr>
            <p:cNvPr id="26657" name="Line 57"/>
            <p:cNvSpPr>
              <a:spLocks noChangeShapeType="1"/>
            </p:cNvSpPr>
            <p:nvPr/>
          </p:nvSpPr>
          <p:spPr bwMode="auto">
            <a:xfrm>
              <a:off x="4926" y="2322"/>
              <a:ext cx="0" cy="312"/>
            </a:xfrm>
            <a:prstGeom prst="line">
              <a:avLst/>
            </a:prstGeom>
            <a:noFill/>
            <a:ln w="9525">
              <a:solidFill>
                <a:schemeClr val="tx1"/>
              </a:solidFill>
              <a:round/>
              <a:headEnd/>
              <a:tailEnd/>
            </a:ln>
          </p:spPr>
          <p:txBody>
            <a:bodyPr wrap="none" anchor="ctr"/>
            <a:lstStyle/>
            <a:p>
              <a:endParaRPr lang="zh-TW" altLang="en-US"/>
            </a:p>
          </p:txBody>
        </p:sp>
        <p:sp>
          <p:nvSpPr>
            <p:cNvPr id="26658" name="Line 58"/>
            <p:cNvSpPr>
              <a:spLocks noChangeShapeType="1"/>
            </p:cNvSpPr>
            <p:nvPr/>
          </p:nvSpPr>
          <p:spPr bwMode="auto">
            <a:xfrm>
              <a:off x="5298" y="2277"/>
              <a:ext cx="0" cy="357"/>
            </a:xfrm>
            <a:prstGeom prst="line">
              <a:avLst/>
            </a:prstGeom>
            <a:noFill/>
            <a:ln w="9525">
              <a:solidFill>
                <a:schemeClr val="tx1"/>
              </a:solidFill>
              <a:round/>
              <a:headEnd/>
              <a:tailEnd/>
            </a:ln>
          </p:spPr>
          <p:txBody>
            <a:bodyPr wrap="none" anchor="ctr"/>
            <a:lstStyle/>
            <a:p>
              <a:endParaRPr lang="zh-TW" altLang="en-US"/>
            </a:p>
          </p:txBody>
        </p:sp>
        <p:sp>
          <p:nvSpPr>
            <p:cNvPr id="26659" name="Line 59"/>
            <p:cNvSpPr>
              <a:spLocks noChangeShapeType="1"/>
            </p:cNvSpPr>
            <p:nvPr/>
          </p:nvSpPr>
          <p:spPr bwMode="auto">
            <a:xfrm>
              <a:off x="5351" y="2746"/>
              <a:ext cx="0" cy="211"/>
            </a:xfrm>
            <a:prstGeom prst="line">
              <a:avLst/>
            </a:prstGeom>
            <a:noFill/>
            <a:ln w="9525">
              <a:solidFill>
                <a:schemeClr val="tx1"/>
              </a:solidFill>
              <a:round/>
              <a:headEnd/>
              <a:tailEnd/>
            </a:ln>
          </p:spPr>
          <p:txBody>
            <a:bodyPr wrap="none" anchor="ctr"/>
            <a:lstStyle/>
            <a:p>
              <a:endParaRPr lang="zh-TW" altLang="en-US"/>
            </a:p>
          </p:txBody>
        </p:sp>
        <p:sp>
          <p:nvSpPr>
            <p:cNvPr id="26660" name="Text Box 60"/>
            <p:cNvSpPr txBox="1">
              <a:spLocks noChangeArrowheads="1"/>
            </p:cNvSpPr>
            <p:nvPr/>
          </p:nvSpPr>
          <p:spPr bwMode="auto">
            <a:xfrm>
              <a:off x="4484" y="1607"/>
              <a:ext cx="649" cy="326"/>
            </a:xfrm>
            <a:prstGeom prst="rect">
              <a:avLst/>
            </a:prstGeom>
            <a:noFill/>
            <a:ln w="9525" algn="ctr">
              <a:noFill/>
              <a:miter lim="800000"/>
              <a:headEnd/>
              <a:tailEnd/>
            </a:ln>
          </p:spPr>
          <p:txBody>
            <a:bodyPr wrap="none">
              <a:spAutoFit/>
            </a:bodyPr>
            <a:lstStyle/>
            <a:p>
              <a:r>
                <a:rPr lang="zh-TW" altLang="en-US" sz="1400">
                  <a:solidFill>
                    <a:schemeClr val="tx2"/>
                  </a:solidFill>
                  <a:latin typeface="Tahoma" pitchFamily="34" charset="0"/>
                  <a:ea typeface="標楷體" pitchFamily="65" charset="-120"/>
                </a:rPr>
                <a:t>使用者端</a:t>
              </a:r>
            </a:p>
            <a:p>
              <a:r>
                <a:rPr lang="en-US" altLang="zh-TW" sz="1400">
                  <a:solidFill>
                    <a:schemeClr val="tx2"/>
                  </a:solidFill>
                  <a:latin typeface="Tahoma" pitchFamily="34" charset="0"/>
                  <a:ea typeface="標楷體" pitchFamily="65" charset="-120"/>
                </a:rPr>
                <a:t>User Client</a:t>
              </a:r>
            </a:p>
          </p:txBody>
        </p:sp>
        <p:pic>
          <p:nvPicPr>
            <p:cNvPr id="26661" name="Picture 61" descr="j0285766"/>
            <p:cNvPicPr>
              <a:picLocks noChangeAspect="1" noChangeArrowheads="1"/>
            </p:cNvPicPr>
            <p:nvPr/>
          </p:nvPicPr>
          <p:blipFill>
            <a:blip r:embed="rId9"/>
            <a:srcRect r="50000"/>
            <a:stretch>
              <a:fillRect/>
            </a:stretch>
          </p:blipFill>
          <p:spPr bwMode="auto">
            <a:xfrm>
              <a:off x="3552" y="2970"/>
              <a:ext cx="319" cy="665"/>
            </a:xfrm>
            <a:prstGeom prst="rect">
              <a:avLst/>
            </a:prstGeom>
            <a:noFill/>
            <a:ln w="9525">
              <a:noFill/>
              <a:miter lim="800000"/>
              <a:headEnd/>
              <a:tailEnd/>
            </a:ln>
          </p:spPr>
        </p:pic>
        <p:sp>
          <p:nvSpPr>
            <p:cNvPr id="26662" name="Line 62"/>
            <p:cNvSpPr>
              <a:spLocks noChangeShapeType="1"/>
            </p:cNvSpPr>
            <p:nvPr/>
          </p:nvSpPr>
          <p:spPr bwMode="auto">
            <a:xfrm>
              <a:off x="3720" y="2759"/>
              <a:ext cx="1" cy="211"/>
            </a:xfrm>
            <a:prstGeom prst="line">
              <a:avLst/>
            </a:prstGeom>
            <a:noFill/>
            <a:ln w="9525">
              <a:solidFill>
                <a:schemeClr val="tx1"/>
              </a:solidFill>
              <a:round/>
              <a:headEnd/>
              <a:tailEnd/>
            </a:ln>
          </p:spPr>
          <p:txBody>
            <a:bodyPr wrap="none" anchor="ctr"/>
            <a:lstStyle/>
            <a:p>
              <a:endParaRPr lang="zh-TW" altLang="en-US"/>
            </a:p>
          </p:txBody>
        </p:sp>
        <p:sp>
          <p:nvSpPr>
            <p:cNvPr id="26663" name="Text Box 63"/>
            <p:cNvSpPr txBox="1">
              <a:spLocks noChangeArrowheads="1"/>
            </p:cNvSpPr>
            <p:nvPr/>
          </p:nvSpPr>
          <p:spPr bwMode="auto">
            <a:xfrm>
              <a:off x="3870" y="3605"/>
              <a:ext cx="590" cy="326"/>
            </a:xfrm>
            <a:prstGeom prst="rect">
              <a:avLst/>
            </a:prstGeom>
            <a:noFill/>
            <a:ln w="9525" algn="ctr">
              <a:noFill/>
              <a:miter lim="800000"/>
              <a:headEnd/>
              <a:tailEnd/>
            </a:ln>
          </p:spPr>
          <p:txBody>
            <a:bodyPr wrap="none"/>
            <a:lstStyle/>
            <a:p>
              <a:r>
                <a:rPr lang="zh-TW" altLang="en-US" sz="1200">
                  <a:solidFill>
                    <a:schemeClr val="tx2"/>
                  </a:solidFill>
                  <a:latin typeface="Tahoma" pitchFamily="34" charset="0"/>
                  <a:ea typeface="標楷體" pitchFamily="65" charset="-120"/>
                </a:rPr>
                <a:t>資料交換</a:t>
              </a:r>
            </a:p>
            <a:p>
              <a:r>
                <a:rPr lang="zh-TW" altLang="en-US" sz="1200">
                  <a:solidFill>
                    <a:schemeClr val="tx2"/>
                  </a:solidFill>
                  <a:latin typeface="Tahoma" pitchFamily="34" charset="0"/>
                  <a:ea typeface="標楷體" pitchFamily="65" charset="-120"/>
                </a:rPr>
                <a:t>伺服器</a:t>
              </a:r>
            </a:p>
            <a:p>
              <a:r>
                <a:rPr lang="en-US" altLang="zh-TW" sz="1200">
                  <a:solidFill>
                    <a:schemeClr val="tx2"/>
                  </a:solidFill>
                  <a:latin typeface="Tahoma" pitchFamily="34" charset="0"/>
                  <a:ea typeface="標楷體" pitchFamily="65" charset="-120"/>
                </a:rPr>
                <a:t>FTP Server</a:t>
              </a:r>
            </a:p>
          </p:txBody>
        </p:sp>
        <p:sp>
          <p:nvSpPr>
            <p:cNvPr id="26664" name="Text Box 64"/>
            <p:cNvSpPr txBox="1">
              <a:spLocks noChangeArrowheads="1"/>
            </p:cNvSpPr>
            <p:nvPr/>
          </p:nvSpPr>
          <p:spPr bwMode="auto">
            <a:xfrm>
              <a:off x="3560" y="1388"/>
              <a:ext cx="862" cy="250"/>
            </a:xfrm>
            <a:prstGeom prst="rect">
              <a:avLst/>
            </a:prstGeom>
            <a:noFill/>
            <a:ln w="9525">
              <a:noFill/>
              <a:miter lim="800000"/>
              <a:headEnd/>
              <a:tailEnd/>
            </a:ln>
          </p:spPr>
          <p:txBody>
            <a:bodyPr>
              <a:spAutoFit/>
            </a:bodyPr>
            <a:lstStyle/>
            <a:p>
              <a:pPr algn="l">
                <a:spcBef>
                  <a:spcPct val="50000"/>
                </a:spcBef>
              </a:pPr>
              <a:r>
                <a:rPr lang="zh-TW" altLang="en-US" sz="2000" b="1">
                  <a:latin typeface="Tahoma" pitchFamily="34" charset="0"/>
                  <a:ea typeface="標楷體" pitchFamily="65" charset="-120"/>
                </a:rPr>
                <a:t>行政院</a:t>
              </a:r>
            </a:p>
          </p:txBody>
        </p:sp>
        <p:sp>
          <p:nvSpPr>
            <p:cNvPr id="26665" name="Rectangle 65"/>
            <p:cNvSpPr>
              <a:spLocks noChangeArrowheads="1"/>
            </p:cNvSpPr>
            <p:nvPr/>
          </p:nvSpPr>
          <p:spPr bwMode="auto">
            <a:xfrm>
              <a:off x="4889" y="1480"/>
              <a:ext cx="871" cy="446"/>
            </a:xfrm>
            <a:prstGeom prst="rect">
              <a:avLst/>
            </a:prstGeom>
            <a:noFill/>
            <a:ln w="9525">
              <a:noFill/>
              <a:miter lim="800000"/>
              <a:headEnd/>
              <a:tailEnd/>
            </a:ln>
            <a:effectLst>
              <a:prstShdw prst="shdw17" dist="17961" dir="2700000">
                <a:srgbClr val="997A99"/>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6666" name="Rectangle 66"/>
            <p:cNvSpPr>
              <a:spLocks noChangeArrowheads="1"/>
            </p:cNvSpPr>
            <p:nvPr/>
          </p:nvSpPr>
          <p:spPr bwMode="auto">
            <a:xfrm>
              <a:off x="4889" y="1298"/>
              <a:ext cx="871" cy="446"/>
            </a:xfrm>
            <a:prstGeom prst="rect">
              <a:avLst/>
            </a:prstGeom>
            <a:noFill/>
            <a:ln w="9525">
              <a:noFill/>
              <a:miter lim="800000"/>
              <a:headEnd/>
              <a:tailEnd/>
            </a:ln>
            <a:effectLst>
              <a:prstShdw prst="shdw17" dist="17961" dir="2700000">
                <a:srgbClr val="997A99"/>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IBA</a:t>
              </a:r>
              <a:r>
                <a:rPr lang="zh-TW" altLang="en-US" sz="2000">
                  <a:solidFill>
                    <a:srgbClr val="0000FF"/>
                  </a:solidFill>
                  <a:latin typeface="華康中圓體" pitchFamily="49" charset="-120"/>
                  <a:ea typeface="華康中圓體" pitchFamily="49" charset="-120"/>
                </a:rPr>
                <a:t>系統</a:t>
              </a:r>
            </a:p>
          </p:txBody>
        </p:sp>
      </p:grpSp>
      <p:sp>
        <p:nvSpPr>
          <p:cNvPr id="26638" name="Line 67"/>
          <p:cNvSpPr>
            <a:spLocks noChangeShapeType="1"/>
          </p:cNvSpPr>
          <p:nvPr/>
        </p:nvSpPr>
        <p:spPr bwMode="auto">
          <a:xfrm flipV="1">
            <a:off x="3419475" y="3284538"/>
            <a:ext cx="523875" cy="471487"/>
          </a:xfrm>
          <a:prstGeom prst="line">
            <a:avLst/>
          </a:prstGeom>
          <a:noFill/>
          <a:ln w="9525">
            <a:solidFill>
              <a:schemeClr val="tx1"/>
            </a:solidFill>
            <a:round/>
            <a:headEnd/>
            <a:tailEnd/>
          </a:ln>
        </p:spPr>
        <p:txBody>
          <a:bodyPr wrap="none" anchor="ctr"/>
          <a:lstStyle/>
          <a:p>
            <a:endParaRPr lang="zh-TW" altLang="en-US"/>
          </a:p>
        </p:txBody>
      </p:sp>
      <p:sp>
        <p:nvSpPr>
          <p:cNvPr id="26639" name="Line 68"/>
          <p:cNvSpPr>
            <a:spLocks noChangeShapeType="1"/>
          </p:cNvSpPr>
          <p:nvPr/>
        </p:nvSpPr>
        <p:spPr bwMode="auto">
          <a:xfrm>
            <a:off x="5076825" y="3211513"/>
            <a:ext cx="503238" cy="504825"/>
          </a:xfrm>
          <a:prstGeom prst="line">
            <a:avLst/>
          </a:prstGeom>
          <a:noFill/>
          <a:ln w="9525">
            <a:solidFill>
              <a:schemeClr val="tx1"/>
            </a:solidFill>
            <a:round/>
            <a:headEnd/>
            <a:tailEnd/>
          </a:ln>
        </p:spPr>
        <p:txBody>
          <a:bodyPr wrap="none" anchor="ctr"/>
          <a:lstStyle/>
          <a:p>
            <a:endParaRPr lang="zh-TW" altLang="en-US"/>
          </a:p>
        </p:txBody>
      </p:sp>
      <p:graphicFrame>
        <p:nvGraphicFramePr>
          <p:cNvPr id="26627" name="Object 69"/>
          <p:cNvGraphicFramePr>
            <a:graphicFrameLocks noChangeAspect="1"/>
          </p:cNvGraphicFramePr>
          <p:nvPr/>
        </p:nvGraphicFramePr>
        <p:xfrm>
          <a:off x="4140200" y="3429000"/>
          <a:ext cx="723900" cy="884238"/>
        </p:xfrm>
        <a:graphic>
          <a:graphicData uri="http://schemas.openxmlformats.org/presentationml/2006/ole">
            <p:oleObj spid="_x0000_s1027" name="VISIO" r:id="rId12" imgW="1015920" imgH="1065240" progId="">
              <p:embed/>
            </p:oleObj>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3891" name="Rectangle 2"/>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 IM</a:t>
            </a:r>
            <a:r>
              <a:rPr lang="zh-TW" altLang="en-US" sz="3200" smtClean="0">
                <a:solidFill>
                  <a:srgbClr val="FFFF66"/>
                </a:solidFill>
              </a:rPr>
              <a:t>策略</a:t>
            </a:r>
          </a:p>
        </p:txBody>
      </p:sp>
      <p:sp>
        <p:nvSpPr>
          <p:cNvPr id="293890" name="投影片編號版面配置區 2"/>
          <p:cNvSpPr>
            <a:spLocks noGrp="1"/>
          </p:cNvSpPr>
          <p:nvPr>
            <p:ph type="sldNum" sz="quarter" idx="10"/>
          </p:nvPr>
        </p:nvSpPr>
        <p:spPr>
          <a:noFill/>
        </p:spPr>
        <p:txBody>
          <a:bodyPr/>
          <a:lstStyle/>
          <a:p>
            <a:fld id="{1B099E91-15C0-4CF2-A84D-1ACD0404835C}" type="slidenum">
              <a:rPr lang="en-US" altLang="zh-TW"/>
              <a:pPr/>
              <a:t>15</a:t>
            </a:fld>
            <a:r>
              <a:rPr lang="en-US" altLang="zh-TW"/>
              <a:t>/34</a:t>
            </a:r>
          </a:p>
        </p:txBody>
      </p:sp>
      <p:grpSp>
        <p:nvGrpSpPr>
          <p:cNvPr id="2" name="Group 3"/>
          <p:cNvGrpSpPr>
            <a:grpSpLocks/>
          </p:cNvGrpSpPr>
          <p:nvPr/>
        </p:nvGrpSpPr>
        <p:grpSpPr bwMode="auto">
          <a:xfrm>
            <a:off x="2843213" y="2205038"/>
            <a:ext cx="3455987" cy="3348037"/>
            <a:chOff x="1701" y="1389"/>
            <a:chExt cx="2177" cy="2109"/>
          </a:xfrm>
        </p:grpSpPr>
        <p:sp>
          <p:nvSpPr>
            <p:cNvPr id="293906" name="Freeform 4"/>
            <p:cNvSpPr>
              <a:spLocks/>
            </p:cNvSpPr>
            <p:nvPr/>
          </p:nvSpPr>
          <p:spPr bwMode="auto">
            <a:xfrm>
              <a:off x="2429" y="1389"/>
              <a:ext cx="1401" cy="163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0000"/>
            </a:solidFill>
            <a:ln w="9525">
              <a:noFill/>
              <a:round/>
              <a:headEnd/>
              <a:tailEnd/>
            </a:ln>
          </p:spPr>
          <p:txBody>
            <a:bodyPr/>
            <a:lstStyle/>
            <a:p>
              <a:endParaRPr lang="zh-TW" altLang="en-US"/>
            </a:p>
          </p:txBody>
        </p:sp>
        <p:sp>
          <p:nvSpPr>
            <p:cNvPr id="293907" name="Freeform 5"/>
            <p:cNvSpPr>
              <a:spLocks/>
            </p:cNvSpPr>
            <p:nvPr/>
          </p:nvSpPr>
          <p:spPr bwMode="auto">
            <a:xfrm>
              <a:off x="2017" y="2591"/>
              <a:ext cx="1861" cy="907"/>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gradFill rotWithShape="1">
              <a:gsLst>
                <a:gs pos="0">
                  <a:srgbClr val="FFFFFF"/>
                </a:gs>
                <a:gs pos="100000">
                  <a:srgbClr val="00CC99"/>
                </a:gs>
              </a:gsLst>
              <a:path path="rect">
                <a:fillToRect l="50000" t="50000" r="50000" b="50000"/>
              </a:path>
            </a:gradFill>
            <a:ln w="14288">
              <a:solidFill>
                <a:srgbClr val="000000"/>
              </a:solidFill>
              <a:round/>
              <a:headEnd/>
              <a:tailEnd/>
            </a:ln>
          </p:spPr>
          <p:txBody>
            <a:bodyPr/>
            <a:lstStyle/>
            <a:p>
              <a:endParaRPr lang="zh-TW" altLang="en-US"/>
            </a:p>
          </p:txBody>
        </p:sp>
        <p:sp>
          <p:nvSpPr>
            <p:cNvPr id="293908" name="Freeform 6"/>
            <p:cNvSpPr>
              <a:spLocks/>
            </p:cNvSpPr>
            <p:nvPr/>
          </p:nvSpPr>
          <p:spPr bwMode="auto">
            <a:xfrm>
              <a:off x="1701" y="1616"/>
              <a:ext cx="944" cy="1621"/>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gradFill rotWithShape="1">
              <a:gsLst>
                <a:gs pos="0">
                  <a:srgbClr val="FFFFFF"/>
                </a:gs>
                <a:gs pos="100000">
                  <a:srgbClr val="FF66FF"/>
                </a:gs>
              </a:gsLst>
              <a:path path="rect">
                <a:fillToRect l="50000" t="50000" r="50000" b="50000"/>
              </a:path>
            </a:gradFill>
            <a:ln w="14288">
              <a:solidFill>
                <a:srgbClr val="000000"/>
              </a:solidFill>
              <a:round/>
              <a:headEnd/>
              <a:tailEnd/>
            </a:ln>
          </p:spPr>
          <p:txBody>
            <a:bodyPr/>
            <a:lstStyle/>
            <a:p>
              <a:endParaRPr lang="zh-TW" altLang="en-US"/>
            </a:p>
          </p:txBody>
        </p:sp>
        <p:sp>
          <p:nvSpPr>
            <p:cNvPr id="293909" name="Freeform 7"/>
            <p:cNvSpPr>
              <a:spLocks/>
            </p:cNvSpPr>
            <p:nvPr/>
          </p:nvSpPr>
          <p:spPr bwMode="auto">
            <a:xfrm>
              <a:off x="2429" y="1389"/>
              <a:ext cx="1401" cy="1463"/>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gradFill rotWithShape="1">
              <a:gsLst>
                <a:gs pos="0">
                  <a:srgbClr val="FFFFFF"/>
                </a:gs>
                <a:gs pos="100000">
                  <a:srgbClr val="00CC00"/>
                </a:gs>
              </a:gsLst>
              <a:path path="rect">
                <a:fillToRect l="50000" t="50000" r="50000" b="50000"/>
              </a:path>
            </a:gradFill>
            <a:ln w="14288">
              <a:solidFill>
                <a:srgbClr val="000000"/>
              </a:solidFill>
              <a:round/>
              <a:headEnd/>
              <a:tailEnd/>
            </a:ln>
          </p:spPr>
          <p:txBody>
            <a:bodyPr/>
            <a:lstStyle/>
            <a:p>
              <a:endParaRPr lang="zh-TW" altLang="en-US"/>
            </a:p>
          </p:txBody>
        </p:sp>
        <p:sp>
          <p:nvSpPr>
            <p:cNvPr id="293910" name="Rectangle 8"/>
            <p:cNvSpPr>
              <a:spLocks noChangeArrowheads="1"/>
            </p:cNvSpPr>
            <p:nvPr/>
          </p:nvSpPr>
          <p:spPr bwMode="auto">
            <a:xfrm>
              <a:off x="3288" y="1933"/>
              <a:ext cx="336" cy="404"/>
            </a:xfrm>
            <a:prstGeom prst="rect">
              <a:avLst/>
            </a:prstGeom>
            <a:noFill/>
            <a:ln w="9525">
              <a:noFill/>
              <a:miter lim="800000"/>
              <a:headEnd/>
              <a:tailEnd/>
            </a:ln>
          </p:spPr>
          <p:txBody>
            <a:bodyPr wrap="none" lIns="0" tIns="0" rIns="0" bIns="0">
              <a:spAutoFit/>
            </a:bodyPr>
            <a:lstStyle/>
            <a:p>
              <a:pPr algn="l"/>
              <a:r>
                <a:rPr lang="zh-TW" altLang="en-US" sz="2100">
                  <a:solidFill>
                    <a:srgbClr val="000000"/>
                  </a:solidFill>
                  <a:latin typeface="新細明體" pitchFamily="18" charset="-120"/>
                  <a:ea typeface="標楷體" pitchFamily="65" charset="-120"/>
                </a:rPr>
                <a:t>組織</a:t>
              </a:r>
            </a:p>
            <a:p>
              <a:pPr algn="l"/>
              <a:r>
                <a:rPr lang="zh-TW" altLang="en-US" sz="2100">
                  <a:solidFill>
                    <a:srgbClr val="000000"/>
                  </a:solidFill>
                  <a:latin typeface="新細明體" pitchFamily="18" charset="-120"/>
                  <a:ea typeface="標楷體" pitchFamily="65" charset="-120"/>
                </a:rPr>
                <a:t>學習</a:t>
              </a:r>
              <a:endParaRPr lang="zh-TW" altLang="en-US" sz="2400">
                <a:latin typeface="Times New Roman" pitchFamily="18" charset="0"/>
                <a:ea typeface="標楷體" pitchFamily="65" charset="-120"/>
              </a:endParaRPr>
            </a:p>
          </p:txBody>
        </p:sp>
        <p:sp>
          <p:nvSpPr>
            <p:cNvPr id="293911" name="Rectangle 9"/>
            <p:cNvSpPr>
              <a:spLocks noChangeArrowheads="1"/>
            </p:cNvSpPr>
            <p:nvPr/>
          </p:nvSpPr>
          <p:spPr bwMode="auto">
            <a:xfrm>
              <a:off x="1919" y="1735"/>
              <a:ext cx="566" cy="185"/>
            </a:xfrm>
            <a:prstGeom prst="rect">
              <a:avLst/>
            </a:prstGeom>
            <a:noFill/>
            <a:ln w="9525">
              <a:noFill/>
              <a:miter lim="800000"/>
              <a:headEnd/>
              <a:tailEnd/>
            </a:ln>
          </p:spPr>
          <p:txBody>
            <a:bodyPr/>
            <a:lstStyle/>
            <a:p>
              <a:endParaRPr lang="zh-TW" altLang="en-US"/>
            </a:p>
          </p:txBody>
        </p:sp>
        <p:sp>
          <p:nvSpPr>
            <p:cNvPr id="293912" name="Rectangle 10"/>
            <p:cNvSpPr>
              <a:spLocks noChangeArrowheads="1"/>
            </p:cNvSpPr>
            <p:nvPr/>
          </p:nvSpPr>
          <p:spPr bwMode="auto">
            <a:xfrm>
              <a:off x="1927" y="2069"/>
              <a:ext cx="336" cy="404"/>
            </a:xfrm>
            <a:prstGeom prst="rect">
              <a:avLst/>
            </a:prstGeom>
            <a:noFill/>
            <a:ln w="9525">
              <a:noFill/>
              <a:miter lim="800000"/>
              <a:headEnd/>
              <a:tailEnd/>
            </a:ln>
          </p:spPr>
          <p:txBody>
            <a:bodyPr lIns="0" tIns="0" rIns="0" bIns="0">
              <a:spAutoFit/>
            </a:bodyPr>
            <a:lstStyle/>
            <a:p>
              <a:pPr algn="l"/>
              <a:r>
                <a:rPr lang="zh-TW" altLang="en-US" sz="2100">
                  <a:solidFill>
                    <a:srgbClr val="000000"/>
                  </a:solidFill>
                  <a:latin typeface="新細明體" pitchFamily="18" charset="-120"/>
                  <a:ea typeface="標楷體" pitchFamily="65" charset="-120"/>
                </a:rPr>
                <a:t>群組</a:t>
              </a:r>
            </a:p>
            <a:p>
              <a:pPr algn="l"/>
              <a:r>
                <a:rPr lang="zh-TW" altLang="en-US" sz="2100">
                  <a:solidFill>
                    <a:srgbClr val="000000"/>
                  </a:solidFill>
                  <a:latin typeface="新細明體" pitchFamily="18" charset="-120"/>
                  <a:ea typeface="標楷體" pitchFamily="65" charset="-120"/>
                </a:rPr>
                <a:t>互動</a:t>
              </a:r>
              <a:endParaRPr lang="zh-TW" altLang="en-US" sz="2400">
                <a:latin typeface="Times New Roman" pitchFamily="18" charset="0"/>
                <a:ea typeface="標楷體" pitchFamily="65" charset="-120"/>
              </a:endParaRPr>
            </a:p>
          </p:txBody>
        </p:sp>
        <p:sp>
          <p:nvSpPr>
            <p:cNvPr id="293913" name="Rectangle 11"/>
            <p:cNvSpPr>
              <a:spLocks noChangeArrowheads="1"/>
            </p:cNvSpPr>
            <p:nvPr/>
          </p:nvSpPr>
          <p:spPr bwMode="auto">
            <a:xfrm>
              <a:off x="2699" y="3022"/>
              <a:ext cx="336" cy="404"/>
            </a:xfrm>
            <a:prstGeom prst="rect">
              <a:avLst/>
            </a:prstGeom>
            <a:noFill/>
            <a:ln w="9525">
              <a:noFill/>
              <a:miter lim="800000"/>
              <a:headEnd/>
              <a:tailEnd/>
            </a:ln>
          </p:spPr>
          <p:txBody>
            <a:bodyPr wrap="none" lIns="0" tIns="0" rIns="0" bIns="0">
              <a:spAutoFit/>
            </a:bodyPr>
            <a:lstStyle/>
            <a:p>
              <a:pPr algn="l"/>
              <a:r>
                <a:rPr lang="zh-TW" altLang="en-US" sz="2100">
                  <a:solidFill>
                    <a:srgbClr val="000000"/>
                  </a:solidFill>
                  <a:latin typeface="新細明體" pitchFamily="18" charset="-120"/>
                  <a:ea typeface="標楷體" pitchFamily="65" charset="-120"/>
                </a:rPr>
                <a:t>企業</a:t>
              </a:r>
            </a:p>
            <a:p>
              <a:pPr algn="l"/>
              <a:r>
                <a:rPr lang="zh-TW" altLang="en-US" sz="2100">
                  <a:solidFill>
                    <a:srgbClr val="000000"/>
                  </a:solidFill>
                  <a:latin typeface="新細明體" pitchFamily="18" charset="-120"/>
                  <a:ea typeface="標楷體" pitchFamily="65" charset="-120"/>
                </a:rPr>
                <a:t>改造</a:t>
              </a:r>
              <a:endParaRPr lang="zh-TW" altLang="en-US" sz="2400">
                <a:latin typeface="Times New Roman" pitchFamily="18" charset="0"/>
                <a:ea typeface="標楷體" pitchFamily="65" charset="-120"/>
              </a:endParaRPr>
            </a:p>
          </p:txBody>
        </p:sp>
        <p:sp>
          <p:nvSpPr>
            <p:cNvPr id="293914" name="Rectangle 12"/>
            <p:cNvSpPr>
              <a:spLocks noChangeArrowheads="1"/>
            </p:cNvSpPr>
            <p:nvPr/>
          </p:nvSpPr>
          <p:spPr bwMode="auto">
            <a:xfrm>
              <a:off x="2539" y="2174"/>
              <a:ext cx="566" cy="185"/>
            </a:xfrm>
            <a:prstGeom prst="rect">
              <a:avLst/>
            </a:prstGeom>
            <a:noFill/>
            <a:ln w="9525">
              <a:noFill/>
              <a:miter lim="800000"/>
              <a:headEnd/>
              <a:tailEnd/>
            </a:ln>
          </p:spPr>
          <p:txBody>
            <a:bodyPr/>
            <a:lstStyle/>
            <a:p>
              <a:endParaRPr lang="zh-TW" altLang="en-US"/>
            </a:p>
          </p:txBody>
        </p:sp>
        <p:sp>
          <p:nvSpPr>
            <p:cNvPr id="293915" name="Rectangle 13"/>
            <p:cNvSpPr>
              <a:spLocks noChangeArrowheads="1"/>
            </p:cNvSpPr>
            <p:nvPr/>
          </p:nvSpPr>
          <p:spPr bwMode="auto">
            <a:xfrm>
              <a:off x="2336" y="2387"/>
              <a:ext cx="896" cy="269"/>
            </a:xfrm>
            <a:prstGeom prst="rect">
              <a:avLst/>
            </a:prstGeom>
            <a:noFill/>
            <a:ln w="9525">
              <a:noFill/>
              <a:miter lim="800000"/>
              <a:headEnd/>
              <a:tailEnd/>
            </a:ln>
          </p:spPr>
          <p:txBody>
            <a:bodyPr wrap="none" lIns="0" tIns="0" rIns="0" bIns="0">
              <a:spAutoFit/>
            </a:bodyPr>
            <a:lstStyle/>
            <a:p>
              <a:pPr algn="l"/>
              <a:r>
                <a:rPr lang="zh-TW" altLang="en-US" sz="2800" b="1">
                  <a:solidFill>
                    <a:srgbClr val="000000"/>
                  </a:solidFill>
                  <a:latin typeface="新細明體" pitchFamily="18" charset="-120"/>
                  <a:ea typeface="標楷體" pitchFamily="65" charset="-120"/>
                </a:rPr>
                <a:t>變革管理</a:t>
              </a:r>
              <a:endParaRPr lang="zh-TW" altLang="en-US" sz="2800" b="1">
                <a:latin typeface="Times New Roman" pitchFamily="18" charset="0"/>
                <a:ea typeface="標楷體" pitchFamily="65" charset="-120"/>
              </a:endParaRPr>
            </a:p>
          </p:txBody>
        </p:sp>
      </p:grpSp>
      <p:grpSp>
        <p:nvGrpSpPr>
          <p:cNvPr id="3" name="Group 14"/>
          <p:cNvGrpSpPr>
            <a:grpSpLocks/>
          </p:cNvGrpSpPr>
          <p:nvPr/>
        </p:nvGrpSpPr>
        <p:grpSpPr bwMode="auto">
          <a:xfrm>
            <a:off x="539750" y="5157788"/>
            <a:ext cx="2303463" cy="1225550"/>
            <a:chOff x="340" y="3249"/>
            <a:chExt cx="1451" cy="772"/>
          </a:xfrm>
        </p:grpSpPr>
        <p:sp>
          <p:nvSpPr>
            <p:cNvPr id="293904" name="AutoShape 15"/>
            <p:cNvSpPr>
              <a:spLocks noChangeArrowheads="1"/>
            </p:cNvSpPr>
            <p:nvPr/>
          </p:nvSpPr>
          <p:spPr bwMode="auto">
            <a:xfrm>
              <a:off x="340" y="3249"/>
              <a:ext cx="1451" cy="772"/>
            </a:xfrm>
            <a:prstGeom prst="wedgeRoundRectCallout">
              <a:avLst>
                <a:gd name="adj1" fmla="val 115611"/>
                <a:gd name="adj2" fmla="val -42745"/>
                <a:gd name="adj3" fmla="val 16667"/>
              </a:avLst>
            </a:prstGeom>
            <a:gradFill rotWithShape="1">
              <a:gsLst>
                <a:gs pos="0">
                  <a:schemeClr val="bg1"/>
                </a:gs>
                <a:gs pos="100000">
                  <a:schemeClr val="accent1">
                    <a:alpha val="39998"/>
                  </a:schemeClr>
                </a:gs>
              </a:gsLst>
              <a:path path="rect">
                <a:fillToRect l="50000" t="50000" r="50000" b="50000"/>
              </a:path>
            </a:gradFill>
            <a:ln w="9525" algn="ctr">
              <a:solidFill>
                <a:schemeClr val="tx1"/>
              </a:solidFill>
              <a:miter lim="800000"/>
              <a:headEnd/>
              <a:tailEnd/>
            </a:ln>
          </p:spPr>
          <p:txBody>
            <a:bodyPr/>
            <a:lstStyle/>
            <a:p>
              <a:pPr>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促使作業流程</a:t>
              </a:r>
            </a:p>
            <a:p>
              <a:pPr>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更有效的設計</a:t>
              </a:r>
            </a:p>
            <a:p>
              <a:pPr>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再造組織價值信念</a:t>
              </a:r>
            </a:p>
            <a:p>
              <a:pPr>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與管理方法</a:t>
              </a:r>
            </a:p>
          </p:txBody>
        </p:sp>
        <p:sp>
          <p:nvSpPr>
            <p:cNvPr id="293905" name="Oval 16"/>
            <p:cNvSpPr>
              <a:spLocks noChangeArrowheads="1"/>
            </p:cNvSpPr>
            <p:nvPr/>
          </p:nvSpPr>
          <p:spPr bwMode="auto">
            <a:xfrm>
              <a:off x="381" y="3330"/>
              <a:ext cx="202" cy="203"/>
            </a:xfrm>
            <a:prstGeom prst="ellipse">
              <a:avLst/>
            </a:prstGeom>
            <a:solidFill>
              <a:schemeClr val="accent1"/>
            </a:solidFill>
            <a:ln w="9525">
              <a:solidFill>
                <a:schemeClr val="tx1"/>
              </a:solidFill>
              <a:miter lim="800000"/>
              <a:headEnd/>
              <a:tailEnd/>
            </a:ln>
          </p:spPr>
          <p:txBody>
            <a:bodyPr wrap="none" anchor="ctr"/>
            <a:lstStyle/>
            <a:p>
              <a:r>
                <a:rPr lang="en-US" altLang="zh-TW" sz="2400">
                  <a:latin typeface="Tahoma" pitchFamily="34" charset="0"/>
                </a:rPr>
                <a:t>4</a:t>
              </a:r>
            </a:p>
          </p:txBody>
        </p:sp>
      </p:grpSp>
      <p:grpSp>
        <p:nvGrpSpPr>
          <p:cNvPr id="4" name="Group 17"/>
          <p:cNvGrpSpPr>
            <a:grpSpLocks/>
          </p:cNvGrpSpPr>
          <p:nvPr/>
        </p:nvGrpSpPr>
        <p:grpSpPr bwMode="auto">
          <a:xfrm>
            <a:off x="6011863" y="5157788"/>
            <a:ext cx="2376487" cy="1150937"/>
            <a:chOff x="3787" y="3249"/>
            <a:chExt cx="1497" cy="725"/>
          </a:xfrm>
        </p:grpSpPr>
        <p:sp>
          <p:nvSpPr>
            <p:cNvPr id="293902" name="AutoShape 18"/>
            <p:cNvSpPr>
              <a:spLocks noChangeArrowheads="1"/>
            </p:cNvSpPr>
            <p:nvPr/>
          </p:nvSpPr>
          <p:spPr bwMode="auto">
            <a:xfrm>
              <a:off x="3878" y="3249"/>
              <a:ext cx="1406" cy="725"/>
            </a:xfrm>
            <a:prstGeom prst="wedgeRoundRectCallout">
              <a:avLst>
                <a:gd name="adj1" fmla="val -122264"/>
                <a:gd name="adj2" fmla="val -127792"/>
                <a:gd name="adj3" fmla="val 16667"/>
              </a:avLst>
            </a:prstGeom>
            <a:gradFill rotWithShape="1">
              <a:gsLst>
                <a:gs pos="0">
                  <a:schemeClr val="bg1"/>
                </a:gs>
                <a:gs pos="100000">
                  <a:schemeClr val="accent1">
                    <a:alpha val="39998"/>
                  </a:schemeClr>
                </a:gs>
              </a:gsLst>
              <a:path path="rect">
                <a:fillToRect l="50000" t="50000" r="50000" b="50000"/>
              </a:path>
            </a:gradFill>
            <a:ln w="9525">
              <a:solidFill>
                <a:schemeClr val="tx1"/>
              </a:solidFill>
              <a:miter lim="800000"/>
              <a:headEnd/>
              <a:tailEnd/>
            </a:ln>
          </p:spPr>
          <p:txBody>
            <a:bodyPr/>
            <a:lstStyle/>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以變革理論為基礎</a:t>
              </a:r>
            </a:p>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進行資訊系統</a:t>
              </a:r>
            </a:p>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改造之管理</a:t>
              </a:r>
              <a:endParaRPr lang="zh-TW" altLang="en-US">
                <a:latin typeface="Tahoma" pitchFamily="34" charset="0"/>
                <a:ea typeface="標楷體" pitchFamily="65" charset="-120"/>
              </a:endParaRPr>
            </a:p>
          </p:txBody>
        </p:sp>
        <p:sp>
          <p:nvSpPr>
            <p:cNvPr id="293903" name="Oval 19"/>
            <p:cNvSpPr>
              <a:spLocks noChangeArrowheads="1"/>
            </p:cNvSpPr>
            <p:nvPr/>
          </p:nvSpPr>
          <p:spPr bwMode="auto">
            <a:xfrm>
              <a:off x="3787" y="3294"/>
              <a:ext cx="196" cy="191"/>
            </a:xfrm>
            <a:prstGeom prst="ellipse">
              <a:avLst/>
            </a:prstGeom>
            <a:solidFill>
              <a:schemeClr val="accent1"/>
            </a:solidFill>
            <a:ln w="9525">
              <a:solidFill>
                <a:schemeClr val="tx1"/>
              </a:solidFill>
              <a:miter lim="800000"/>
              <a:headEnd/>
              <a:tailEnd/>
            </a:ln>
          </p:spPr>
          <p:txBody>
            <a:bodyPr wrap="none" anchor="ctr"/>
            <a:lstStyle/>
            <a:p>
              <a:r>
                <a:rPr lang="en-US" altLang="zh-TW" sz="2400">
                  <a:latin typeface="Tahoma" pitchFamily="34" charset="0"/>
                </a:rPr>
                <a:t>1</a:t>
              </a:r>
            </a:p>
          </p:txBody>
        </p:sp>
      </p:grpSp>
      <p:grpSp>
        <p:nvGrpSpPr>
          <p:cNvPr id="5" name="Group 20"/>
          <p:cNvGrpSpPr>
            <a:grpSpLocks/>
          </p:cNvGrpSpPr>
          <p:nvPr/>
        </p:nvGrpSpPr>
        <p:grpSpPr bwMode="auto">
          <a:xfrm>
            <a:off x="6084888" y="2349500"/>
            <a:ext cx="2455862" cy="1081088"/>
            <a:chOff x="3833" y="1480"/>
            <a:chExt cx="1547" cy="681"/>
          </a:xfrm>
        </p:grpSpPr>
        <p:sp>
          <p:nvSpPr>
            <p:cNvPr id="293900" name="AutoShape 21"/>
            <p:cNvSpPr>
              <a:spLocks noChangeArrowheads="1"/>
            </p:cNvSpPr>
            <p:nvPr/>
          </p:nvSpPr>
          <p:spPr bwMode="auto">
            <a:xfrm>
              <a:off x="3923" y="1480"/>
              <a:ext cx="1457" cy="681"/>
            </a:xfrm>
            <a:prstGeom prst="wedgeRoundRectCallout">
              <a:avLst>
                <a:gd name="adj1" fmla="val -61120"/>
                <a:gd name="adj2" fmla="val 61162"/>
                <a:gd name="adj3" fmla="val 16667"/>
              </a:avLst>
            </a:prstGeom>
            <a:gradFill rotWithShape="1">
              <a:gsLst>
                <a:gs pos="0">
                  <a:schemeClr val="bg1"/>
                </a:gs>
                <a:gs pos="100000">
                  <a:schemeClr val="accent1">
                    <a:alpha val="39998"/>
                  </a:schemeClr>
                </a:gs>
              </a:gsLst>
              <a:path path="rect">
                <a:fillToRect l="50000" t="50000" r="50000" b="50000"/>
              </a:path>
            </a:gradFill>
            <a:ln w="9525" algn="ctr">
              <a:solidFill>
                <a:schemeClr val="tx1"/>
              </a:solidFill>
              <a:miter lim="800000"/>
              <a:headEnd/>
              <a:tailEnd/>
            </a:ln>
          </p:spPr>
          <p:txBody>
            <a:bodyPr/>
            <a:lstStyle/>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建構組織學習環境</a:t>
              </a:r>
            </a:p>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促成會計人員接受</a:t>
              </a:r>
            </a:p>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改變、適應改變</a:t>
              </a:r>
            </a:p>
          </p:txBody>
        </p:sp>
        <p:sp>
          <p:nvSpPr>
            <p:cNvPr id="293901" name="Oval 22"/>
            <p:cNvSpPr>
              <a:spLocks noChangeArrowheads="1"/>
            </p:cNvSpPr>
            <p:nvPr/>
          </p:nvSpPr>
          <p:spPr bwMode="auto">
            <a:xfrm>
              <a:off x="3833" y="1525"/>
              <a:ext cx="203" cy="179"/>
            </a:xfrm>
            <a:prstGeom prst="ellipse">
              <a:avLst/>
            </a:prstGeom>
            <a:solidFill>
              <a:schemeClr val="accent1"/>
            </a:solidFill>
            <a:ln w="9525">
              <a:solidFill>
                <a:schemeClr val="tx1"/>
              </a:solidFill>
              <a:miter lim="800000"/>
              <a:headEnd/>
              <a:tailEnd/>
            </a:ln>
          </p:spPr>
          <p:txBody>
            <a:bodyPr wrap="none" anchor="ctr"/>
            <a:lstStyle/>
            <a:p>
              <a:r>
                <a:rPr lang="en-US" altLang="zh-TW" sz="2400">
                  <a:latin typeface="Tahoma" pitchFamily="34" charset="0"/>
                </a:rPr>
                <a:t>2</a:t>
              </a:r>
            </a:p>
          </p:txBody>
        </p:sp>
      </p:grpSp>
      <p:grpSp>
        <p:nvGrpSpPr>
          <p:cNvPr id="6" name="Group 23"/>
          <p:cNvGrpSpPr>
            <a:grpSpLocks/>
          </p:cNvGrpSpPr>
          <p:nvPr/>
        </p:nvGrpSpPr>
        <p:grpSpPr bwMode="auto">
          <a:xfrm>
            <a:off x="539750" y="2349500"/>
            <a:ext cx="2233613" cy="1152525"/>
            <a:chOff x="340" y="1480"/>
            <a:chExt cx="1407" cy="726"/>
          </a:xfrm>
        </p:grpSpPr>
        <p:sp>
          <p:nvSpPr>
            <p:cNvPr id="293898" name="AutoShape 24"/>
            <p:cNvSpPr>
              <a:spLocks noChangeArrowheads="1"/>
            </p:cNvSpPr>
            <p:nvPr/>
          </p:nvSpPr>
          <p:spPr bwMode="auto">
            <a:xfrm>
              <a:off x="340" y="1480"/>
              <a:ext cx="1407" cy="726"/>
            </a:xfrm>
            <a:prstGeom prst="wedgeRoundRectCallout">
              <a:avLst>
                <a:gd name="adj1" fmla="val 64356"/>
                <a:gd name="adj2" fmla="val 65426"/>
                <a:gd name="adj3" fmla="val 16667"/>
              </a:avLst>
            </a:prstGeom>
            <a:gradFill rotWithShape="1">
              <a:gsLst>
                <a:gs pos="0">
                  <a:schemeClr val="bg1"/>
                </a:gs>
                <a:gs pos="100000">
                  <a:schemeClr val="accent1">
                    <a:alpha val="39998"/>
                  </a:schemeClr>
                </a:gs>
              </a:gsLst>
              <a:path path="rect">
                <a:fillToRect l="50000" t="50000" r="50000" b="50000"/>
              </a:path>
            </a:gradFill>
            <a:ln w="9525" algn="ctr">
              <a:solidFill>
                <a:schemeClr val="tx1"/>
              </a:solidFill>
              <a:miter lim="800000"/>
              <a:headEnd/>
              <a:tailEnd/>
            </a:ln>
          </p:spPr>
          <p:txBody>
            <a:bodyPr/>
            <a:lstStyle/>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評估群組互動</a:t>
              </a:r>
            </a:p>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對</a:t>
              </a:r>
              <a:r>
                <a:rPr lang="en-US" altLang="zh-TW" b="1">
                  <a:solidFill>
                    <a:schemeClr val="folHlink"/>
                  </a:solidFill>
                  <a:latin typeface="Tahoma" pitchFamily="34" charset="0"/>
                  <a:ea typeface="標楷體" pitchFamily="65" charset="-120"/>
                </a:rPr>
                <a:t>e</a:t>
              </a:r>
              <a:r>
                <a:rPr lang="zh-TW" altLang="en-US" b="1">
                  <a:solidFill>
                    <a:schemeClr val="folHlink"/>
                  </a:solidFill>
                  <a:latin typeface="Tahoma" pitchFamily="34" charset="0"/>
                  <a:ea typeface="標楷體" pitchFamily="65" charset="-120"/>
                </a:rPr>
                <a:t>化造成的阻力</a:t>
              </a:r>
            </a:p>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找出因應對策</a:t>
              </a:r>
            </a:p>
          </p:txBody>
        </p:sp>
        <p:sp>
          <p:nvSpPr>
            <p:cNvPr id="293899" name="Oval 25"/>
            <p:cNvSpPr>
              <a:spLocks noChangeArrowheads="1"/>
            </p:cNvSpPr>
            <p:nvPr/>
          </p:nvSpPr>
          <p:spPr bwMode="auto">
            <a:xfrm>
              <a:off x="385" y="1525"/>
              <a:ext cx="195" cy="191"/>
            </a:xfrm>
            <a:prstGeom prst="ellipse">
              <a:avLst/>
            </a:prstGeom>
            <a:solidFill>
              <a:schemeClr val="accent1"/>
            </a:solidFill>
            <a:ln w="9525">
              <a:solidFill>
                <a:schemeClr val="tx1"/>
              </a:solidFill>
              <a:miter lim="800000"/>
              <a:headEnd/>
              <a:tailEnd/>
            </a:ln>
          </p:spPr>
          <p:txBody>
            <a:bodyPr wrap="none" anchor="ctr"/>
            <a:lstStyle/>
            <a:p>
              <a:r>
                <a:rPr lang="en-US" altLang="zh-TW" sz="2400">
                  <a:latin typeface="Tahoma" pitchFamily="34" charset="0"/>
                </a:rPr>
                <a:t>3</a:t>
              </a:r>
            </a:p>
          </p:txBody>
        </p:sp>
      </p:grpSp>
      <p:sp>
        <p:nvSpPr>
          <p:cNvPr id="293897" name="Rectangle 26"/>
          <p:cNvSpPr>
            <a:spLocks noChangeArrowheads="1"/>
          </p:cNvSpPr>
          <p:nvPr/>
        </p:nvSpPr>
        <p:spPr bwMode="auto">
          <a:xfrm>
            <a:off x="2843213" y="1484313"/>
            <a:ext cx="3384550" cy="519112"/>
          </a:xfrm>
          <a:prstGeom prst="rect">
            <a:avLst/>
          </a:prstGeom>
          <a:noFill/>
          <a:ln w="9525">
            <a:noFill/>
            <a:miter lim="800000"/>
            <a:headEnd/>
            <a:tailEnd/>
          </a:ln>
        </p:spPr>
        <p:txBody>
          <a:bodyPr wrap="none">
            <a:spAutoFit/>
          </a:bodyPr>
          <a:lstStyle/>
          <a:p>
            <a:pPr algn="l"/>
            <a:r>
              <a:rPr lang="zh-TW" altLang="en-US" sz="2800" b="1">
                <a:solidFill>
                  <a:schemeClr val="folHlink"/>
                </a:solidFill>
                <a:latin typeface="Tahoma" pitchFamily="34" charset="0"/>
                <a:ea typeface="標楷體" pitchFamily="65" charset="-120"/>
              </a:rPr>
              <a:t>規劃方法採合適模式</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4916" name="Rectangle 3"/>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p>
        </p:txBody>
      </p:sp>
      <p:sp>
        <p:nvSpPr>
          <p:cNvPr id="294914" name="投影片編號版面配置區 2"/>
          <p:cNvSpPr>
            <a:spLocks noGrp="1"/>
          </p:cNvSpPr>
          <p:nvPr>
            <p:ph type="sldNum" sz="quarter" idx="10"/>
          </p:nvPr>
        </p:nvSpPr>
        <p:spPr>
          <a:noFill/>
        </p:spPr>
        <p:txBody>
          <a:bodyPr/>
          <a:lstStyle/>
          <a:p>
            <a:fld id="{A5D298CC-F621-4AE0-8D64-3BABEC1310C8}" type="slidenum">
              <a:rPr lang="en-US" altLang="zh-TW"/>
              <a:pPr/>
              <a:t>16</a:t>
            </a:fld>
            <a:r>
              <a:rPr lang="en-US" altLang="zh-TW"/>
              <a:t>/34</a:t>
            </a:r>
          </a:p>
        </p:txBody>
      </p:sp>
      <p:sp>
        <p:nvSpPr>
          <p:cNvPr id="2498562" name="Rectangle 2"/>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498564" name="Rectangle 4"/>
          <p:cNvSpPr>
            <a:spLocks noChangeArrowheads="1"/>
          </p:cNvSpPr>
          <p:nvPr/>
        </p:nvSpPr>
        <p:spPr bwMode="auto">
          <a:xfrm>
            <a:off x="792163" y="1924050"/>
            <a:ext cx="984250" cy="750888"/>
          </a:xfrm>
          <a:prstGeom prst="rect">
            <a:avLst/>
          </a:prstGeom>
          <a:solidFill>
            <a:srgbClr val="FF99CC"/>
          </a:solid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294918" name="Freeform 5"/>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294919" name="Freeform 6"/>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294920" name="Freeform 7"/>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294921" name="Freeform 8"/>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294922" name="Rectangle 9"/>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294923" name="Rectangle 10"/>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294924" name="Rectangle 11"/>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sp>
        <p:nvSpPr>
          <p:cNvPr id="294925" name="Rectangle 12"/>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294926" name="Rectangle 13"/>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94927" name="AutoShape 14"/>
          <p:cNvSpPr>
            <a:spLocks noChangeArrowheads="1"/>
          </p:cNvSpPr>
          <p:nvPr/>
        </p:nvSpPr>
        <p:spPr bwMode="auto">
          <a:xfrm>
            <a:off x="5629275" y="3662363"/>
            <a:ext cx="685800" cy="457200"/>
          </a:xfrm>
          <a:prstGeom prst="rightArrow">
            <a:avLst>
              <a:gd name="adj1" fmla="val 50000"/>
              <a:gd name="adj2" fmla="val 37500"/>
            </a:avLst>
          </a:prstGeom>
          <a:solidFill>
            <a:schemeClr val="accent1"/>
          </a:solidFill>
          <a:ln w="9525">
            <a:solidFill>
              <a:schemeClr val="tx1"/>
            </a:solidFill>
            <a:miter lim="800000"/>
            <a:headEnd/>
            <a:tailEnd/>
          </a:ln>
        </p:spPr>
        <p:txBody>
          <a:bodyPr wrap="none" anchor="ctr"/>
          <a:lstStyle/>
          <a:p>
            <a:endParaRPr lang="zh-TW" altLang="en-US"/>
          </a:p>
        </p:txBody>
      </p:sp>
      <p:grpSp>
        <p:nvGrpSpPr>
          <p:cNvPr id="2" name="Group 15"/>
          <p:cNvGrpSpPr>
            <a:grpSpLocks/>
          </p:cNvGrpSpPr>
          <p:nvPr/>
        </p:nvGrpSpPr>
        <p:grpSpPr bwMode="auto">
          <a:xfrm>
            <a:off x="2268538" y="1557338"/>
            <a:ext cx="6262687" cy="1166812"/>
            <a:chOff x="1429" y="981"/>
            <a:chExt cx="3945" cy="735"/>
          </a:xfrm>
        </p:grpSpPr>
        <p:sp>
          <p:nvSpPr>
            <p:cNvPr id="294939" name="Oval 16"/>
            <p:cNvSpPr>
              <a:spLocks noChangeArrowheads="1"/>
            </p:cNvSpPr>
            <p:nvPr/>
          </p:nvSpPr>
          <p:spPr bwMode="auto">
            <a:xfrm>
              <a:off x="1429" y="1026"/>
              <a:ext cx="196" cy="191"/>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1</a:t>
              </a:r>
            </a:p>
          </p:txBody>
        </p:sp>
        <p:sp>
          <p:nvSpPr>
            <p:cNvPr id="294940" name="Rectangle 17"/>
            <p:cNvSpPr>
              <a:spLocks noChangeArrowheads="1"/>
            </p:cNvSpPr>
            <p:nvPr/>
          </p:nvSpPr>
          <p:spPr bwMode="auto">
            <a:xfrm>
              <a:off x="1610" y="981"/>
              <a:ext cx="3764" cy="288"/>
            </a:xfrm>
            <a:prstGeom prst="rect">
              <a:avLst/>
            </a:prstGeom>
            <a:noFill/>
            <a:ln w="9525">
              <a:noFill/>
              <a:miter lim="800000"/>
              <a:headEnd/>
              <a:tailEnd/>
            </a:ln>
          </p:spPr>
          <p:txBody>
            <a:bodyPr wrap="none">
              <a:spAutoFit/>
            </a:bodyPr>
            <a:lstStyle/>
            <a:p>
              <a:pPr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以變革理論為基礎進行資訊系統改造之管理</a:t>
              </a:r>
            </a:p>
          </p:txBody>
        </p:sp>
        <p:sp>
          <p:nvSpPr>
            <p:cNvPr id="2498578" name="Rectangle 18"/>
            <p:cNvSpPr>
              <a:spLocks noChangeArrowheads="1"/>
            </p:cNvSpPr>
            <p:nvPr/>
          </p:nvSpPr>
          <p:spPr bwMode="auto">
            <a:xfrm>
              <a:off x="1791" y="1389"/>
              <a:ext cx="3401" cy="327"/>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spAutoFit/>
            </a:bodyPr>
            <a:lstStyle/>
            <a:p>
              <a:pPr algn="l">
                <a:defRPr/>
              </a:pPr>
              <a:r>
                <a:rPr lang="zh-TW" altLang="en-US" sz="2800" b="1">
                  <a:latin typeface="Times New Roman" pitchFamily="18" charset="0"/>
                  <a:ea typeface="標楷體" pitchFamily="65" charset="-120"/>
                  <a:sym typeface="Monotype Sorts" pitchFamily="2" charset="2"/>
                </a:rPr>
                <a:t>運用</a:t>
              </a:r>
              <a:r>
                <a:rPr lang="en-US" altLang="zh-TW" sz="2800" b="1">
                  <a:latin typeface="Times New Roman" pitchFamily="18" charset="0"/>
                  <a:ea typeface="標楷體" pitchFamily="65" charset="-120"/>
                  <a:sym typeface="Monotype Sorts" pitchFamily="2" charset="2"/>
                </a:rPr>
                <a:t>Lewin</a:t>
              </a:r>
              <a:r>
                <a:rPr lang="zh-TW" altLang="en-US" sz="2800" b="1">
                  <a:latin typeface="Times New Roman" pitchFamily="18" charset="0"/>
                  <a:ea typeface="標楷體" pitchFamily="65" charset="-120"/>
                  <a:sym typeface="Monotype Sorts" pitchFamily="2" charset="2"/>
                </a:rPr>
                <a:t>變革管理的三階段理論</a:t>
              </a:r>
              <a:endParaRPr kumimoji="0" lang="zh-TW" altLang="en-US" sz="2800" b="1">
                <a:latin typeface="Times New Roman" pitchFamily="18" charset="0"/>
                <a:ea typeface="標楷體" pitchFamily="65" charset="-120"/>
              </a:endParaRPr>
            </a:p>
          </p:txBody>
        </p:sp>
      </p:grpSp>
      <p:grpSp>
        <p:nvGrpSpPr>
          <p:cNvPr id="3" name="Group 19"/>
          <p:cNvGrpSpPr>
            <a:grpSpLocks/>
          </p:cNvGrpSpPr>
          <p:nvPr/>
        </p:nvGrpSpPr>
        <p:grpSpPr bwMode="auto">
          <a:xfrm>
            <a:off x="179388" y="3357563"/>
            <a:ext cx="2808287" cy="3025775"/>
            <a:chOff x="113" y="2115"/>
            <a:chExt cx="1769" cy="1906"/>
          </a:xfrm>
        </p:grpSpPr>
        <p:sp>
          <p:nvSpPr>
            <p:cNvPr id="2498580" name="Rectangle 20"/>
            <p:cNvSpPr>
              <a:spLocks noChangeArrowheads="1"/>
            </p:cNvSpPr>
            <p:nvPr/>
          </p:nvSpPr>
          <p:spPr bwMode="auto">
            <a:xfrm>
              <a:off x="282" y="2115"/>
              <a:ext cx="1152" cy="576"/>
            </a:xfrm>
            <a:prstGeom prst="rect">
              <a:avLst/>
            </a:prstGeom>
            <a:gradFill rotWithShape="1">
              <a:gsLst>
                <a:gs pos="0">
                  <a:srgbClr val="FFFFFF"/>
                </a:gs>
                <a:gs pos="100000">
                  <a:srgbClr val="6C6EC2"/>
                </a:gs>
              </a:gsLst>
              <a:path path="shape">
                <a:fillToRect l="50000" t="50000" r="50000" b="50000"/>
              </a:path>
            </a:gradFill>
            <a:ln w="9525">
              <a:solidFill>
                <a:srgbClr val="99CCFF"/>
              </a:solidFill>
              <a:miter lim="800000"/>
              <a:headEnd/>
              <a:tailEnd/>
            </a:ln>
            <a:effectLst>
              <a:outerShdw dist="35921" dir="2700000" algn="ctr" rotWithShape="0">
                <a:schemeClr val="bg2"/>
              </a:outerShdw>
            </a:effectLst>
          </p:spPr>
          <p:txBody>
            <a:bodyPr wrap="none" anchor="ctr"/>
            <a:lstStyle/>
            <a:p>
              <a:pPr>
                <a:defRPr/>
              </a:pPr>
              <a:r>
                <a:rPr lang="zh-TW" altLang="en-US" sz="2400" b="1">
                  <a:solidFill>
                    <a:schemeClr val="tx2"/>
                  </a:solidFill>
                  <a:latin typeface="Times New Roman" pitchFamily="18" charset="0"/>
                  <a:ea typeface="標楷體" pitchFamily="65" charset="-120"/>
                </a:rPr>
                <a:t>解凍</a:t>
              </a:r>
            </a:p>
            <a:p>
              <a:pPr>
                <a:defRPr/>
              </a:pPr>
              <a:r>
                <a:rPr lang="en-US" altLang="zh-TW" sz="2400" b="1">
                  <a:solidFill>
                    <a:schemeClr val="tx2"/>
                  </a:solidFill>
                  <a:latin typeface="Times New Roman" pitchFamily="18" charset="0"/>
                  <a:ea typeface="標楷體" pitchFamily="65" charset="-120"/>
                </a:rPr>
                <a:t>Unfreezing</a:t>
              </a:r>
            </a:p>
          </p:txBody>
        </p:sp>
        <p:sp>
          <p:nvSpPr>
            <p:cNvPr id="294938" name="AutoShape 21"/>
            <p:cNvSpPr>
              <a:spLocks noChangeArrowheads="1"/>
            </p:cNvSpPr>
            <p:nvPr/>
          </p:nvSpPr>
          <p:spPr bwMode="auto">
            <a:xfrm>
              <a:off x="113" y="3022"/>
              <a:ext cx="1769" cy="999"/>
            </a:xfrm>
            <a:prstGeom prst="wedgeRectCallout">
              <a:avLst>
                <a:gd name="adj1" fmla="val -1218"/>
                <a:gd name="adj2" fmla="val -81032"/>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marL="174625" indent="-174625" algn="l">
                <a:buClr>
                  <a:schemeClr val="accent1"/>
                </a:buClr>
                <a:buSzPct val="75000"/>
                <a:buFont typeface="Wingdings" pitchFamily="2" charset="2"/>
                <a:buChar char="n"/>
              </a:pPr>
              <a:r>
                <a:rPr kumimoji="0" lang="zh-TW" altLang="en-US" b="1">
                  <a:solidFill>
                    <a:schemeClr val="bg2"/>
                  </a:solidFill>
                  <a:latin typeface="Tahoma" pitchFamily="34" charset="0"/>
                  <a:ea typeface="標楷體" pitchFamily="65" charset="-120"/>
                </a:rPr>
                <a:t>進行資訊系統改造規劃</a:t>
              </a:r>
            </a:p>
            <a:p>
              <a:pPr marL="174625" indent="-174625" algn="l">
                <a:buClr>
                  <a:schemeClr val="accent1"/>
                </a:buClr>
                <a:buSzPct val="75000"/>
                <a:buFont typeface="Wingdings" pitchFamily="2" charset="2"/>
                <a:buChar char="n"/>
              </a:pPr>
              <a:r>
                <a:rPr kumimoji="0" lang="zh-TW" altLang="en-US" b="1">
                  <a:solidFill>
                    <a:schemeClr val="bg2"/>
                  </a:solidFill>
                  <a:latin typeface="Tahoma" pitchFamily="34" charset="0"/>
                  <a:ea typeface="標楷體" pitchFamily="65" charset="-120"/>
                </a:rPr>
                <a:t>宣導資訊系統改造計畫製造需要變革的感覺，達成資訊系統改造之共識</a:t>
              </a:r>
            </a:p>
          </p:txBody>
        </p:sp>
      </p:grpSp>
      <p:grpSp>
        <p:nvGrpSpPr>
          <p:cNvPr id="4" name="Group 22"/>
          <p:cNvGrpSpPr>
            <a:grpSpLocks/>
          </p:cNvGrpSpPr>
          <p:nvPr/>
        </p:nvGrpSpPr>
        <p:grpSpPr bwMode="auto">
          <a:xfrm>
            <a:off x="6156325" y="3357563"/>
            <a:ext cx="2557463" cy="3025775"/>
            <a:chOff x="3878" y="2115"/>
            <a:chExt cx="1611" cy="1906"/>
          </a:xfrm>
        </p:grpSpPr>
        <p:sp>
          <p:nvSpPr>
            <p:cNvPr id="2498583" name="Rectangle 23"/>
            <p:cNvSpPr>
              <a:spLocks noChangeArrowheads="1"/>
            </p:cNvSpPr>
            <p:nvPr/>
          </p:nvSpPr>
          <p:spPr bwMode="auto">
            <a:xfrm>
              <a:off x="4170" y="2115"/>
              <a:ext cx="1152" cy="576"/>
            </a:xfrm>
            <a:prstGeom prst="rect">
              <a:avLst/>
            </a:prstGeom>
            <a:gradFill rotWithShape="1">
              <a:gsLst>
                <a:gs pos="0">
                  <a:srgbClr val="FFFFFF"/>
                </a:gs>
                <a:gs pos="100000">
                  <a:srgbClr val="6C6EC2"/>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r>
                <a:rPr lang="zh-TW" altLang="en-US" sz="2400" b="1">
                  <a:solidFill>
                    <a:schemeClr val="tx2"/>
                  </a:solidFill>
                  <a:latin typeface="Times New Roman" pitchFamily="18" charset="0"/>
                  <a:ea typeface="標楷體" pitchFamily="65" charset="-120"/>
                </a:rPr>
                <a:t>再凍</a:t>
              </a:r>
            </a:p>
            <a:p>
              <a:pPr>
                <a:defRPr/>
              </a:pPr>
              <a:r>
                <a:rPr lang="en-US" altLang="zh-TW" sz="2400" b="1">
                  <a:solidFill>
                    <a:schemeClr val="tx2"/>
                  </a:solidFill>
                  <a:latin typeface="Times New Roman" pitchFamily="18" charset="0"/>
                  <a:ea typeface="標楷體" pitchFamily="65" charset="-120"/>
                </a:rPr>
                <a:t>Refreezing</a:t>
              </a:r>
            </a:p>
          </p:txBody>
        </p:sp>
        <p:sp>
          <p:nvSpPr>
            <p:cNvPr id="294936" name="AutoShape 24"/>
            <p:cNvSpPr>
              <a:spLocks noChangeArrowheads="1"/>
            </p:cNvSpPr>
            <p:nvPr/>
          </p:nvSpPr>
          <p:spPr bwMode="auto">
            <a:xfrm>
              <a:off x="3878" y="3022"/>
              <a:ext cx="1611" cy="999"/>
            </a:xfrm>
            <a:prstGeom prst="wedgeRectCallout">
              <a:avLst>
                <a:gd name="adj1" fmla="val -588"/>
                <a:gd name="adj2" fmla="val -81931"/>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algn="l">
                <a:buClr>
                  <a:schemeClr val="accent1"/>
                </a:buClr>
                <a:buSzPct val="75000"/>
                <a:buFont typeface="Wingdings" pitchFamily="2" charset="2"/>
                <a:buChar char="n"/>
              </a:pPr>
              <a:r>
                <a:rPr kumimoji="0" lang="zh-TW" altLang="en-US" b="1">
                  <a:solidFill>
                    <a:schemeClr val="bg2"/>
                  </a:solidFill>
                  <a:latin typeface="Tahoma" pitchFamily="34" charset="0"/>
                  <a:ea typeface="標楷體" pitchFamily="65" charset="-120"/>
                </a:rPr>
                <a:t>修正與改善資訊系統</a:t>
              </a:r>
              <a:br>
                <a:rPr kumimoji="0" lang="zh-TW" altLang="en-US" b="1">
                  <a:solidFill>
                    <a:schemeClr val="bg2"/>
                  </a:solidFill>
                  <a:latin typeface="Tahoma" pitchFamily="34" charset="0"/>
                  <a:ea typeface="標楷體" pitchFamily="65" charset="-120"/>
                </a:rPr>
              </a:br>
              <a:r>
                <a:rPr kumimoji="0" lang="zh-TW" altLang="en-US" b="1">
                  <a:solidFill>
                    <a:schemeClr val="bg2"/>
                  </a:solidFill>
                  <a:latin typeface="Tahoma" pitchFamily="34" charset="0"/>
                  <a:ea typeface="標楷體" pitchFamily="65" charset="-120"/>
                </a:rPr>
                <a:t>  適應新組織與新制度</a:t>
              </a:r>
            </a:p>
            <a:p>
              <a:pPr algn="l">
                <a:buClr>
                  <a:schemeClr val="accent1"/>
                </a:buClr>
                <a:buSzPct val="75000"/>
                <a:buFont typeface="Wingdings" pitchFamily="2" charset="2"/>
                <a:buChar char="n"/>
              </a:pPr>
              <a:endParaRPr kumimoji="0" lang="zh-TW" altLang="en-US" b="1">
                <a:solidFill>
                  <a:schemeClr val="bg2"/>
                </a:solidFill>
                <a:latin typeface="Tahoma" pitchFamily="34" charset="0"/>
                <a:ea typeface="標楷體" pitchFamily="65" charset="-120"/>
              </a:endParaRPr>
            </a:p>
            <a:p>
              <a:pPr algn="l">
                <a:buClr>
                  <a:schemeClr val="accent1"/>
                </a:buClr>
                <a:buSzPct val="75000"/>
                <a:buFont typeface="Wingdings" pitchFamily="2" charset="2"/>
                <a:buChar char="n"/>
              </a:pPr>
              <a:endParaRPr kumimoji="0" lang="zh-TW" altLang="en-US" b="1">
                <a:solidFill>
                  <a:schemeClr val="bg2"/>
                </a:solidFill>
                <a:latin typeface="Tahoma" pitchFamily="34" charset="0"/>
                <a:ea typeface="標楷體" pitchFamily="65" charset="-120"/>
              </a:endParaRPr>
            </a:p>
            <a:p>
              <a:pPr algn="l">
                <a:buClr>
                  <a:schemeClr val="accent1"/>
                </a:buClr>
                <a:buSzPct val="75000"/>
                <a:buFont typeface="Wingdings" pitchFamily="2" charset="2"/>
                <a:buChar char="n"/>
              </a:pPr>
              <a:endParaRPr kumimoji="0" lang="en-US" altLang="zh-TW" b="1">
                <a:solidFill>
                  <a:schemeClr val="bg2"/>
                </a:solidFill>
                <a:latin typeface="Tahoma" pitchFamily="34" charset="0"/>
                <a:ea typeface="標楷體" pitchFamily="65" charset="-120"/>
              </a:endParaRPr>
            </a:p>
          </p:txBody>
        </p:sp>
      </p:grpSp>
      <p:grpSp>
        <p:nvGrpSpPr>
          <p:cNvPr id="5" name="Group 25"/>
          <p:cNvGrpSpPr>
            <a:grpSpLocks/>
          </p:cNvGrpSpPr>
          <p:nvPr/>
        </p:nvGrpSpPr>
        <p:grpSpPr bwMode="auto">
          <a:xfrm>
            <a:off x="2581275" y="3357563"/>
            <a:ext cx="3108325" cy="3025775"/>
            <a:chOff x="1626" y="2115"/>
            <a:chExt cx="1958" cy="1906"/>
          </a:xfrm>
        </p:grpSpPr>
        <p:sp>
          <p:nvSpPr>
            <p:cNvPr id="2498586" name="Rectangle 26"/>
            <p:cNvSpPr>
              <a:spLocks noChangeArrowheads="1"/>
            </p:cNvSpPr>
            <p:nvPr/>
          </p:nvSpPr>
          <p:spPr bwMode="auto">
            <a:xfrm>
              <a:off x="2202" y="2115"/>
              <a:ext cx="1152" cy="576"/>
            </a:xfrm>
            <a:prstGeom prst="rect">
              <a:avLst/>
            </a:prstGeom>
            <a:gradFill rotWithShape="1">
              <a:gsLst>
                <a:gs pos="0">
                  <a:srgbClr val="FFFFFF"/>
                </a:gs>
                <a:gs pos="100000">
                  <a:srgbClr val="6C6EC2"/>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r>
                <a:rPr lang="zh-TW" altLang="en-US" sz="2400" b="1">
                  <a:solidFill>
                    <a:schemeClr val="tx2"/>
                  </a:solidFill>
                  <a:latin typeface="Times New Roman" pitchFamily="18" charset="0"/>
                  <a:ea typeface="標楷體" pitchFamily="65" charset="-120"/>
                </a:rPr>
                <a:t>變革</a:t>
              </a:r>
            </a:p>
            <a:p>
              <a:pPr>
                <a:defRPr/>
              </a:pPr>
              <a:r>
                <a:rPr lang="en-US" altLang="zh-TW" sz="2400" b="1">
                  <a:solidFill>
                    <a:schemeClr val="tx2"/>
                  </a:solidFill>
                  <a:latin typeface="Times New Roman" pitchFamily="18" charset="0"/>
                  <a:ea typeface="標楷體" pitchFamily="65" charset="-120"/>
                </a:rPr>
                <a:t>Change</a:t>
              </a:r>
            </a:p>
          </p:txBody>
        </p:sp>
        <p:sp>
          <p:nvSpPr>
            <p:cNvPr id="2498587" name="AutoShape 27"/>
            <p:cNvSpPr>
              <a:spLocks noChangeArrowheads="1"/>
            </p:cNvSpPr>
            <p:nvPr/>
          </p:nvSpPr>
          <p:spPr bwMode="auto">
            <a:xfrm>
              <a:off x="1626" y="2307"/>
              <a:ext cx="432" cy="288"/>
            </a:xfrm>
            <a:prstGeom prst="rightArrow">
              <a:avLst>
                <a:gd name="adj1" fmla="val 50000"/>
                <a:gd name="adj2" fmla="val 37500"/>
              </a:avLst>
            </a:prstGeom>
            <a:solidFill>
              <a:schemeClr val="accent1"/>
            </a:soli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94934" name="AutoShape 28"/>
            <p:cNvSpPr>
              <a:spLocks noChangeArrowheads="1"/>
            </p:cNvSpPr>
            <p:nvPr/>
          </p:nvSpPr>
          <p:spPr bwMode="auto">
            <a:xfrm>
              <a:off x="2064" y="3022"/>
              <a:ext cx="1520" cy="999"/>
            </a:xfrm>
            <a:prstGeom prst="wedgeRectCallout">
              <a:avLst>
                <a:gd name="adj1" fmla="val -5921"/>
                <a:gd name="adj2" fmla="val -79130"/>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algn="l">
                <a:buClr>
                  <a:schemeClr val="accent1"/>
                </a:buClr>
                <a:buSzPct val="75000"/>
                <a:buFont typeface="Wingdings" pitchFamily="2" charset="2"/>
                <a:buChar char="n"/>
              </a:pPr>
              <a:r>
                <a:rPr kumimoji="0" lang="zh-TW" altLang="en-US" b="1">
                  <a:solidFill>
                    <a:schemeClr val="bg2"/>
                  </a:solidFill>
                  <a:latin typeface="Tahoma" pitchFamily="34" charset="0"/>
                  <a:ea typeface="標楷體" pitchFamily="65" charset="-120"/>
                </a:rPr>
                <a:t>進行資訊系統改造之</a:t>
              </a:r>
              <a:br>
                <a:rPr kumimoji="0" lang="zh-TW" altLang="en-US" b="1">
                  <a:solidFill>
                    <a:schemeClr val="bg2"/>
                  </a:solidFill>
                  <a:latin typeface="Tahoma" pitchFamily="34" charset="0"/>
                  <a:ea typeface="標楷體" pitchFamily="65" charset="-120"/>
                </a:rPr>
              </a:br>
              <a:r>
                <a:rPr kumimoji="0" lang="zh-TW" altLang="en-US" b="1">
                  <a:solidFill>
                    <a:schemeClr val="bg2"/>
                  </a:solidFill>
                  <a:latin typeface="Tahoma" pitchFamily="34" charset="0"/>
                  <a:ea typeface="標楷體" pitchFamily="65" charset="-120"/>
                </a:rPr>
                <a:t>  建置</a:t>
              </a:r>
            </a:p>
            <a:p>
              <a:pPr algn="l">
                <a:buClr>
                  <a:schemeClr val="accent1"/>
                </a:buClr>
                <a:buSzPct val="75000"/>
                <a:buFont typeface="Wingdings" pitchFamily="2" charset="2"/>
                <a:buChar char="n"/>
              </a:pPr>
              <a:r>
                <a:rPr kumimoji="0" lang="zh-TW" altLang="en-US" b="1">
                  <a:solidFill>
                    <a:schemeClr val="bg2"/>
                  </a:solidFill>
                  <a:latin typeface="Tahoma" pitchFamily="34" charset="0"/>
                  <a:ea typeface="標楷體" pitchFamily="65" charset="-120"/>
                </a:rPr>
                <a:t>進行資訊系統轉換</a:t>
              </a:r>
            </a:p>
            <a:p>
              <a:pPr algn="l">
                <a:buClr>
                  <a:schemeClr val="accent1"/>
                </a:buClr>
                <a:buSzPct val="75000"/>
                <a:buFont typeface="Wingdings" pitchFamily="2" charset="2"/>
                <a:buChar char="n"/>
              </a:pPr>
              <a:endParaRPr kumimoji="0" lang="zh-TW" altLang="en-US" b="1">
                <a:solidFill>
                  <a:schemeClr val="bg2"/>
                </a:solidFill>
                <a:latin typeface="Tahoma" pitchFamily="34" charset="0"/>
                <a:ea typeface="標楷體" pitchFamily="65" charset="-120"/>
              </a:endParaRPr>
            </a:p>
            <a:p>
              <a:pPr algn="l">
                <a:buClr>
                  <a:schemeClr val="accent1"/>
                </a:buClr>
                <a:buSzPct val="75000"/>
                <a:buFont typeface="Wingdings" pitchFamily="2" charset="2"/>
                <a:buChar char="n"/>
              </a:pPr>
              <a:endParaRPr kumimoji="0" lang="en-US" altLang="zh-TW" b="1">
                <a:solidFill>
                  <a:schemeClr val="bg2"/>
                </a:solidFill>
                <a:latin typeface="Tahoma" pitchFamily="34" charset="0"/>
                <a:ea typeface="標楷體" pitchFamily="65"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grpId="0" nodeType="clickEffect">
                                  <p:stCondLst>
                                    <p:cond delay="0"/>
                                  </p:stCondLst>
                                  <p:endCondLst>
                                    <p:cond evt="onNext" delay="0">
                                      <p:tgtEl>
                                        <p:sldTgt/>
                                      </p:tgtEl>
                                    </p:cond>
                                  </p:endCondLst>
                                  <p:childTnLst>
                                    <p:anim calcmode="discrete" valueType="str">
                                      <p:cBhvr>
                                        <p:cTn id="6" dur="1000" fill="hold"/>
                                        <p:tgtEl>
                                          <p:spTgt spid="249856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6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5938" name="投影片編號版面配置區 1"/>
          <p:cNvSpPr>
            <a:spLocks noGrp="1"/>
          </p:cNvSpPr>
          <p:nvPr>
            <p:ph type="sldNum" sz="quarter" idx="10"/>
          </p:nvPr>
        </p:nvSpPr>
        <p:spPr>
          <a:noFill/>
        </p:spPr>
        <p:txBody>
          <a:bodyPr/>
          <a:lstStyle/>
          <a:p>
            <a:fld id="{9B489E85-A6C3-462B-BAC1-4B10B2F6E8A2}" type="slidenum">
              <a:rPr lang="en-US" altLang="zh-TW"/>
              <a:pPr/>
              <a:t>17</a:t>
            </a:fld>
            <a:r>
              <a:rPr lang="en-US" altLang="zh-TW"/>
              <a:t>/34</a:t>
            </a:r>
          </a:p>
        </p:txBody>
      </p:sp>
      <p:sp>
        <p:nvSpPr>
          <p:cNvPr id="295939" name="Rectangle 2"/>
          <p:cNvSpPr>
            <a:spLocks noGrp="1" noChangeArrowheads="1"/>
          </p:cNvSpPr>
          <p:nvPr>
            <p:ph type="title" idx="4294967295"/>
          </p:nvPr>
        </p:nvSpPr>
        <p:spPr>
          <a:xfrm>
            <a:off x="790575" y="260350"/>
            <a:ext cx="8353425" cy="1144588"/>
          </a:xfrm>
          <a:noFill/>
        </p:spPr>
        <p:txBody>
          <a:bodyPr lIns="58733" tIns="23810" rIns="58733" bIns="23810" anchor="t">
            <a:spAutoFit/>
          </a:bodyPr>
          <a:lstStyle/>
          <a:p>
            <a:pPr defTabSz="762000" eaLnBrk="1" hangingPunct="1"/>
            <a:r>
              <a:rPr lang="zh-TW" altLang="en-US" sz="4000" smtClean="0"/>
              <a:t>資訊系統策略規劃</a:t>
            </a:r>
            <a:br>
              <a:rPr lang="zh-TW" altLang="en-US" sz="4000"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grpSp>
        <p:nvGrpSpPr>
          <p:cNvPr id="2" name="Group 3"/>
          <p:cNvGrpSpPr>
            <a:grpSpLocks/>
          </p:cNvGrpSpPr>
          <p:nvPr/>
        </p:nvGrpSpPr>
        <p:grpSpPr bwMode="auto">
          <a:xfrm>
            <a:off x="539750" y="3140075"/>
            <a:ext cx="7561263" cy="1816100"/>
            <a:chOff x="327" y="1063"/>
            <a:chExt cx="5095" cy="3494"/>
          </a:xfrm>
        </p:grpSpPr>
        <p:sp>
          <p:nvSpPr>
            <p:cNvPr id="295956" name="Rectangle 4"/>
            <p:cNvSpPr>
              <a:spLocks noChangeArrowheads="1"/>
            </p:cNvSpPr>
            <p:nvPr/>
          </p:nvSpPr>
          <p:spPr bwMode="auto">
            <a:xfrm>
              <a:off x="842" y="1316"/>
              <a:ext cx="626" cy="966"/>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b="1">
                  <a:solidFill>
                    <a:schemeClr val="tx2"/>
                  </a:solidFill>
                </a:rPr>
                <a:t>Present</a:t>
              </a:r>
            </a:p>
            <a:p>
              <a:pPr defTabSz="908050" eaLnBrk="0" hangingPunct="0">
                <a:lnSpc>
                  <a:spcPct val="85000"/>
                </a:lnSpc>
              </a:pPr>
              <a:r>
                <a:rPr kumimoji="0" lang="en-US" altLang="zh-TW" b="1">
                  <a:solidFill>
                    <a:schemeClr val="tx2"/>
                  </a:solidFill>
                </a:rPr>
                <a:t>State</a:t>
              </a:r>
            </a:p>
          </p:txBody>
        </p:sp>
        <p:sp>
          <p:nvSpPr>
            <p:cNvPr id="295957" name="Rectangle 5"/>
            <p:cNvSpPr>
              <a:spLocks noChangeArrowheads="1"/>
            </p:cNvSpPr>
            <p:nvPr/>
          </p:nvSpPr>
          <p:spPr bwMode="auto">
            <a:xfrm>
              <a:off x="2577" y="1439"/>
              <a:ext cx="806" cy="965"/>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b="1">
                  <a:solidFill>
                    <a:schemeClr val="tx2"/>
                  </a:solidFill>
                </a:rPr>
                <a:t>Transition</a:t>
              </a:r>
            </a:p>
            <a:p>
              <a:pPr defTabSz="908050" eaLnBrk="0" hangingPunct="0">
                <a:lnSpc>
                  <a:spcPct val="85000"/>
                </a:lnSpc>
              </a:pPr>
              <a:r>
                <a:rPr kumimoji="0" lang="en-US" altLang="zh-TW" b="1">
                  <a:solidFill>
                    <a:schemeClr val="tx2"/>
                  </a:solidFill>
                </a:rPr>
                <a:t>State</a:t>
              </a:r>
            </a:p>
          </p:txBody>
        </p:sp>
        <p:sp>
          <p:nvSpPr>
            <p:cNvPr id="295958" name="Rectangle 6"/>
            <p:cNvSpPr>
              <a:spLocks noChangeArrowheads="1"/>
            </p:cNvSpPr>
            <p:nvPr/>
          </p:nvSpPr>
          <p:spPr bwMode="auto">
            <a:xfrm>
              <a:off x="4661" y="1063"/>
              <a:ext cx="627" cy="965"/>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en-US" altLang="zh-TW" b="1">
                  <a:solidFill>
                    <a:schemeClr val="tx2"/>
                  </a:solidFill>
                </a:rPr>
                <a:t>Desired</a:t>
              </a:r>
            </a:p>
            <a:p>
              <a:pPr defTabSz="908050" eaLnBrk="0" hangingPunct="0">
                <a:lnSpc>
                  <a:spcPct val="85000"/>
                </a:lnSpc>
              </a:pPr>
              <a:r>
                <a:rPr kumimoji="0" lang="en-US" altLang="zh-TW" b="1">
                  <a:solidFill>
                    <a:schemeClr val="tx2"/>
                  </a:solidFill>
                </a:rPr>
                <a:t>State</a:t>
              </a:r>
            </a:p>
          </p:txBody>
        </p:sp>
        <p:sp>
          <p:nvSpPr>
            <p:cNvPr id="295959" name="Rectangle 7"/>
            <p:cNvSpPr>
              <a:spLocks noChangeArrowheads="1"/>
            </p:cNvSpPr>
            <p:nvPr/>
          </p:nvSpPr>
          <p:spPr bwMode="auto">
            <a:xfrm>
              <a:off x="327" y="1597"/>
              <a:ext cx="267" cy="1864"/>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zh-TW" altLang="en-US" sz="2400" b="1">
                  <a:solidFill>
                    <a:schemeClr val="tx2"/>
                  </a:solidFill>
                </a:rPr>
                <a:t>生</a:t>
              </a:r>
            </a:p>
            <a:p>
              <a:pPr defTabSz="908050" eaLnBrk="0" hangingPunct="0">
                <a:lnSpc>
                  <a:spcPct val="85000"/>
                </a:lnSpc>
              </a:pPr>
              <a:r>
                <a:rPr kumimoji="0" lang="zh-TW" altLang="en-US" sz="2400" b="1">
                  <a:solidFill>
                    <a:schemeClr val="tx2"/>
                  </a:solidFill>
                </a:rPr>
                <a:t>產</a:t>
              </a:r>
            </a:p>
            <a:p>
              <a:pPr defTabSz="908050" eaLnBrk="0" hangingPunct="0">
                <a:lnSpc>
                  <a:spcPct val="85000"/>
                </a:lnSpc>
              </a:pPr>
              <a:r>
                <a:rPr kumimoji="0" lang="zh-TW" altLang="en-US" sz="2400" b="1">
                  <a:solidFill>
                    <a:schemeClr val="tx2"/>
                  </a:solidFill>
                </a:rPr>
                <a:t>力</a:t>
              </a:r>
            </a:p>
          </p:txBody>
        </p:sp>
        <p:sp>
          <p:nvSpPr>
            <p:cNvPr id="295960" name="Freeform 8" descr="25%"/>
            <p:cNvSpPr>
              <a:spLocks/>
            </p:cNvSpPr>
            <p:nvPr/>
          </p:nvSpPr>
          <p:spPr bwMode="auto">
            <a:xfrm>
              <a:off x="913" y="1490"/>
              <a:ext cx="4507" cy="2332"/>
            </a:xfrm>
            <a:custGeom>
              <a:avLst/>
              <a:gdLst>
                <a:gd name="T0" fmla="*/ 90 w 4292"/>
                <a:gd name="T1" fmla="*/ 876 h 2186"/>
                <a:gd name="T2" fmla="*/ 868 w 4292"/>
                <a:gd name="T3" fmla="*/ 876 h 2186"/>
                <a:gd name="T4" fmla="*/ 1849 w 4292"/>
                <a:gd name="T5" fmla="*/ 1767 h 2186"/>
                <a:gd name="T6" fmla="*/ 3526 w 4292"/>
                <a:gd name="T7" fmla="*/ 0 h 2186"/>
                <a:gd name="T8" fmla="*/ 4291 w 4292"/>
                <a:gd name="T9" fmla="*/ 0 h 2186"/>
                <a:gd name="T10" fmla="*/ 4291 w 4292"/>
                <a:gd name="T11" fmla="*/ 2080 h 2186"/>
                <a:gd name="T12" fmla="*/ 4188 w 4292"/>
                <a:gd name="T13" fmla="*/ 2185 h 2186"/>
                <a:gd name="T14" fmla="*/ 0 w 4292"/>
                <a:gd name="T15" fmla="*/ 2185 h 2186"/>
                <a:gd name="T16" fmla="*/ 0 w 4292"/>
                <a:gd name="T17" fmla="*/ 968 h 2186"/>
                <a:gd name="T18" fmla="*/ 90 w 4292"/>
                <a:gd name="T19" fmla="*/ 876 h 21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92"/>
                <a:gd name="T31" fmla="*/ 0 h 2186"/>
                <a:gd name="T32" fmla="*/ 4292 w 4292"/>
                <a:gd name="T33" fmla="*/ 2186 h 21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92" h="2186">
                  <a:moveTo>
                    <a:pt x="90" y="876"/>
                  </a:moveTo>
                  <a:lnTo>
                    <a:pt x="868" y="876"/>
                  </a:lnTo>
                  <a:lnTo>
                    <a:pt x="1849" y="1767"/>
                  </a:lnTo>
                  <a:lnTo>
                    <a:pt x="3526" y="0"/>
                  </a:lnTo>
                  <a:lnTo>
                    <a:pt x="4291" y="0"/>
                  </a:lnTo>
                  <a:lnTo>
                    <a:pt x="4291" y="2080"/>
                  </a:lnTo>
                  <a:lnTo>
                    <a:pt x="4188" y="2185"/>
                  </a:lnTo>
                  <a:lnTo>
                    <a:pt x="0" y="2185"/>
                  </a:lnTo>
                  <a:lnTo>
                    <a:pt x="0" y="968"/>
                  </a:lnTo>
                  <a:lnTo>
                    <a:pt x="90" y="876"/>
                  </a:lnTo>
                </a:path>
              </a:pathLst>
            </a:custGeom>
            <a:pattFill prst="pct25">
              <a:fgClr>
                <a:srgbClr val="000000"/>
              </a:fgClr>
              <a:bgClr>
                <a:srgbClr val="FFFFFF"/>
              </a:bgClr>
            </a:pattFill>
            <a:ln w="9525" cap="rnd">
              <a:noFill/>
              <a:round/>
              <a:headEnd type="none" w="sm" len="sm"/>
              <a:tailEnd type="none" w="sm" len="sm"/>
            </a:ln>
          </p:spPr>
          <p:txBody>
            <a:bodyPr wrap="none" lIns="45479" tIns="18191" rIns="45479" bIns="18191">
              <a:spAutoFit/>
            </a:bodyPr>
            <a:lstStyle/>
            <a:p>
              <a:endParaRPr lang="zh-TW" altLang="en-US"/>
            </a:p>
          </p:txBody>
        </p:sp>
        <p:sp>
          <p:nvSpPr>
            <p:cNvPr id="295961" name="Freeform 9"/>
            <p:cNvSpPr>
              <a:spLocks/>
            </p:cNvSpPr>
            <p:nvPr/>
          </p:nvSpPr>
          <p:spPr bwMode="auto">
            <a:xfrm>
              <a:off x="907" y="1491"/>
              <a:ext cx="4515" cy="2340"/>
            </a:xfrm>
            <a:custGeom>
              <a:avLst/>
              <a:gdLst>
                <a:gd name="T0" fmla="*/ 92 w 4300"/>
                <a:gd name="T1" fmla="*/ 880 h 2194"/>
                <a:gd name="T2" fmla="*/ 869 w 4300"/>
                <a:gd name="T3" fmla="*/ 880 h 2194"/>
                <a:gd name="T4" fmla="*/ 1852 w 4300"/>
                <a:gd name="T5" fmla="*/ 1773 h 2194"/>
                <a:gd name="T6" fmla="*/ 3533 w 4300"/>
                <a:gd name="T7" fmla="*/ 0 h 2194"/>
                <a:gd name="T8" fmla="*/ 4299 w 4300"/>
                <a:gd name="T9" fmla="*/ 0 h 2194"/>
                <a:gd name="T10" fmla="*/ 4299 w 4300"/>
                <a:gd name="T11" fmla="*/ 2088 h 2194"/>
                <a:gd name="T12" fmla="*/ 4197 w 4300"/>
                <a:gd name="T13" fmla="*/ 2193 h 2194"/>
                <a:gd name="T14" fmla="*/ 0 w 4300"/>
                <a:gd name="T15" fmla="*/ 2193 h 2194"/>
                <a:gd name="T16" fmla="*/ 0 w 4300"/>
                <a:gd name="T17" fmla="*/ 972 h 2194"/>
                <a:gd name="T18" fmla="*/ 92 w 4300"/>
                <a:gd name="T19" fmla="*/ 867 h 21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00"/>
                <a:gd name="T31" fmla="*/ 0 h 2194"/>
                <a:gd name="T32" fmla="*/ 4300 w 4300"/>
                <a:gd name="T33" fmla="*/ 2194 h 219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00" h="2194">
                  <a:moveTo>
                    <a:pt x="92" y="880"/>
                  </a:moveTo>
                  <a:lnTo>
                    <a:pt x="869" y="880"/>
                  </a:lnTo>
                  <a:lnTo>
                    <a:pt x="1852" y="1773"/>
                  </a:lnTo>
                  <a:lnTo>
                    <a:pt x="3533" y="0"/>
                  </a:lnTo>
                  <a:lnTo>
                    <a:pt x="4299" y="0"/>
                  </a:lnTo>
                  <a:lnTo>
                    <a:pt x="4299" y="2088"/>
                  </a:lnTo>
                  <a:lnTo>
                    <a:pt x="4197" y="2193"/>
                  </a:lnTo>
                  <a:lnTo>
                    <a:pt x="0" y="2193"/>
                  </a:lnTo>
                  <a:lnTo>
                    <a:pt x="0" y="972"/>
                  </a:lnTo>
                  <a:lnTo>
                    <a:pt x="92" y="867"/>
                  </a:lnTo>
                </a:path>
              </a:pathLst>
            </a:custGeom>
            <a:no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95962" name="Freeform 10"/>
            <p:cNvSpPr>
              <a:spLocks/>
            </p:cNvSpPr>
            <p:nvPr/>
          </p:nvSpPr>
          <p:spPr bwMode="auto">
            <a:xfrm>
              <a:off x="907" y="1603"/>
              <a:ext cx="4420" cy="2228"/>
            </a:xfrm>
            <a:custGeom>
              <a:avLst/>
              <a:gdLst>
                <a:gd name="T0" fmla="*/ 0 w 4209"/>
                <a:gd name="T1" fmla="*/ 880 h 2089"/>
                <a:gd name="T2" fmla="*/ 0 w 4209"/>
                <a:gd name="T3" fmla="*/ 2088 h 2089"/>
                <a:gd name="T4" fmla="*/ 4208 w 4209"/>
                <a:gd name="T5" fmla="*/ 2088 h 2089"/>
                <a:gd name="T6" fmla="*/ 4208 w 4209"/>
                <a:gd name="T7" fmla="*/ 0 h 2089"/>
                <a:gd name="T8" fmla="*/ 3430 w 4209"/>
                <a:gd name="T9" fmla="*/ 0 h 2089"/>
                <a:gd name="T10" fmla="*/ 1750 w 4209"/>
                <a:gd name="T11" fmla="*/ 1773 h 2089"/>
                <a:gd name="T12" fmla="*/ 766 w 4209"/>
                <a:gd name="T13" fmla="*/ 880 h 2089"/>
                <a:gd name="T14" fmla="*/ 0 w 4209"/>
                <a:gd name="T15" fmla="*/ 880 h 2089"/>
                <a:gd name="T16" fmla="*/ 0 60000 65536"/>
                <a:gd name="T17" fmla="*/ 0 60000 65536"/>
                <a:gd name="T18" fmla="*/ 0 60000 65536"/>
                <a:gd name="T19" fmla="*/ 0 60000 65536"/>
                <a:gd name="T20" fmla="*/ 0 60000 65536"/>
                <a:gd name="T21" fmla="*/ 0 60000 65536"/>
                <a:gd name="T22" fmla="*/ 0 60000 65536"/>
                <a:gd name="T23" fmla="*/ 0 60000 65536"/>
                <a:gd name="T24" fmla="*/ 0 w 4209"/>
                <a:gd name="T25" fmla="*/ 0 h 2089"/>
                <a:gd name="T26" fmla="*/ 4209 w 4209"/>
                <a:gd name="T27" fmla="*/ 2089 h 208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09" h="2089">
                  <a:moveTo>
                    <a:pt x="0" y="880"/>
                  </a:moveTo>
                  <a:lnTo>
                    <a:pt x="0" y="2088"/>
                  </a:lnTo>
                  <a:lnTo>
                    <a:pt x="4208" y="2088"/>
                  </a:lnTo>
                  <a:lnTo>
                    <a:pt x="4208" y="0"/>
                  </a:lnTo>
                  <a:lnTo>
                    <a:pt x="3430" y="0"/>
                  </a:lnTo>
                  <a:lnTo>
                    <a:pt x="1750" y="1773"/>
                  </a:lnTo>
                  <a:lnTo>
                    <a:pt x="766" y="880"/>
                  </a:lnTo>
                  <a:lnTo>
                    <a:pt x="0" y="880"/>
                  </a:lnTo>
                </a:path>
              </a:pathLst>
            </a:custGeom>
            <a:solidFill>
              <a:srgbClr val="063DE8"/>
            </a:solid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95963" name="Line 11"/>
            <p:cNvSpPr>
              <a:spLocks noChangeShapeType="1"/>
            </p:cNvSpPr>
            <p:nvPr/>
          </p:nvSpPr>
          <p:spPr bwMode="auto">
            <a:xfrm flipV="1">
              <a:off x="1736" y="2427"/>
              <a:ext cx="85" cy="114"/>
            </a:xfrm>
            <a:prstGeom prst="line">
              <a:avLst/>
            </a:prstGeom>
            <a:noFill/>
            <a:ln w="12700">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95964" name="Line 12"/>
            <p:cNvSpPr>
              <a:spLocks noChangeShapeType="1"/>
            </p:cNvSpPr>
            <p:nvPr/>
          </p:nvSpPr>
          <p:spPr bwMode="auto">
            <a:xfrm flipV="1">
              <a:off x="5338" y="1489"/>
              <a:ext cx="84" cy="115"/>
            </a:xfrm>
            <a:prstGeom prst="line">
              <a:avLst/>
            </a:prstGeom>
            <a:noFill/>
            <a:ln w="12700">
              <a:solidFill>
                <a:srgbClr val="000000"/>
              </a:solidFill>
              <a:round/>
              <a:headEnd type="none" w="sm" len="sm"/>
              <a:tailEnd type="none" w="sm" len="sm"/>
            </a:ln>
          </p:spPr>
          <p:txBody>
            <a:bodyPr wrap="none" lIns="45479" tIns="18191" rIns="45479" bIns="18191">
              <a:spAutoFit/>
            </a:bodyPr>
            <a:lstStyle/>
            <a:p>
              <a:endParaRPr lang="zh-TW" altLang="en-US"/>
            </a:p>
          </p:txBody>
        </p:sp>
        <p:grpSp>
          <p:nvGrpSpPr>
            <p:cNvPr id="3" name="Group 13"/>
            <p:cNvGrpSpPr>
              <a:grpSpLocks/>
            </p:cNvGrpSpPr>
            <p:nvPr/>
          </p:nvGrpSpPr>
          <p:grpSpPr bwMode="auto">
            <a:xfrm>
              <a:off x="4718" y="1685"/>
              <a:ext cx="0" cy="2110"/>
              <a:chOff x="4493" y="1580"/>
              <a:chExt cx="0" cy="1978"/>
            </a:xfrm>
          </p:grpSpPr>
          <p:sp>
            <p:nvSpPr>
              <p:cNvPr id="296119" name="Line 14"/>
              <p:cNvSpPr>
                <a:spLocks noChangeShapeType="1"/>
              </p:cNvSpPr>
              <p:nvPr/>
            </p:nvSpPr>
            <p:spPr bwMode="auto">
              <a:xfrm flipV="1">
                <a:off x="4493" y="353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0" name="Line 15"/>
              <p:cNvSpPr>
                <a:spLocks noChangeShapeType="1"/>
              </p:cNvSpPr>
              <p:nvPr/>
            </p:nvSpPr>
            <p:spPr bwMode="auto">
              <a:xfrm flipV="1">
                <a:off x="4493" y="345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1" name="Line 16"/>
              <p:cNvSpPr>
                <a:spLocks noChangeShapeType="1"/>
              </p:cNvSpPr>
              <p:nvPr/>
            </p:nvSpPr>
            <p:spPr bwMode="auto">
              <a:xfrm flipV="1">
                <a:off x="4493" y="337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2" name="Line 17"/>
              <p:cNvSpPr>
                <a:spLocks noChangeShapeType="1"/>
              </p:cNvSpPr>
              <p:nvPr/>
            </p:nvSpPr>
            <p:spPr bwMode="auto">
              <a:xfrm flipV="1">
                <a:off x="4493" y="329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3" name="Line 18"/>
              <p:cNvSpPr>
                <a:spLocks noChangeShapeType="1"/>
              </p:cNvSpPr>
              <p:nvPr/>
            </p:nvSpPr>
            <p:spPr bwMode="auto">
              <a:xfrm flipV="1">
                <a:off x="4493" y="3222"/>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4" name="Line 19"/>
              <p:cNvSpPr>
                <a:spLocks noChangeShapeType="1"/>
              </p:cNvSpPr>
              <p:nvPr/>
            </p:nvSpPr>
            <p:spPr bwMode="auto">
              <a:xfrm flipV="1">
                <a:off x="4493" y="314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5" name="Line 20"/>
              <p:cNvSpPr>
                <a:spLocks noChangeShapeType="1"/>
              </p:cNvSpPr>
              <p:nvPr/>
            </p:nvSpPr>
            <p:spPr bwMode="auto">
              <a:xfrm flipV="1">
                <a:off x="4493" y="306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6" name="Line 21"/>
              <p:cNvSpPr>
                <a:spLocks noChangeShapeType="1"/>
              </p:cNvSpPr>
              <p:nvPr/>
            </p:nvSpPr>
            <p:spPr bwMode="auto">
              <a:xfrm flipV="1">
                <a:off x="4493" y="2984"/>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7" name="Line 22"/>
              <p:cNvSpPr>
                <a:spLocks noChangeShapeType="1"/>
              </p:cNvSpPr>
              <p:nvPr/>
            </p:nvSpPr>
            <p:spPr bwMode="auto">
              <a:xfrm flipV="1">
                <a:off x="4493" y="290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8" name="Line 23"/>
              <p:cNvSpPr>
                <a:spLocks noChangeShapeType="1"/>
              </p:cNvSpPr>
              <p:nvPr/>
            </p:nvSpPr>
            <p:spPr bwMode="auto">
              <a:xfrm flipV="1">
                <a:off x="4493" y="282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29" name="Line 24"/>
              <p:cNvSpPr>
                <a:spLocks noChangeShapeType="1"/>
              </p:cNvSpPr>
              <p:nvPr/>
            </p:nvSpPr>
            <p:spPr bwMode="auto">
              <a:xfrm flipV="1">
                <a:off x="4493" y="2747"/>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0" name="Line 25"/>
              <p:cNvSpPr>
                <a:spLocks noChangeShapeType="1"/>
              </p:cNvSpPr>
              <p:nvPr/>
            </p:nvSpPr>
            <p:spPr bwMode="auto">
              <a:xfrm flipV="1">
                <a:off x="4493" y="266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1" name="Line 26"/>
              <p:cNvSpPr>
                <a:spLocks noChangeShapeType="1"/>
              </p:cNvSpPr>
              <p:nvPr/>
            </p:nvSpPr>
            <p:spPr bwMode="auto">
              <a:xfrm flipV="1">
                <a:off x="4493" y="2591"/>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2" name="Line 27"/>
              <p:cNvSpPr>
                <a:spLocks noChangeShapeType="1"/>
              </p:cNvSpPr>
              <p:nvPr/>
            </p:nvSpPr>
            <p:spPr bwMode="auto">
              <a:xfrm flipV="1">
                <a:off x="4493" y="251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3" name="Line 28"/>
              <p:cNvSpPr>
                <a:spLocks noChangeShapeType="1"/>
              </p:cNvSpPr>
              <p:nvPr/>
            </p:nvSpPr>
            <p:spPr bwMode="auto">
              <a:xfrm flipV="1">
                <a:off x="4493" y="243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4" name="Line 29"/>
              <p:cNvSpPr>
                <a:spLocks noChangeShapeType="1"/>
              </p:cNvSpPr>
              <p:nvPr/>
            </p:nvSpPr>
            <p:spPr bwMode="auto">
              <a:xfrm flipV="1">
                <a:off x="4493" y="23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5" name="Line 30"/>
              <p:cNvSpPr>
                <a:spLocks noChangeShapeType="1"/>
              </p:cNvSpPr>
              <p:nvPr/>
            </p:nvSpPr>
            <p:spPr bwMode="auto">
              <a:xfrm flipV="1">
                <a:off x="4493" y="2276"/>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6" name="Line 31"/>
              <p:cNvSpPr>
                <a:spLocks noChangeShapeType="1"/>
              </p:cNvSpPr>
              <p:nvPr/>
            </p:nvSpPr>
            <p:spPr bwMode="auto">
              <a:xfrm flipV="1">
                <a:off x="4493" y="2197"/>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7" name="Line 32"/>
              <p:cNvSpPr>
                <a:spLocks noChangeShapeType="1"/>
              </p:cNvSpPr>
              <p:nvPr/>
            </p:nvSpPr>
            <p:spPr bwMode="auto">
              <a:xfrm flipV="1">
                <a:off x="4493" y="2117"/>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8" name="Line 33"/>
              <p:cNvSpPr>
                <a:spLocks noChangeShapeType="1"/>
              </p:cNvSpPr>
              <p:nvPr/>
            </p:nvSpPr>
            <p:spPr bwMode="auto">
              <a:xfrm flipV="1">
                <a:off x="4493" y="203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39" name="Line 34"/>
              <p:cNvSpPr>
                <a:spLocks noChangeShapeType="1"/>
              </p:cNvSpPr>
              <p:nvPr/>
            </p:nvSpPr>
            <p:spPr bwMode="auto">
              <a:xfrm flipV="1">
                <a:off x="4493" y="196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40" name="Line 35"/>
              <p:cNvSpPr>
                <a:spLocks noChangeShapeType="1"/>
              </p:cNvSpPr>
              <p:nvPr/>
            </p:nvSpPr>
            <p:spPr bwMode="auto">
              <a:xfrm flipV="1">
                <a:off x="4493" y="1882"/>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41" name="Line 36"/>
              <p:cNvSpPr>
                <a:spLocks noChangeShapeType="1"/>
              </p:cNvSpPr>
              <p:nvPr/>
            </p:nvSpPr>
            <p:spPr bwMode="auto">
              <a:xfrm flipV="1">
                <a:off x="4493" y="180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42" name="Line 37"/>
              <p:cNvSpPr>
                <a:spLocks noChangeShapeType="1"/>
              </p:cNvSpPr>
              <p:nvPr/>
            </p:nvSpPr>
            <p:spPr bwMode="auto">
              <a:xfrm flipV="1">
                <a:off x="4493" y="172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43" name="Line 38"/>
              <p:cNvSpPr>
                <a:spLocks noChangeShapeType="1"/>
              </p:cNvSpPr>
              <p:nvPr/>
            </p:nvSpPr>
            <p:spPr bwMode="auto">
              <a:xfrm flipV="1">
                <a:off x="4493" y="164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44" name="Line 39"/>
              <p:cNvSpPr>
                <a:spLocks noChangeShapeType="1"/>
              </p:cNvSpPr>
              <p:nvPr/>
            </p:nvSpPr>
            <p:spPr bwMode="auto">
              <a:xfrm flipV="1">
                <a:off x="4493" y="1580"/>
                <a:ext cx="0" cy="8"/>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4" name="Group 40"/>
            <p:cNvGrpSpPr>
              <a:grpSpLocks/>
            </p:cNvGrpSpPr>
            <p:nvPr/>
          </p:nvGrpSpPr>
          <p:grpSpPr bwMode="auto">
            <a:xfrm>
              <a:off x="3944" y="2239"/>
              <a:ext cx="1362" cy="8"/>
              <a:chOff x="3756" y="2099"/>
              <a:chExt cx="1297" cy="8"/>
            </a:xfrm>
          </p:grpSpPr>
          <p:sp>
            <p:nvSpPr>
              <p:cNvPr id="296099" name="Line 41"/>
              <p:cNvSpPr>
                <a:spLocks noChangeShapeType="1"/>
              </p:cNvSpPr>
              <p:nvPr/>
            </p:nvSpPr>
            <p:spPr bwMode="auto">
              <a:xfrm>
                <a:off x="3756"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0" name="Line 42"/>
              <p:cNvSpPr>
                <a:spLocks noChangeShapeType="1"/>
              </p:cNvSpPr>
              <p:nvPr/>
            </p:nvSpPr>
            <p:spPr bwMode="auto">
              <a:xfrm>
                <a:off x="3825"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1" name="Line 43"/>
              <p:cNvSpPr>
                <a:spLocks noChangeShapeType="1"/>
              </p:cNvSpPr>
              <p:nvPr/>
            </p:nvSpPr>
            <p:spPr bwMode="auto">
              <a:xfrm>
                <a:off x="3895"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2" name="Line 44"/>
              <p:cNvSpPr>
                <a:spLocks noChangeShapeType="1"/>
              </p:cNvSpPr>
              <p:nvPr/>
            </p:nvSpPr>
            <p:spPr bwMode="auto">
              <a:xfrm>
                <a:off x="3964"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3" name="Line 45"/>
              <p:cNvSpPr>
                <a:spLocks noChangeShapeType="1"/>
              </p:cNvSpPr>
              <p:nvPr/>
            </p:nvSpPr>
            <p:spPr bwMode="auto">
              <a:xfrm>
                <a:off x="4030"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4" name="Line 46"/>
              <p:cNvSpPr>
                <a:spLocks noChangeShapeType="1"/>
              </p:cNvSpPr>
              <p:nvPr/>
            </p:nvSpPr>
            <p:spPr bwMode="auto">
              <a:xfrm>
                <a:off x="4099"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5" name="Line 47"/>
              <p:cNvSpPr>
                <a:spLocks noChangeShapeType="1"/>
              </p:cNvSpPr>
              <p:nvPr/>
            </p:nvSpPr>
            <p:spPr bwMode="auto">
              <a:xfrm>
                <a:off x="4167"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6" name="Line 48"/>
              <p:cNvSpPr>
                <a:spLocks noChangeShapeType="1"/>
              </p:cNvSpPr>
              <p:nvPr/>
            </p:nvSpPr>
            <p:spPr bwMode="auto">
              <a:xfrm>
                <a:off x="4237" y="2107"/>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7" name="Line 49"/>
              <p:cNvSpPr>
                <a:spLocks noChangeShapeType="1"/>
              </p:cNvSpPr>
              <p:nvPr/>
            </p:nvSpPr>
            <p:spPr bwMode="auto">
              <a:xfrm>
                <a:off x="4307"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8" name="Line 50"/>
              <p:cNvSpPr>
                <a:spLocks noChangeShapeType="1"/>
              </p:cNvSpPr>
              <p:nvPr/>
            </p:nvSpPr>
            <p:spPr bwMode="auto">
              <a:xfrm>
                <a:off x="4373"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09" name="Line 51"/>
              <p:cNvSpPr>
                <a:spLocks noChangeShapeType="1"/>
              </p:cNvSpPr>
              <p:nvPr/>
            </p:nvSpPr>
            <p:spPr bwMode="auto">
              <a:xfrm>
                <a:off x="4444"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0" name="Line 52"/>
              <p:cNvSpPr>
                <a:spLocks noChangeShapeType="1"/>
              </p:cNvSpPr>
              <p:nvPr/>
            </p:nvSpPr>
            <p:spPr bwMode="auto">
              <a:xfrm>
                <a:off x="4510"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1" name="Line 53"/>
              <p:cNvSpPr>
                <a:spLocks noChangeShapeType="1"/>
              </p:cNvSpPr>
              <p:nvPr/>
            </p:nvSpPr>
            <p:spPr bwMode="auto">
              <a:xfrm>
                <a:off x="4580" y="2107"/>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2" name="Line 54"/>
              <p:cNvSpPr>
                <a:spLocks noChangeShapeType="1"/>
              </p:cNvSpPr>
              <p:nvPr/>
            </p:nvSpPr>
            <p:spPr bwMode="auto">
              <a:xfrm>
                <a:off x="4650"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3" name="Line 55"/>
              <p:cNvSpPr>
                <a:spLocks noChangeShapeType="1"/>
              </p:cNvSpPr>
              <p:nvPr/>
            </p:nvSpPr>
            <p:spPr bwMode="auto">
              <a:xfrm>
                <a:off x="4717" y="2107"/>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4" name="Line 56"/>
              <p:cNvSpPr>
                <a:spLocks noChangeShapeType="1"/>
              </p:cNvSpPr>
              <p:nvPr/>
            </p:nvSpPr>
            <p:spPr bwMode="auto">
              <a:xfrm>
                <a:off x="4787"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5" name="Line 57"/>
              <p:cNvSpPr>
                <a:spLocks noChangeShapeType="1"/>
              </p:cNvSpPr>
              <p:nvPr/>
            </p:nvSpPr>
            <p:spPr bwMode="auto">
              <a:xfrm>
                <a:off x="4853" y="2107"/>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6" name="Line 58"/>
              <p:cNvSpPr>
                <a:spLocks noChangeShapeType="1"/>
              </p:cNvSpPr>
              <p:nvPr/>
            </p:nvSpPr>
            <p:spPr bwMode="auto">
              <a:xfrm>
                <a:off x="4923" y="2107"/>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7" name="Line 59"/>
              <p:cNvSpPr>
                <a:spLocks noChangeShapeType="1"/>
              </p:cNvSpPr>
              <p:nvPr/>
            </p:nvSpPr>
            <p:spPr bwMode="auto">
              <a:xfrm>
                <a:off x="4993" y="2107"/>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118" name="Line 60"/>
              <p:cNvSpPr>
                <a:spLocks noChangeShapeType="1"/>
              </p:cNvSpPr>
              <p:nvPr/>
            </p:nvSpPr>
            <p:spPr bwMode="auto">
              <a:xfrm>
                <a:off x="5053" y="2099"/>
                <a:ext cx="0" cy="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5" name="Group 61"/>
            <p:cNvGrpSpPr>
              <a:grpSpLocks/>
            </p:cNvGrpSpPr>
            <p:nvPr/>
          </p:nvGrpSpPr>
          <p:grpSpPr bwMode="auto">
            <a:xfrm>
              <a:off x="715" y="1849"/>
              <a:ext cx="770" cy="885"/>
              <a:chOff x="681" y="1733"/>
              <a:chExt cx="733" cy="830"/>
            </a:xfrm>
          </p:grpSpPr>
          <p:sp>
            <p:nvSpPr>
              <p:cNvPr id="296096" name="Rectangle 62"/>
              <p:cNvSpPr>
                <a:spLocks noChangeArrowheads="1"/>
              </p:cNvSpPr>
              <p:nvPr/>
            </p:nvSpPr>
            <p:spPr bwMode="auto">
              <a:xfrm>
                <a:off x="683" y="1733"/>
                <a:ext cx="731" cy="830"/>
              </a:xfrm>
              <a:prstGeom prst="rect">
                <a:avLst/>
              </a:prstGeom>
              <a:solidFill>
                <a:srgbClr val="FFFFFF"/>
              </a:solidFill>
              <a:ln w="25400">
                <a:solidFill>
                  <a:srgbClr val="000000"/>
                </a:solidFill>
                <a:miter lim="800000"/>
                <a:headEnd/>
                <a:tailEnd/>
              </a:ln>
            </p:spPr>
            <p:txBody>
              <a:bodyPr wrap="none" lIns="45479" tIns="18191" rIns="45479" bIns="18191">
                <a:spAutoFit/>
              </a:bodyPr>
              <a:lstStyle/>
              <a:p>
                <a:endParaRPr lang="zh-TW" altLang="en-US"/>
              </a:p>
            </p:txBody>
          </p:sp>
          <p:sp>
            <p:nvSpPr>
              <p:cNvPr id="296097" name="Freeform 63"/>
              <p:cNvSpPr>
                <a:spLocks/>
              </p:cNvSpPr>
              <p:nvPr/>
            </p:nvSpPr>
            <p:spPr bwMode="auto">
              <a:xfrm>
                <a:off x="1161" y="1740"/>
                <a:ext cx="162" cy="421"/>
              </a:xfrm>
              <a:custGeom>
                <a:avLst/>
                <a:gdLst>
                  <a:gd name="T0" fmla="*/ 0 w 162"/>
                  <a:gd name="T1" fmla="*/ 0 h 421"/>
                  <a:gd name="T2" fmla="*/ 58 w 162"/>
                  <a:gd name="T3" fmla="*/ 39 h 421"/>
                  <a:gd name="T4" fmla="*/ 0 w 162"/>
                  <a:gd name="T5" fmla="*/ 78 h 421"/>
                  <a:gd name="T6" fmla="*/ 92 w 162"/>
                  <a:gd name="T7" fmla="*/ 144 h 421"/>
                  <a:gd name="T8" fmla="*/ 46 w 162"/>
                  <a:gd name="T9" fmla="*/ 223 h 421"/>
                  <a:gd name="T10" fmla="*/ 138 w 162"/>
                  <a:gd name="T11" fmla="*/ 289 h 421"/>
                  <a:gd name="T12" fmla="*/ 92 w 162"/>
                  <a:gd name="T13" fmla="*/ 380 h 421"/>
                  <a:gd name="T14" fmla="*/ 161 w 162"/>
                  <a:gd name="T15" fmla="*/ 420 h 421"/>
                  <a:gd name="T16" fmla="*/ 0 60000 65536"/>
                  <a:gd name="T17" fmla="*/ 0 60000 65536"/>
                  <a:gd name="T18" fmla="*/ 0 60000 65536"/>
                  <a:gd name="T19" fmla="*/ 0 60000 65536"/>
                  <a:gd name="T20" fmla="*/ 0 60000 65536"/>
                  <a:gd name="T21" fmla="*/ 0 60000 65536"/>
                  <a:gd name="T22" fmla="*/ 0 60000 65536"/>
                  <a:gd name="T23" fmla="*/ 0 60000 65536"/>
                  <a:gd name="T24" fmla="*/ 0 w 162"/>
                  <a:gd name="T25" fmla="*/ 0 h 421"/>
                  <a:gd name="T26" fmla="*/ 162 w 162"/>
                  <a:gd name="T27" fmla="*/ 421 h 4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2" h="421">
                    <a:moveTo>
                      <a:pt x="0" y="0"/>
                    </a:moveTo>
                    <a:lnTo>
                      <a:pt x="58" y="39"/>
                    </a:lnTo>
                    <a:lnTo>
                      <a:pt x="0" y="78"/>
                    </a:lnTo>
                    <a:lnTo>
                      <a:pt x="92" y="144"/>
                    </a:lnTo>
                    <a:lnTo>
                      <a:pt x="46" y="223"/>
                    </a:lnTo>
                    <a:lnTo>
                      <a:pt x="138" y="289"/>
                    </a:lnTo>
                    <a:lnTo>
                      <a:pt x="92" y="380"/>
                    </a:lnTo>
                    <a:lnTo>
                      <a:pt x="161" y="420"/>
                    </a:lnTo>
                  </a:path>
                </a:pathLst>
              </a:custGeom>
              <a:no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sp>
            <p:nvSpPr>
              <p:cNvPr id="296098" name="Freeform 64"/>
              <p:cNvSpPr>
                <a:spLocks/>
              </p:cNvSpPr>
              <p:nvPr/>
            </p:nvSpPr>
            <p:spPr bwMode="auto">
              <a:xfrm>
                <a:off x="681" y="2055"/>
                <a:ext cx="526" cy="408"/>
              </a:xfrm>
              <a:custGeom>
                <a:avLst/>
                <a:gdLst>
                  <a:gd name="T0" fmla="*/ 0 w 526"/>
                  <a:gd name="T1" fmla="*/ 131 h 408"/>
                  <a:gd name="T2" fmla="*/ 68 w 526"/>
                  <a:gd name="T3" fmla="*/ 13 h 408"/>
                  <a:gd name="T4" fmla="*/ 92 w 526"/>
                  <a:gd name="T5" fmla="*/ 92 h 408"/>
                  <a:gd name="T6" fmla="*/ 137 w 526"/>
                  <a:gd name="T7" fmla="*/ 0 h 408"/>
                  <a:gd name="T8" fmla="*/ 228 w 526"/>
                  <a:gd name="T9" fmla="*/ 210 h 408"/>
                  <a:gd name="T10" fmla="*/ 275 w 526"/>
                  <a:gd name="T11" fmla="*/ 131 h 408"/>
                  <a:gd name="T12" fmla="*/ 308 w 526"/>
                  <a:gd name="T13" fmla="*/ 249 h 408"/>
                  <a:gd name="T14" fmla="*/ 355 w 526"/>
                  <a:gd name="T15" fmla="*/ 197 h 408"/>
                  <a:gd name="T16" fmla="*/ 411 w 526"/>
                  <a:gd name="T17" fmla="*/ 315 h 408"/>
                  <a:gd name="T18" fmla="*/ 435 w 526"/>
                  <a:gd name="T19" fmla="*/ 302 h 408"/>
                  <a:gd name="T20" fmla="*/ 525 w 526"/>
                  <a:gd name="T21" fmla="*/ 407 h 40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6"/>
                  <a:gd name="T34" fmla="*/ 0 h 408"/>
                  <a:gd name="T35" fmla="*/ 526 w 526"/>
                  <a:gd name="T36" fmla="*/ 408 h 40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6" h="408">
                    <a:moveTo>
                      <a:pt x="0" y="131"/>
                    </a:moveTo>
                    <a:lnTo>
                      <a:pt x="68" y="13"/>
                    </a:lnTo>
                    <a:lnTo>
                      <a:pt x="92" y="92"/>
                    </a:lnTo>
                    <a:lnTo>
                      <a:pt x="137" y="0"/>
                    </a:lnTo>
                    <a:lnTo>
                      <a:pt x="228" y="210"/>
                    </a:lnTo>
                    <a:lnTo>
                      <a:pt x="275" y="131"/>
                    </a:lnTo>
                    <a:lnTo>
                      <a:pt x="308" y="249"/>
                    </a:lnTo>
                    <a:lnTo>
                      <a:pt x="355" y="197"/>
                    </a:lnTo>
                    <a:lnTo>
                      <a:pt x="411" y="315"/>
                    </a:lnTo>
                    <a:lnTo>
                      <a:pt x="435" y="302"/>
                    </a:lnTo>
                    <a:lnTo>
                      <a:pt x="525" y="407"/>
                    </a:lnTo>
                  </a:path>
                </a:pathLst>
              </a:custGeom>
              <a:noFill/>
              <a:ln w="25400" cap="rnd">
                <a:solidFill>
                  <a:srgbClr val="000000"/>
                </a:solidFill>
                <a:round/>
                <a:headEnd type="none" w="sm" len="sm"/>
                <a:tailEnd type="none" w="sm" len="sm"/>
              </a:ln>
            </p:spPr>
            <p:txBody>
              <a:bodyPr wrap="none" lIns="45479" tIns="18191" rIns="45479" bIns="18191">
                <a:spAutoFit/>
              </a:bodyPr>
              <a:lstStyle/>
              <a:p>
                <a:endParaRPr lang="zh-TW" altLang="en-US"/>
              </a:p>
            </p:txBody>
          </p:sp>
        </p:grpSp>
        <p:sp>
          <p:nvSpPr>
            <p:cNvPr id="295968" name="Freeform 65"/>
            <p:cNvSpPr>
              <a:spLocks/>
            </p:cNvSpPr>
            <p:nvPr/>
          </p:nvSpPr>
          <p:spPr bwMode="auto">
            <a:xfrm>
              <a:off x="4186" y="1661"/>
              <a:ext cx="1001" cy="945"/>
            </a:xfrm>
            <a:custGeom>
              <a:avLst/>
              <a:gdLst>
                <a:gd name="T0" fmla="*/ 0 w 953"/>
                <a:gd name="T1" fmla="*/ 885 h 886"/>
                <a:gd name="T2" fmla="*/ 952 w 953"/>
                <a:gd name="T3" fmla="*/ 885 h 886"/>
                <a:gd name="T4" fmla="*/ 443 w 953"/>
                <a:gd name="T5" fmla="*/ 0 h 886"/>
                <a:gd name="T6" fmla="*/ 0 w 953"/>
                <a:gd name="T7" fmla="*/ 885 h 886"/>
                <a:gd name="T8" fmla="*/ 0 60000 65536"/>
                <a:gd name="T9" fmla="*/ 0 60000 65536"/>
                <a:gd name="T10" fmla="*/ 0 60000 65536"/>
                <a:gd name="T11" fmla="*/ 0 60000 65536"/>
                <a:gd name="T12" fmla="*/ 0 w 953"/>
                <a:gd name="T13" fmla="*/ 0 h 886"/>
                <a:gd name="T14" fmla="*/ 953 w 953"/>
                <a:gd name="T15" fmla="*/ 886 h 886"/>
              </a:gdLst>
              <a:ahLst/>
              <a:cxnLst>
                <a:cxn ang="T8">
                  <a:pos x="T0" y="T1"/>
                </a:cxn>
                <a:cxn ang="T9">
                  <a:pos x="T2" y="T3"/>
                </a:cxn>
                <a:cxn ang="T10">
                  <a:pos x="T4" y="T5"/>
                </a:cxn>
                <a:cxn ang="T11">
                  <a:pos x="T6" y="T7"/>
                </a:cxn>
              </a:cxnLst>
              <a:rect l="T12" t="T13" r="T14" b="T15"/>
              <a:pathLst>
                <a:path w="953" h="886">
                  <a:moveTo>
                    <a:pt x="0" y="885"/>
                  </a:moveTo>
                  <a:lnTo>
                    <a:pt x="952" y="885"/>
                  </a:lnTo>
                  <a:lnTo>
                    <a:pt x="443" y="0"/>
                  </a:lnTo>
                  <a:lnTo>
                    <a:pt x="0" y="885"/>
                  </a:lnTo>
                </a:path>
              </a:pathLst>
            </a:custGeom>
            <a:solidFill>
              <a:srgbClr val="FFFFFF"/>
            </a:solidFill>
            <a:ln w="12700" cap="rnd">
              <a:solidFill>
                <a:schemeClr val="tx1"/>
              </a:solidFill>
              <a:round/>
              <a:headEnd type="none" w="sm" len="sm"/>
              <a:tailEnd type="none" w="sm" len="sm"/>
            </a:ln>
          </p:spPr>
          <p:txBody>
            <a:bodyPr wrap="none" lIns="45479" tIns="18191" rIns="45479" bIns="18191">
              <a:spAutoFit/>
            </a:bodyPr>
            <a:lstStyle/>
            <a:p>
              <a:endParaRPr lang="zh-TW" altLang="en-US"/>
            </a:p>
          </p:txBody>
        </p:sp>
        <p:grpSp>
          <p:nvGrpSpPr>
            <p:cNvPr id="6" name="Group 66"/>
            <p:cNvGrpSpPr>
              <a:grpSpLocks/>
            </p:cNvGrpSpPr>
            <p:nvPr/>
          </p:nvGrpSpPr>
          <p:grpSpPr bwMode="auto">
            <a:xfrm>
              <a:off x="2113" y="2945"/>
              <a:ext cx="0" cy="864"/>
              <a:chOff x="2012" y="2761"/>
              <a:chExt cx="0" cy="810"/>
            </a:xfrm>
          </p:grpSpPr>
          <p:sp>
            <p:nvSpPr>
              <p:cNvPr id="296085" name="Line 67"/>
              <p:cNvSpPr>
                <a:spLocks noChangeShapeType="1"/>
              </p:cNvSpPr>
              <p:nvPr/>
            </p:nvSpPr>
            <p:spPr bwMode="auto">
              <a:xfrm flipV="1">
                <a:off x="2012" y="355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6" name="Line 68"/>
              <p:cNvSpPr>
                <a:spLocks noChangeShapeType="1"/>
              </p:cNvSpPr>
              <p:nvPr/>
            </p:nvSpPr>
            <p:spPr bwMode="auto">
              <a:xfrm flipV="1">
                <a:off x="2012" y="347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7" name="Line 69"/>
              <p:cNvSpPr>
                <a:spLocks noChangeShapeType="1"/>
              </p:cNvSpPr>
              <p:nvPr/>
            </p:nvSpPr>
            <p:spPr bwMode="auto">
              <a:xfrm flipV="1">
                <a:off x="2012" y="339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8" name="Line 70"/>
              <p:cNvSpPr>
                <a:spLocks noChangeShapeType="1"/>
              </p:cNvSpPr>
              <p:nvPr/>
            </p:nvSpPr>
            <p:spPr bwMode="auto">
              <a:xfrm flipV="1">
                <a:off x="2012" y="3313"/>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9" name="Line 71"/>
              <p:cNvSpPr>
                <a:spLocks noChangeShapeType="1"/>
              </p:cNvSpPr>
              <p:nvPr/>
            </p:nvSpPr>
            <p:spPr bwMode="auto">
              <a:xfrm flipV="1">
                <a:off x="2012" y="3235"/>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90" name="Line 72"/>
              <p:cNvSpPr>
                <a:spLocks noChangeShapeType="1"/>
              </p:cNvSpPr>
              <p:nvPr/>
            </p:nvSpPr>
            <p:spPr bwMode="auto">
              <a:xfrm flipV="1">
                <a:off x="2012" y="31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91" name="Line 73"/>
              <p:cNvSpPr>
                <a:spLocks noChangeShapeType="1"/>
              </p:cNvSpPr>
              <p:nvPr/>
            </p:nvSpPr>
            <p:spPr bwMode="auto">
              <a:xfrm flipV="1">
                <a:off x="2012" y="307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92" name="Line 74"/>
              <p:cNvSpPr>
                <a:spLocks noChangeShapeType="1"/>
              </p:cNvSpPr>
              <p:nvPr/>
            </p:nvSpPr>
            <p:spPr bwMode="auto">
              <a:xfrm flipV="1">
                <a:off x="2012" y="299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93" name="Line 75"/>
              <p:cNvSpPr>
                <a:spLocks noChangeShapeType="1"/>
              </p:cNvSpPr>
              <p:nvPr/>
            </p:nvSpPr>
            <p:spPr bwMode="auto">
              <a:xfrm flipV="1">
                <a:off x="2012" y="291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94" name="Line 76"/>
              <p:cNvSpPr>
                <a:spLocks noChangeShapeType="1"/>
              </p:cNvSpPr>
              <p:nvPr/>
            </p:nvSpPr>
            <p:spPr bwMode="auto">
              <a:xfrm flipV="1">
                <a:off x="2012" y="283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95" name="Line 77"/>
              <p:cNvSpPr>
                <a:spLocks noChangeShapeType="1"/>
              </p:cNvSpPr>
              <p:nvPr/>
            </p:nvSpPr>
            <p:spPr bwMode="auto">
              <a:xfrm flipV="1">
                <a:off x="2012" y="276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7" name="Group 78"/>
            <p:cNvGrpSpPr>
              <a:grpSpLocks/>
            </p:cNvGrpSpPr>
            <p:nvPr/>
          </p:nvGrpSpPr>
          <p:grpSpPr bwMode="auto">
            <a:xfrm>
              <a:off x="2977" y="3281"/>
              <a:ext cx="0" cy="528"/>
              <a:chOff x="2835" y="3076"/>
              <a:chExt cx="0" cy="495"/>
            </a:xfrm>
          </p:grpSpPr>
          <p:sp>
            <p:nvSpPr>
              <p:cNvPr id="296078" name="Line 79"/>
              <p:cNvSpPr>
                <a:spLocks noChangeShapeType="1"/>
              </p:cNvSpPr>
              <p:nvPr/>
            </p:nvSpPr>
            <p:spPr bwMode="auto">
              <a:xfrm flipV="1">
                <a:off x="2835" y="355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9" name="Line 80"/>
              <p:cNvSpPr>
                <a:spLocks noChangeShapeType="1"/>
              </p:cNvSpPr>
              <p:nvPr/>
            </p:nvSpPr>
            <p:spPr bwMode="auto">
              <a:xfrm flipV="1">
                <a:off x="2835" y="347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0" name="Line 81"/>
              <p:cNvSpPr>
                <a:spLocks noChangeShapeType="1"/>
              </p:cNvSpPr>
              <p:nvPr/>
            </p:nvSpPr>
            <p:spPr bwMode="auto">
              <a:xfrm flipV="1">
                <a:off x="2835" y="339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1" name="Line 82"/>
              <p:cNvSpPr>
                <a:spLocks noChangeShapeType="1"/>
              </p:cNvSpPr>
              <p:nvPr/>
            </p:nvSpPr>
            <p:spPr bwMode="auto">
              <a:xfrm flipV="1">
                <a:off x="2835" y="3313"/>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2" name="Line 83"/>
              <p:cNvSpPr>
                <a:spLocks noChangeShapeType="1"/>
              </p:cNvSpPr>
              <p:nvPr/>
            </p:nvSpPr>
            <p:spPr bwMode="auto">
              <a:xfrm flipV="1">
                <a:off x="2835" y="323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3" name="Line 84"/>
              <p:cNvSpPr>
                <a:spLocks noChangeShapeType="1"/>
              </p:cNvSpPr>
              <p:nvPr/>
            </p:nvSpPr>
            <p:spPr bwMode="auto">
              <a:xfrm flipV="1">
                <a:off x="2835" y="31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84" name="Line 85"/>
              <p:cNvSpPr>
                <a:spLocks noChangeShapeType="1"/>
              </p:cNvSpPr>
              <p:nvPr/>
            </p:nvSpPr>
            <p:spPr bwMode="auto">
              <a:xfrm flipV="1">
                <a:off x="2835" y="307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8" name="Group 86"/>
            <p:cNvGrpSpPr>
              <a:grpSpLocks/>
            </p:cNvGrpSpPr>
            <p:nvPr/>
          </p:nvGrpSpPr>
          <p:grpSpPr bwMode="auto">
            <a:xfrm>
              <a:off x="933" y="3248"/>
              <a:ext cx="1503" cy="9"/>
              <a:chOff x="889" y="3045"/>
              <a:chExt cx="1431" cy="8"/>
            </a:xfrm>
          </p:grpSpPr>
          <p:sp>
            <p:nvSpPr>
              <p:cNvPr id="296056" name="Line 87"/>
              <p:cNvSpPr>
                <a:spLocks noChangeShapeType="1"/>
              </p:cNvSpPr>
              <p:nvPr/>
            </p:nvSpPr>
            <p:spPr bwMode="auto">
              <a:xfrm>
                <a:off x="889"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7" name="Line 88"/>
              <p:cNvSpPr>
                <a:spLocks noChangeShapeType="1"/>
              </p:cNvSpPr>
              <p:nvPr/>
            </p:nvSpPr>
            <p:spPr bwMode="auto">
              <a:xfrm>
                <a:off x="956"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8" name="Line 89"/>
              <p:cNvSpPr>
                <a:spLocks noChangeShapeType="1"/>
              </p:cNvSpPr>
              <p:nvPr/>
            </p:nvSpPr>
            <p:spPr bwMode="auto">
              <a:xfrm>
                <a:off x="1024"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9" name="Line 90"/>
              <p:cNvSpPr>
                <a:spLocks noChangeShapeType="1"/>
              </p:cNvSpPr>
              <p:nvPr/>
            </p:nvSpPr>
            <p:spPr bwMode="auto">
              <a:xfrm>
                <a:off x="109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0" name="Line 91"/>
              <p:cNvSpPr>
                <a:spLocks noChangeShapeType="1"/>
              </p:cNvSpPr>
              <p:nvPr/>
            </p:nvSpPr>
            <p:spPr bwMode="auto">
              <a:xfrm>
                <a:off x="1161"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1" name="Line 92"/>
              <p:cNvSpPr>
                <a:spLocks noChangeShapeType="1"/>
              </p:cNvSpPr>
              <p:nvPr/>
            </p:nvSpPr>
            <p:spPr bwMode="auto">
              <a:xfrm>
                <a:off x="1232"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2" name="Line 93"/>
              <p:cNvSpPr>
                <a:spLocks noChangeShapeType="1"/>
              </p:cNvSpPr>
              <p:nvPr/>
            </p:nvSpPr>
            <p:spPr bwMode="auto">
              <a:xfrm>
                <a:off x="1298"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3" name="Line 94"/>
              <p:cNvSpPr>
                <a:spLocks noChangeShapeType="1"/>
              </p:cNvSpPr>
              <p:nvPr/>
            </p:nvSpPr>
            <p:spPr bwMode="auto">
              <a:xfrm>
                <a:off x="1367"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4" name="Line 95"/>
              <p:cNvSpPr>
                <a:spLocks noChangeShapeType="1"/>
              </p:cNvSpPr>
              <p:nvPr/>
            </p:nvSpPr>
            <p:spPr bwMode="auto">
              <a:xfrm>
                <a:off x="1436"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5" name="Line 96"/>
              <p:cNvSpPr>
                <a:spLocks noChangeShapeType="1"/>
              </p:cNvSpPr>
              <p:nvPr/>
            </p:nvSpPr>
            <p:spPr bwMode="auto">
              <a:xfrm>
                <a:off x="1504"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6" name="Line 97"/>
              <p:cNvSpPr>
                <a:spLocks noChangeShapeType="1"/>
              </p:cNvSpPr>
              <p:nvPr/>
            </p:nvSpPr>
            <p:spPr bwMode="auto">
              <a:xfrm>
                <a:off x="157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7" name="Line 98"/>
              <p:cNvSpPr>
                <a:spLocks noChangeShapeType="1"/>
              </p:cNvSpPr>
              <p:nvPr/>
            </p:nvSpPr>
            <p:spPr bwMode="auto">
              <a:xfrm>
                <a:off x="1641"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8" name="Line 99"/>
              <p:cNvSpPr>
                <a:spLocks noChangeShapeType="1"/>
              </p:cNvSpPr>
              <p:nvPr/>
            </p:nvSpPr>
            <p:spPr bwMode="auto">
              <a:xfrm>
                <a:off x="171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69" name="Line 100"/>
              <p:cNvSpPr>
                <a:spLocks noChangeShapeType="1"/>
              </p:cNvSpPr>
              <p:nvPr/>
            </p:nvSpPr>
            <p:spPr bwMode="auto">
              <a:xfrm>
                <a:off x="1778"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0" name="Line 101"/>
              <p:cNvSpPr>
                <a:spLocks noChangeShapeType="1"/>
              </p:cNvSpPr>
              <p:nvPr/>
            </p:nvSpPr>
            <p:spPr bwMode="auto">
              <a:xfrm>
                <a:off x="1847"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1" name="Line 102"/>
              <p:cNvSpPr>
                <a:spLocks noChangeShapeType="1"/>
              </p:cNvSpPr>
              <p:nvPr/>
            </p:nvSpPr>
            <p:spPr bwMode="auto">
              <a:xfrm>
                <a:off x="1915"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2" name="Line 103"/>
              <p:cNvSpPr>
                <a:spLocks noChangeShapeType="1"/>
              </p:cNvSpPr>
              <p:nvPr/>
            </p:nvSpPr>
            <p:spPr bwMode="auto">
              <a:xfrm>
                <a:off x="1984"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3" name="Line 104"/>
              <p:cNvSpPr>
                <a:spLocks noChangeShapeType="1"/>
              </p:cNvSpPr>
              <p:nvPr/>
            </p:nvSpPr>
            <p:spPr bwMode="auto">
              <a:xfrm>
                <a:off x="2053"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4" name="Line 105"/>
              <p:cNvSpPr>
                <a:spLocks noChangeShapeType="1"/>
              </p:cNvSpPr>
              <p:nvPr/>
            </p:nvSpPr>
            <p:spPr bwMode="auto">
              <a:xfrm>
                <a:off x="2124"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5" name="Line 106"/>
              <p:cNvSpPr>
                <a:spLocks noChangeShapeType="1"/>
              </p:cNvSpPr>
              <p:nvPr/>
            </p:nvSpPr>
            <p:spPr bwMode="auto">
              <a:xfrm>
                <a:off x="219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6" name="Line 107"/>
              <p:cNvSpPr>
                <a:spLocks noChangeShapeType="1"/>
              </p:cNvSpPr>
              <p:nvPr/>
            </p:nvSpPr>
            <p:spPr bwMode="auto">
              <a:xfrm>
                <a:off x="2258"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77" name="Line 108"/>
              <p:cNvSpPr>
                <a:spLocks noChangeShapeType="1"/>
              </p:cNvSpPr>
              <p:nvPr/>
            </p:nvSpPr>
            <p:spPr bwMode="auto">
              <a:xfrm>
                <a:off x="2320" y="3045"/>
                <a:ext cx="0" cy="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9" name="Group 109"/>
            <p:cNvGrpSpPr>
              <a:grpSpLocks/>
            </p:cNvGrpSpPr>
            <p:nvPr/>
          </p:nvGrpSpPr>
          <p:grpSpPr bwMode="auto">
            <a:xfrm>
              <a:off x="1247" y="2793"/>
              <a:ext cx="0" cy="1016"/>
              <a:chOff x="1188" y="2618"/>
              <a:chExt cx="0" cy="953"/>
            </a:xfrm>
          </p:grpSpPr>
          <p:sp>
            <p:nvSpPr>
              <p:cNvPr id="296043" name="Line 110"/>
              <p:cNvSpPr>
                <a:spLocks noChangeShapeType="1"/>
              </p:cNvSpPr>
              <p:nvPr/>
            </p:nvSpPr>
            <p:spPr bwMode="auto">
              <a:xfrm flipV="1">
                <a:off x="1188" y="355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4" name="Line 111"/>
              <p:cNvSpPr>
                <a:spLocks noChangeShapeType="1"/>
              </p:cNvSpPr>
              <p:nvPr/>
            </p:nvSpPr>
            <p:spPr bwMode="auto">
              <a:xfrm flipV="1">
                <a:off x="1188" y="347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5" name="Line 112"/>
              <p:cNvSpPr>
                <a:spLocks noChangeShapeType="1"/>
              </p:cNvSpPr>
              <p:nvPr/>
            </p:nvSpPr>
            <p:spPr bwMode="auto">
              <a:xfrm flipV="1">
                <a:off x="1188" y="3391"/>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6" name="Line 113"/>
              <p:cNvSpPr>
                <a:spLocks noChangeShapeType="1"/>
              </p:cNvSpPr>
              <p:nvPr/>
            </p:nvSpPr>
            <p:spPr bwMode="auto">
              <a:xfrm flipV="1">
                <a:off x="1188" y="3313"/>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7" name="Line 114"/>
              <p:cNvSpPr>
                <a:spLocks noChangeShapeType="1"/>
              </p:cNvSpPr>
              <p:nvPr/>
            </p:nvSpPr>
            <p:spPr bwMode="auto">
              <a:xfrm flipV="1">
                <a:off x="1188" y="3235"/>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8" name="Line 115"/>
              <p:cNvSpPr>
                <a:spLocks noChangeShapeType="1"/>
              </p:cNvSpPr>
              <p:nvPr/>
            </p:nvSpPr>
            <p:spPr bwMode="auto">
              <a:xfrm flipV="1">
                <a:off x="1188" y="31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9" name="Line 116"/>
              <p:cNvSpPr>
                <a:spLocks noChangeShapeType="1"/>
              </p:cNvSpPr>
              <p:nvPr/>
            </p:nvSpPr>
            <p:spPr bwMode="auto">
              <a:xfrm flipV="1">
                <a:off x="1188" y="3076"/>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0" name="Line 117"/>
              <p:cNvSpPr>
                <a:spLocks noChangeShapeType="1"/>
              </p:cNvSpPr>
              <p:nvPr/>
            </p:nvSpPr>
            <p:spPr bwMode="auto">
              <a:xfrm flipV="1">
                <a:off x="1188" y="2998"/>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1" name="Line 118"/>
              <p:cNvSpPr>
                <a:spLocks noChangeShapeType="1"/>
              </p:cNvSpPr>
              <p:nvPr/>
            </p:nvSpPr>
            <p:spPr bwMode="auto">
              <a:xfrm flipV="1">
                <a:off x="1188" y="2920"/>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2" name="Line 119"/>
              <p:cNvSpPr>
                <a:spLocks noChangeShapeType="1"/>
              </p:cNvSpPr>
              <p:nvPr/>
            </p:nvSpPr>
            <p:spPr bwMode="auto">
              <a:xfrm flipV="1">
                <a:off x="1188" y="2839"/>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3" name="Line 120"/>
              <p:cNvSpPr>
                <a:spLocks noChangeShapeType="1"/>
              </p:cNvSpPr>
              <p:nvPr/>
            </p:nvSpPr>
            <p:spPr bwMode="auto">
              <a:xfrm flipV="1">
                <a:off x="1188" y="2761"/>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4" name="Line 121"/>
              <p:cNvSpPr>
                <a:spLocks noChangeShapeType="1"/>
              </p:cNvSpPr>
              <p:nvPr/>
            </p:nvSpPr>
            <p:spPr bwMode="auto">
              <a:xfrm flipV="1">
                <a:off x="1188" y="2683"/>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55" name="Line 122"/>
              <p:cNvSpPr>
                <a:spLocks noChangeShapeType="1"/>
              </p:cNvSpPr>
              <p:nvPr/>
            </p:nvSpPr>
            <p:spPr bwMode="auto">
              <a:xfrm flipV="1">
                <a:off x="1188" y="2618"/>
                <a:ext cx="0" cy="8"/>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10" name="Group 123"/>
            <p:cNvGrpSpPr>
              <a:grpSpLocks/>
            </p:cNvGrpSpPr>
            <p:nvPr/>
          </p:nvGrpSpPr>
          <p:grpSpPr bwMode="auto">
            <a:xfrm>
              <a:off x="3841" y="2343"/>
              <a:ext cx="0" cy="1452"/>
              <a:chOff x="3658" y="2197"/>
              <a:chExt cx="0" cy="1361"/>
            </a:xfrm>
          </p:grpSpPr>
          <p:sp>
            <p:nvSpPr>
              <p:cNvPr id="296025" name="Line 124"/>
              <p:cNvSpPr>
                <a:spLocks noChangeShapeType="1"/>
              </p:cNvSpPr>
              <p:nvPr/>
            </p:nvSpPr>
            <p:spPr bwMode="auto">
              <a:xfrm flipV="1">
                <a:off x="3658" y="353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6" name="Line 125"/>
              <p:cNvSpPr>
                <a:spLocks noChangeShapeType="1"/>
              </p:cNvSpPr>
              <p:nvPr/>
            </p:nvSpPr>
            <p:spPr bwMode="auto">
              <a:xfrm flipV="1">
                <a:off x="3658" y="345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7" name="Line 126"/>
              <p:cNvSpPr>
                <a:spLocks noChangeShapeType="1"/>
              </p:cNvSpPr>
              <p:nvPr/>
            </p:nvSpPr>
            <p:spPr bwMode="auto">
              <a:xfrm flipV="1">
                <a:off x="3658" y="3379"/>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8" name="Line 127"/>
              <p:cNvSpPr>
                <a:spLocks noChangeShapeType="1"/>
              </p:cNvSpPr>
              <p:nvPr/>
            </p:nvSpPr>
            <p:spPr bwMode="auto">
              <a:xfrm flipV="1">
                <a:off x="3658" y="329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9" name="Line 128"/>
              <p:cNvSpPr>
                <a:spLocks noChangeShapeType="1"/>
              </p:cNvSpPr>
              <p:nvPr/>
            </p:nvSpPr>
            <p:spPr bwMode="auto">
              <a:xfrm flipV="1">
                <a:off x="3658" y="3222"/>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0" name="Line 129"/>
              <p:cNvSpPr>
                <a:spLocks noChangeShapeType="1"/>
              </p:cNvSpPr>
              <p:nvPr/>
            </p:nvSpPr>
            <p:spPr bwMode="auto">
              <a:xfrm flipV="1">
                <a:off x="3658" y="314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1" name="Line 130"/>
              <p:cNvSpPr>
                <a:spLocks noChangeShapeType="1"/>
              </p:cNvSpPr>
              <p:nvPr/>
            </p:nvSpPr>
            <p:spPr bwMode="auto">
              <a:xfrm flipV="1">
                <a:off x="3658" y="306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2" name="Line 131"/>
              <p:cNvSpPr>
                <a:spLocks noChangeShapeType="1"/>
              </p:cNvSpPr>
              <p:nvPr/>
            </p:nvSpPr>
            <p:spPr bwMode="auto">
              <a:xfrm flipV="1">
                <a:off x="3658" y="2984"/>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3" name="Line 132"/>
              <p:cNvSpPr>
                <a:spLocks noChangeShapeType="1"/>
              </p:cNvSpPr>
              <p:nvPr/>
            </p:nvSpPr>
            <p:spPr bwMode="auto">
              <a:xfrm flipV="1">
                <a:off x="3658" y="2907"/>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4" name="Line 133"/>
              <p:cNvSpPr>
                <a:spLocks noChangeShapeType="1"/>
              </p:cNvSpPr>
              <p:nvPr/>
            </p:nvSpPr>
            <p:spPr bwMode="auto">
              <a:xfrm flipV="1">
                <a:off x="3658" y="2828"/>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5" name="Line 134"/>
              <p:cNvSpPr>
                <a:spLocks noChangeShapeType="1"/>
              </p:cNvSpPr>
              <p:nvPr/>
            </p:nvSpPr>
            <p:spPr bwMode="auto">
              <a:xfrm flipV="1">
                <a:off x="3658" y="2747"/>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6" name="Line 135"/>
              <p:cNvSpPr>
                <a:spLocks noChangeShapeType="1"/>
              </p:cNvSpPr>
              <p:nvPr/>
            </p:nvSpPr>
            <p:spPr bwMode="auto">
              <a:xfrm flipV="1">
                <a:off x="3658" y="2669"/>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7" name="Line 136"/>
              <p:cNvSpPr>
                <a:spLocks noChangeShapeType="1"/>
              </p:cNvSpPr>
              <p:nvPr/>
            </p:nvSpPr>
            <p:spPr bwMode="auto">
              <a:xfrm flipV="1">
                <a:off x="3658" y="2591"/>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8" name="Line 137"/>
              <p:cNvSpPr>
                <a:spLocks noChangeShapeType="1"/>
              </p:cNvSpPr>
              <p:nvPr/>
            </p:nvSpPr>
            <p:spPr bwMode="auto">
              <a:xfrm flipV="1">
                <a:off x="3658" y="2513"/>
                <a:ext cx="0" cy="21"/>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39" name="Line 138"/>
              <p:cNvSpPr>
                <a:spLocks noChangeShapeType="1"/>
              </p:cNvSpPr>
              <p:nvPr/>
            </p:nvSpPr>
            <p:spPr bwMode="auto">
              <a:xfrm flipV="1">
                <a:off x="3658" y="2432"/>
                <a:ext cx="0" cy="23"/>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0" name="Line 139"/>
              <p:cNvSpPr>
                <a:spLocks noChangeShapeType="1"/>
              </p:cNvSpPr>
              <p:nvPr/>
            </p:nvSpPr>
            <p:spPr bwMode="auto">
              <a:xfrm flipV="1">
                <a:off x="3658" y="2354"/>
                <a:ext cx="0" cy="22"/>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1" name="Line 140"/>
              <p:cNvSpPr>
                <a:spLocks noChangeShapeType="1"/>
              </p:cNvSpPr>
              <p:nvPr/>
            </p:nvSpPr>
            <p:spPr bwMode="auto">
              <a:xfrm flipV="1">
                <a:off x="3658" y="2276"/>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42" name="Line 141"/>
              <p:cNvSpPr>
                <a:spLocks noChangeShapeType="1"/>
              </p:cNvSpPr>
              <p:nvPr/>
            </p:nvSpPr>
            <p:spPr bwMode="auto">
              <a:xfrm flipV="1">
                <a:off x="3658" y="2197"/>
                <a:ext cx="0" cy="20"/>
              </a:xfrm>
              <a:prstGeom prst="line">
                <a:avLst/>
              </a:prstGeom>
              <a:noFill/>
              <a:ln w="127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11" name="Group 142"/>
            <p:cNvGrpSpPr>
              <a:grpSpLocks/>
            </p:cNvGrpSpPr>
            <p:nvPr/>
          </p:nvGrpSpPr>
          <p:grpSpPr bwMode="auto">
            <a:xfrm>
              <a:off x="2995" y="3257"/>
              <a:ext cx="2303" cy="0"/>
              <a:chOff x="2852" y="3053"/>
              <a:chExt cx="2194" cy="0"/>
            </a:xfrm>
          </p:grpSpPr>
          <p:sp>
            <p:nvSpPr>
              <p:cNvPr id="295992" name="Line 143"/>
              <p:cNvSpPr>
                <a:spLocks noChangeShapeType="1"/>
              </p:cNvSpPr>
              <p:nvPr/>
            </p:nvSpPr>
            <p:spPr bwMode="auto">
              <a:xfrm>
                <a:off x="2852"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5993" name="Line 144"/>
              <p:cNvSpPr>
                <a:spLocks noChangeShapeType="1"/>
              </p:cNvSpPr>
              <p:nvPr/>
            </p:nvSpPr>
            <p:spPr bwMode="auto">
              <a:xfrm>
                <a:off x="2922"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5994" name="Line 145"/>
              <p:cNvSpPr>
                <a:spLocks noChangeShapeType="1"/>
              </p:cNvSpPr>
              <p:nvPr/>
            </p:nvSpPr>
            <p:spPr bwMode="auto">
              <a:xfrm>
                <a:off x="2992"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5995" name="Line 146"/>
              <p:cNvSpPr>
                <a:spLocks noChangeShapeType="1"/>
              </p:cNvSpPr>
              <p:nvPr/>
            </p:nvSpPr>
            <p:spPr bwMode="auto">
              <a:xfrm>
                <a:off x="3059"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5996" name="Line 147"/>
              <p:cNvSpPr>
                <a:spLocks noChangeShapeType="1"/>
              </p:cNvSpPr>
              <p:nvPr/>
            </p:nvSpPr>
            <p:spPr bwMode="auto">
              <a:xfrm>
                <a:off x="3129"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5997" name="Line 148"/>
              <p:cNvSpPr>
                <a:spLocks noChangeShapeType="1"/>
              </p:cNvSpPr>
              <p:nvPr/>
            </p:nvSpPr>
            <p:spPr bwMode="auto">
              <a:xfrm>
                <a:off x="3196"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5998" name="Line 149"/>
              <p:cNvSpPr>
                <a:spLocks noChangeShapeType="1"/>
              </p:cNvSpPr>
              <p:nvPr/>
            </p:nvSpPr>
            <p:spPr bwMode="auto">
              <a:xfrm>
                <a:off x="3265"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5999" name="Line 150"/>
              <p:cNvSpPr>
                <a:spLocks noChangeShapeType="1"/>
              </p:cNvSpPr>
              <p:nvPr/>
            </p:nvSpPr>
            <p:spPr bwMode="auto">
              <a:xfrm>
                <a:off x="333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0" name="Line 151"/>
              <p:cNvSpPr>
                <a:spLocks noChangeShapeType="1"/>
              </p:cNvSpPr>
              <p:nvPr/>
            </p:nvSpPr>
            <p:spPr bwMode="auto">
              <a:xfrm>
                <a:off x="3402"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1" name="Line 152"/>
              <p:cNvSpPr>
                <a:spLocks noChangeShapeType="1"/>
              </p:cNvSpPr>
              <p:nvPr/>
            </p:nvSpPr>
            <p:spPr bwMode="auto">
              <a:xfrm>
                <a:off x="3472"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2" name="Line 153"/>
              <p:cNvSpPr>
                <a:spLocks noChangeShapeType="1"/>
              </p:cNvSpPr>
              <p:nvPr/>
            </p:nvSpPr>
            <p:spPr bwMode="auto">
              <a:xfrm>
                <a:off x="3539" y="3053"/>
                <a:ext cx="8"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3" name="Line 154"/>
              <p:cNvSpPr>
                <a:spLocks noChangeShapeType="1"/>
              </p:cNvSpPr>
              <p:nvPr/>
            </p:nvSpPr>
            <p:spPr bwMode="auto">
              <a:xfrm>
                <a:off x="3608"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4" name="Line 155"/>
              <p:cNvSpPr>
                <a:spLocks noChangeShapeType="1"/>
              </p:cNvSpPr>
              <p:nvPr/>
            </p:nvSpPr>
            <p:spPr bwMode="auto">
              <a:xfrm>
                <a:off x="3676"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5" name="Line 156"/>
              <p:cNvSpPr>
                <a:spLocks noChangeShapeType="1"/>
              </p:cNvSpPr>
              <p:nvPr/>
            </p:nvSpPr>
            <p:spPr bwMode="auto">
              <a:xfrm>
                <a:off x="3745"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6" name="Line 157"/>
              <p:cNvSpPr>
                <a:spLocks noChangeShapeType="1"/>
              </p:cNvSpPr>
              <p:nvPr/>
            </p:nvSpPr>
            <p:spPr bwMode="auto">
              <a:xfrm>
                <a:off x="381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7" name="Line 158"/>
              <p:cNvSpPr>
                <a:spLocks noChangeShapeType="1"/>
              </p:cNvSpPr>
              <p:nvPr/>
            </p:nvSpPr>
            <p:spPr bwMode="auto">
              <a:xfrm>
                <a:off x="388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8" name="Line 159"/>
              <p:cNvSpPr>
                <a:spLocks noChangeShapeType="1"/>
              </p:cNvSpPr>
              <p:nvPr/>
            </p:nvSpPr>
            <p:spPr bwMode="auto">
              <a:xfrm>
                <a:off x="3950"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09" name="Line 160"/>
              <p:cNvSpPr>
                <a:spLocks noChangeShapeType="1"/>
              </p:cNvSpPr>
              <p:nvPr/>
            </p:nvSpPr>
            <p:spPr bwMode="auto">
              <a:xfrm>
                <a:off x="4019"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0" name="Line 161"/>
              <p:cNvSpPr>
                <a:spLocks noChangeShapeType="1"/>
              </p:cNvSpPr>
              <p:nvPr/>
            </p:nvSpPr>
            <p:spPr bwMode="auto">
              <a:xfrm>
                <a:off x="4088"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1" name="Line 162"/>
              <p:cNvSpPr>
                <a:spLocks noChangeShapeType="1"/>
              </p:cNvSpPr>
              <p:nvPr/>
            </p:nvSpPr>
            <p:spPr bwMode="auto">
              <a:xfrm>
                <a:off x="4156"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2" name="Line 163"/>
              <p:cNvSpPr>
                <a:spLocks noChangeShapeType="1"/>
              </p:cNvSpPr>
              <p:nvPr/>
            </p:nvSpPr>
            <p:spPr bwMode="auto">
              <a:xfrm>
                <a:off x="4228"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3" name="Line 164"/>
              <p:cNvSpPr>
                <a:spLocks noChangeShapeType="1"/>
              </p:cNvSpPr>
              <p:nvPr/>
            </p:nvSpPr>
            <p:spPr bwMode="auto">
              <a:xfrm>
                <a:off x="4293"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4" name="Line 165"/>
              <p:cNvSpPr>
                <a:spLocks noChangeShapeType="1"/>
              </p:cNvSpPr>
              <p:nvPr/>
            </p:nvSpPr>
            <p:spPr bwMode="auto">
              <a:xfrm>
                <a:off x="4365"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5" name="Line 166"/>
              <p:cNvSpPr>
                <a:spLocks noChangeShapeType="1"/>
              </p:cNvSpPr>
              <p:nvPr/>
            </p:nvSpPr>
            <p:spPr bwMode="auto">
              <a:xfrm>
                <a:off x="4431"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6" name="Line 167"/>
              <p:cNvSpPr>
                <a:spLocks noChangeShapeType="1"/>
              </p:cNvSpPr>
              <p:nvPr/>
            </p:nvSpPr>
            <p:spPr bwMode="auto">
              <a:xfrm>
                <a:off x="450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7" name="Line 168"/>
              <p:cNvSpPr>
                <a:spLocks noChangeShapeType="1"/>
              </p:cNvSpPr>
              <p:nvPr/>
            </p:nvSpPr>
            <p:spPr bwMode="auto">
              <a:xfrm>
                <a:off x="4571"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8" name="Line 169"/>
              <p:cNvSpPr>
                <a:spLocks noChangeShapeType="1"/>
              </p:cNvSpPr>
              <p:nvPr/>
            </p:nvSpPr>
            <p:spPr bwMode="auto">
              <a:xfrm>
                <a:off x="4637"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19" name="Line 170"/>
              <p:cNvSpPr>
                <a:spLocks noChangeShapeType="1"/>
              </p:cNvSpPr>
              <p:nvPr/>
            </p:nvSpPr>
            <p:spPr bwMode="auto">
              <a:xfrm>
                <a:off x="4708"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0" name="Line 171"/>
              <p:cNvSpPr>
                <a:spLocks noChangeShapeType="1"/>
              </p:cNvSpPr>
              <p:nvPr/>
            </p:nvSpPr>
            <p:spPr bwMode="auto">
              <a:xfrm>
                <a:off x="4774"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1" name="Line 172"/>
              <p:cNvSpPr>
                <a:spLocks noChangeShapeType="1"/>
              </p:cNvSpPr>
              <p:nvPr/>
            </p:nvSpPr>
            <p:spPr bwMode="auto">
              <a:xfrm>
                <a:off x="4843" y="3053"/>
                <a:ext cx="1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2" name="Line 173"/>
              <p:cNvSpPr>
                <a:spLocks noChangeShapeType="1"/>
              </p:cNvSpPr>
              <p:nvPr/>
            </p:nvSpPr>
            <p:spPr bwMode="auto">
              <a:xfrm>
                <a:off x="4914" y="3053"/>
                <a:ext cx="0"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3" name="Line 174"/>
              <p:cNvSpPr>
                <a:spLocks noChangeShapeType="1"/>
              </p:cNvSpPr>
              <p:nvPr/>
            </p:nvSpPr>
            <p:spPr bwMode="auto">
              <a:xfrm>
                <a:off x="4980" y="3053"/>
                <a:ext cx="9"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sp>
            <p:nvSpPr>
              <p:cNvPr id="296024" name="Line 175"/>
              <p:cNvSpPr>
                <a:spLocks noChangeShapeType="1"/>
              </p:cNvSpPr>
              <p:nvPr/>
            </p:nvSpPr>
            <p:spPr bwMode="auto">
              <a:xfrm>
                <a:off x="5045" y="3053"/>
                <a:ext cx="1" cy="0"/>
              </a:xfrm>
              <a:prstGeom prst="line">
                <a:avLst/>
              </a:prstGeom>
              <a:noFill/>
              <a:ln w="25400">
                <a:solidFill>
                  <a:srgbClr val="FFFFFF"/>
                </a:solidFill>
                <a:round/>
                <a:headEnd type="none" w="sm" len="sm"/>
                <a:tailEnd type="none" w="sm" len="sm"/>
              </a:ln>
            </p:spPr>
            <p:txBody>
              <a:bodyPr wrap="none" lIns="45479" tIns="18191" rIns="45479" bIns="18191">
                <a:spAutoFit/>
              </a:bodyPr>
              <a:lstStyle/>
              <a:p>
                <a:endParaRPr lang="zh-TW" altLang="en-US"/>
              </a:p>
            </p:txBody>
          </p:sp>
        </p:grpSp>
        <p:grpSp>
          <p:nvGrpSpPr>
            <p:cNvPr id="12" name="Group 176"/>
            <p:cNvGrpSpPr>
              <a:grpSpLocks/>
            </p:cNvGrpSpPr>
            <p:nvPr/>
          </p:nvGrpSpPr>
          <p:grpSpPr bwMode="auto">
            <a:xfrm>
              <a:off x="1243" y="3891"/>
              <a:ext cx="3735" cy="666"/>
              <a:chOff x="1184" y="3648"/>
              <a:chExt cx="3557" cy="622"/>
            </a:xfrm>
          </p:grpSpPr>
          <p:sp>
            <p:nvSpPr>
              <p:cNvPr id="295989" name="Rectangle 177"/>
              <p:cNvSpPr>
                <a:spLocks noChangeArrowheads="1"/>
              </p:cNvSpPr>
              <p:nvPr/>
            </p:nvSpPr>
            <p:spPr bwMode="auto">
              <a:xfrm>
                <a:off x="1184" y="3648"/>
                <a:ext cx="450" cy="622"/>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zh-TW" altLang="en-US" sz="2400" b="1">
                    <a:solidFill>
                      <a:schemeClr val="tx2"/>
                    </a:solidFill>
                  </a:rPr>
                  <a:t>解凍</a:t>
                </a:r>
              </a:p>
            </p:txBody>
          </p:sp>
          <p:sp>
            <p:nvSpPr>
              <p:cNvPr id="295990" name="Rectangle 178"/>
              <p:cNvSpPr>
                <a:spLocks noChangeArrowheads="1"/>
              </p:cNvSpPr>
              <p:nvPr/>
            </p:nvSpPr>
            <p:spPr bwMode="auto">
              <a:xfrm>
                <a:off x="4291" y="3648"/>
                <a:ext cx="450" cy="622"/>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zh-TW" altLang="en-US" sz="2400" b="1">
                    <a:solidFill>
                      <a:schemeClr val="tx2"/>
                    </a:solidFill>
                  </a:rPr>
                  <a:t>再凍</a:t>
                </a:r>
              </a:p>
            </p:txBody>
          </p:sp>
          <p:sp>
            <p:nvSpPr>
              <p:cNvPr id="295991" name="Rectangle 179"/>
              <p:cNvSpPr>
                <a:spLocks noChangeArrowheads="1"/>
              </p:cNvSpPr>
              <p:nvPr/>
            </p:nvSpPr>
            <p:spPr bwMode="auto">
              <a:xfrm>
                <a:off x="2651" y="3648"/>
                <a:ext cx="450" cy="622"/>
              </a:xfrm>
              <a:prstGeom prst="rect">
                <a:avLst/>
              </a:prstGeom>
              <a:noFill/>
              <a:ln w="9525">
                <a:noFill/>
                <a:miter lim="800000"/>
                <a:headEnd/>
                <a:tailEnd/>
              </a:ln>
            </p:spPr>
            <p:txBody>
              <a:bodyPr wrap="none" lIns="45479" tIns="18191" rIns="45479" bIns="18191">
                <a:spAutoFit/>
              </a:bodyPr>
              <a:lstStyle/>
              <a:p>
                <a:pPr defTabSz="908050" eaLnBrk="0" hangingPunct="0">
                  <a:lnSpc>
                    <a:spcPct val="85000"/>
                  </a:lnSpc>
                </a:pPr>
                <a:r>
                  <a:rPr kumimoji="0" lang="zh-TW" altLang="en-US" sz="2400" b="1">
                    <a:solidFill>
                      <a:schemeClr val="tx2"/>
                    </a:solidFill>
                  </a:rPr>
                  <a:t>變革</a:t>
                </a:r>
              </a:p>
            </p:txBody>
          </p:sp>
        </p:grpSp>
        <p:pic>
          <p:nvPicPr>
            <p:cNvPr id="295976" name="Picture 180"/>
            <p:cNvPicPr>
              <a:picLocks noChangeArrowheads="1"/>
            </p:cNvPicPr>
            <p:nvPr/>
          </p:nvPicPr>
          <p:blipFill>
            <a:blip r:embed="rId4"/>
            <a:srcRect/>
            <a:stretch>
              <a:fillRect/>
            </a:stretch>
          </p:blipFill>
          <p:spPr bwMode="auto">
            <a:xfrm>
              <a:off x="2105" y="1858"/>
              <a:ext cx="1575" cy="813"/>
            </a:xfrm>
            <a:prstGeom prst="rect">
              <a:avLst/>
            </a:prstGeom>
            <a:noFill/>
            <a:ln w="9525">
              <a:noFill/>
              <a:miter lim="800000"/>
              <a:headEnd/>
              <a:tailEnd/>
            </a:ln>
          </p:spPr>
        </p:pic>
        <p:sp>
          <p:nvSpPr>
            <p:cNvPr id="295977" name="Arc 181"/>
            <p:cNvSpPr>
              <a:spLocks/>
            </p:cNvSpPr>
            <p:nvPr/>
          </p:nvSpPr>
          <p:spPr bwMode="auto">
            <a:xfrm>
              <a:off x="2170" y="2313"/>
              <a:ext cx="176" cy="176"/>
            </a:xfrm>
            <a:custGeom>
              <a:avLst/>
              <a:gdLst>
                <a:gd name="T0" fmla="*/ 176 w 21600"/>
                <a:gd name="T1" fmla="*/ 176 h 21600"/>
                <a:gd name="T2" fmla="*/ 0 w 21600"/>
                <a:gd name="T3" fmla="*/ 0 h 21600"/>
                <a:gd name="T4" fmla="*/ 176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95978" name="Arc 182"/>
            <p:cNvSpPr>
              <a:spLocks/>
            </p:cNvSpPr>
            <p:nvPr/>
          </p:nvSpPr>
          <p:spPr bwMode="auto">
            <a:xfrm>
              <a:off x="2328" y="2468"/>
              <a:ext cx="84" cy="24"/>
            </a:xfrm>
            <a:custGeom>
              <a:avLst/>
              <a:gdLst>
                <a:gd name="T0" fmla="*/ 84 w 21600"/>
                <a:gd name="T1" fmla="*/ 0 h 21600"/>
                <a:gd name="T2" fmla="*/ 0 w 21600"/>
                <a:gd name="T3" fmla="*/ 24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95979" name="Arc 183"/>
            <p:cNvSpPr>
              <a:spLocks/>
            </p:cNvSpPr>
            <p:nvPr/>
          </p:nvSpPr>
          <p:spPr bwMode="auto">
            <a:xfrm>
              <a:off x="2427" y="2372"/>
              <a:ext cx="175" cy="176"/>
            </a:xfrm>
            <a:custGeom>
              <a:avLst/>
              <a:gdLst>
                <a:gd name="T0" fmla="*/ 175 w 21600"/>
                <a:gd name="T1" fmla="*/ 176 h 21600"/>
                <a:gd name="T2" fmla="*/ 0 w 21600"/>
                <a:gd name="T3" fmla="*/ 0 h 21600"/>
                <a:gd name="T4" fmla="*/ 175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grpSp>
          <p:nvGrpSpPr>
            <p:cNvPr id="13" name="Group 184"/>
            <p:cNvGrpSpPr>
              <a:grpSpLocks/>
            </p:cNvGrpSpPr>
            <p:nvPr/>
          </p:nvGrpSpPr>
          <p:grpSpPr bwMode="auto">
            <a:xfrm>
              <a:off x="2898" y="2356"/>
              <a:ext cx="350" cy="185"/>
              <a:chOff x="2760" y="2209"/>
              <a:chExt cx="333" cy="173"/>
            </a:xfrm>
          </p:grpSpPr>
          <p:sp>
            <p:nvSpPr>
              <p:cNvPr id="295987" name="Arc 185"/>
              <p:cNvSpPr>
                <a:spLocks/>
              </p:cNvSpPr>
              <p:nvPr/>
            </p:nvSpPr>
            <p:spPr bwMode="auto">
              <a:xfrm>
                <a:off x="2760" y="2209"/>
                <a:ext cx="180" cy="165"/>
              </a:xfrm>
              <a:custGeom>
                <a:avLst/>
                <a:gdLst>
                  <a:gd name="T0" fmla="*/ 174 w 21600"/>
                  <a:gd name="T1" fmla="*/ 165 h 21588"/>
                  <a:gd name="T2" fmla="*/ 0 w 21600"/>
                  <a:gd name="T3" fmla="*/ 0 h 21588"/>
                  <a:gd name="T4" fmla="*/ 180 w 21600"/>
                  <a:gd name="T5" fmla="*/ 0 h 21588"/>
                  <a:gd name="T6" fmla="*/ 0 60000 65536"/>
                  <a:gd name="T7" fmla="*/ 0 60000 65536"/>
                  <a:gd name="T8" fmla="*/ 0 60000 65536"/>
                  <a:gd name="T9" fmla="*/ 0 w 21600"/>
                  <a:gd name="T10" fmla="*/ 0 h 21588"/>
                  <a:gd name="T11" fmla="*/ 21600 w 21600"/>
                  <a:gd name="T12" fmla="*/ 21588 h 21588"/>
                </a:gdLst>
                <a:ahLst/>
                <a:cxnLst>
                  <a:cxn ang="T6">
                    <a:pos x="T0" y="T1"/>
                  </a:cxn>
                  <a:cxn ang="T7">
                    <a:pos x="T2" y="T3"/>
                  </a:cxn>
                  <a:cxn ang="T8">
                    <a:pos x="T4" y="T5"/>
                  </a:cxn>
                </a:cxnLst>
                <a:rect l="T9" t="T10" r="T11" b="T12"/>
                <a:pathLst>
                  <a:path w="21600" h="21588" fill="none" extrusionOk="0">
                    <a:moveTo>
                      <a:pt x="20876" y="21587"/>
                    </a:moveTo>
                    <a:cubicBezTo>
                      <a:pt x="9235" y="21197"/>
                      <a:pt x="0" y="11647"/>
                      <a:pt x="0" y="0"/>
                    </a:cubicBezTo>
                  </a:path>
                  <a:path w="21600" h="21588" stroke="0" extrusionOk="0">
                    <a:moveTo>
                      <a:pt x="20876" y="21587"/>
                    </a:moveTo>
                    <a:cubicBezTo>
                      <a:pt x="9235" y="21197"/>
                      <a:pt x="0" y="11647"/>
                      <a:pt x="0" y="0"/>
                    </a:cubicBezTo>
                    <a:lnTo>
                      <a:pt x="2160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95988" name="Arc 186"/>
              <p:cNvSpPr>
                <a:spLocks/>
              </p:cNvSpPr>
              <p:nvPr/>
            </p:nvSpPr>
            <p:spPr bwMode="auto">
              <a:xfrm>
                <a:off x="2922" y="2288"/>
                <a:ext cx="171" cy="94"/>
              </a:xfrm>
              <a:custGeom>
                <a:avLst/>
                <a:gdLst>
                  <a:gd name="T0" fmla="*/ 171 w 21600"/>
                  <a:gd name="T1" fmla="*/ 0 h 21834"/>
                  <a:gd name="T2" fmla="*/ 0 w 21600"/>
                  <a:gd name="T3" fmla="*/ 94 h 21834"/>
                  <a:gd name="T4" fmla="*/ 0 w 21600"/>
                  <a:gd name="T5" fmla="*/ 1 h 21834"/>
                  <a:gd name="T6" fmla="*/ 0 60000 65536"/>
                  <a:gd name="T7" fmla="*/ 0 60000 65536"/>
                  <a:gd name="T8" fmla="*/ 0 60000 65536"/>
                  <a:gd name="T9" fmla="*/ 0 w 21600"/>
                  <a:gd name="T10" fmla="*/ 0 h 21834"/>
                  <a:gd name="T11" fmla="*/ 21600 w 21600"/>
                  <a:gd name="T12" fmla="*/ 21834 h 21834"/>
                </a:gdLst>
                <a:ahLst/>
                <a:cxnLst>
                  <a:cxn ang="T6">
                    <a:pos x="T0" y="T1"/>
                  </a:cxn>
                  <a:cxn ang="T7">
                    <a:pos x="T2" y="T3"/>
                  </a:cxn>
                  <a:cxn ang="T8">
                    <a:pos x="T4" y="T5"/>
                  </a:cxn>
                </a:cxnLst>
                <a:rect l="T9" t="T10" r="T11" b="T12"/>
                <a:pathLst>
                  <a:path w="21600" h="21834" fill="none" extrusionOk="0">
                    <a:moveTo>
                      <a:pt x="21598" y="0"/>
                    </a:moveTo>
                    <a:cubicBezTo>
                      <a:pt x="21599" y="77"/>
                      <a:pt x="21600" y="155"/>
                      <a:pt x="21600" y="234"/>
                    </a:cubicBezTo>
                    <a:cubicBezTo>
                      <a:pt x="21600" y="12163"/>
                      <a:pt x="11929" y="21833"/>
                      <a:pt x="0" y="21834"/>
                    </a:cubicBezTo>
                  </a:path>
                  <a:path w="21600" h="21834" stroke="0" extrusionOk="0">
                    <a:moveTo>
                      <a:pt x="21598" y="0"/>
                    </a:moveTo>
                    <a:cubicBezTo>
                      <a:pt x="21599" y="77"/>
                      <a:pt x="21600" y="155"/>
                      <a:pt x="21600" y="234"/>
                    </a:cubicBezTo>
                    <a:cubicBezTo>
                      <a:pt x="21600" y="12163"/>
                      <a:pt x="11929" y="21833"/>
                      <a:pt x="0" y="21834"/>
                    </a:cubicBezTo>
                    <a:lnTo>
                      <a:pt x="0" y="234"/>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grpSp>
        <p:sp>
          <p:nvSpPr>
            <p:cNvPr id="295981" name="Freeform 187"/>
            <p:cNvSpPr>
              <a:spLocks/>
            </p:cNvSpPr>
            <p:nvPr/>
          </p:nvSpPr>
          <p:spPr bwMode="auto">
            <a:xfrm>
              <a:off x="2780" y="2505"/>
              <a:ext cx="273" cy="620"/>
            </a:xfrm>
            <a:custGeom>
              <a:avLst/>
              <a:gdLst>
                <a:gd name="T0" fmla="*/ 259 w 260"/>
                <a:gd name="T1" fmla="*/ 0 h 582"/>
                <a:gd name="T2" fmla="*/ 68 w 260"/>
                <a:gd name="T3" fmla="*/ 234 h 582"/>
                <a:gd name="T4" fmla="*/ 195 w 260"/>
                <a:gd name="T5" fmla="*/ 153 h 582"/>
                <a:gd name="T6" fmla="*/ 35 w 260"/>
                <a:gd name="T7" fmla="*/ 380 h 582"/>
                <a:gd name="T8" fmla="*/ 152 w 260"/>
                <a:gd name="T9" fmla="*/ 269 h 582"/>
                <a:gd name="T10" fmla="*/ 0 w 260"/>
                <a:gd name="T11" fmla="*/ 581 h 582"/>
                <a:gd name="T12" fmla="*/ 213 w 260"/>
                <a:gd name="T13" fmla="*/ 227 h 582"/>
                <a:gd name="T14" fmla="*/ 117 w 260"/>
                <a:gd name="T15" fmla="*/ 276 h 582"/>
                <a:gd name="T16" fmla="*/ 146 w 260"/>
                <a:gd name="T17" fmla="*/ 259 h 582"/>
                <a:gd name="T18" fmla="*/ 234 w 260"/>
                <a:gd name="T19" fmla="*/ 124 h 582"/>
                <a:gd name="T20" fmla="*/ 113 w 260"/>
                <a:gd name="T21" fmla="*/ 181 h 582"/>
                <a:gd name="T22" fmla="*/ 160 w 260"/>
                <a:gd name="T23" fmla="*/ 159 h 582"/>
                <a:gd name="T24" fmla="*/ 259 w 260"/>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60"/>
                <a:gd name="T40" fmla="*/ 0 h 582"/>
                <a:gd name="T41" fmla="*/ 260 w 260"/>
                <a:gd name="T42" fmla="*/ 582 h 5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60" h="582">
                  <a:moveTo>
                    <a:pt x="259" y="0"/>
                  </a:moveTo>
                  <a:lnTo>
                    <a:pt x="68" y="234"/>
                  </a:lnTo>
                  <a:lnTo>
                    <a:pt x="195" y="153"/>
                  </a:lnTo>
                  <a:lnTo>
                    <a:pt x="35" y="380"/>
                  </a:lnTo>
                  <a:lnTo>
                    <a:pt x="152" y="269"/>
                  </a:lnTo>
                  <a:lnTo>
                    <a:pt x="0" y="581"/>
                  </a:lnTo>
                  <a:lnTo>
                    <a:pt x="213" y="227"/>
                  </a:lnTo>
                  <a:lnTo>
                    <a:pt x="117" y="276"/>
                  </a:lnTo>
                  <a:lnTo>
                    <a:pt x="146" y="259"/>
                  </a:lnTo>
                  <a:lnTo>
                    <a:pt x="234" y="124"/>
                  </a:lnTo>
                  <a:lnTo>
                    <a:pt x="113" y="181"/>
                  </a:lnTo>
                  <a:lnTo>
                    <a:pt x="160" y="159"/>
                  </a:lnTo>
                  <a:lnTo>
                    <a:pt x="259" y="0"/>
                  </a:lnTo>
                </a:path>
              </a:pathLst>
            </a:custGeom>
            <a:solidFill>
              <a:schemeClr val="folHlink"/>
            </a:solidFill>
            <a:ln w="12700" cap="rnd">
              <a:solidFill>
                <a:srgbClr val="FE9B03"/>
              </a:solidFill>
              <a:round/>
              <a:headEnd type="none" w="sm" len="sm"/>
              <a:tailEnd type="none" w="sm" len="sm"/>
            </a:ln>
          </p:spPr>
          <p:txBody>
            <a:bodyPr wrap="none" lIns="45479" tIns="18191" rIns="45479" bIns="18191">
              <a:spAutoFit/>
            </a:bodyPr>
            <a:lstStyle/>
            <a:p>
              <a:endParaRPr lang="zh-TW" altLang="en-US"/>
            </a:p>
          </p:txBody>
        </p:sp>
        <p:sp>
          <p:nvSpPr>
            <p:cNvPr id="295982" name="Freeform 188"/>
            <p:cNvSpPr>
              <a:spLocks/>
            </p:cNvSpPr>
            <p:nvPr/>
          </p:nvSpPr>
          <p:spPr bwMode="auto">
            <a:xfrm>
              <a:off x="2600" y="2484"/>
              <a:ext cx="361" cy="101"/>
            </a:xfrm>
            <a:custGeom>
              <a:avLst/>
              <a:gdLst>
                <a:gd name="T0" fmla="*/ 0 w 344"/>
                <a:gd name="T1" fmla="*/ 78 h 94"/>
                <a:gd name="T2" fmla="*/ 138 w 344"/>
                <a:gd name="T3" fmla="*/ 93 h 94"/>
                <a:gd name="T4" fmla="*/ 240 w 344"/>
                <a:gd name="T5" fmla="*/ 69 h 94"/>
                <a:gd name="T6" fmla="*/ 343 w 344"/>
                <a:gd name="T7" fmla="*/ 15 h 94"/>
                <a:gd name="T8" fmla="*/ 335 w 344"/>
                <a:gd name="T9" fmla="*/ 0 h 94"/>
                <a:gd name="T10" fmla="*/ 332 w 344"/>
                <a:gd name="T11" fmla="*/ 0 h 94"/>
                <a:gd name="T12" fmla="*/ 339 w 344"/>
                <a:gd name="T13" fmla="*/ 15 h 94"/>
                <a:gd name="T14" fmla="*/ 335 w 344"/>
                <a:gd name="T15" fmla="*/ 10 h 94"/>
                <a:gd name="T16" fmla="*/ 0 60000 65536"/>
                <a:gd name="T17" fmla="*/ 0 60000 65536"/>
                <a:gd name="T18" fmla="*/ 0 60000 65536"/>
                <a:gd name="T19" fmla="*/ 0 60000 65536"/>
                <a:gd name="T20" fmla="*/ 0 60000 65536"/>
                <a:gd name="T21" fmla="*/ 0 60000 65536"/>
                <a:gd name="T22" fmla="*/ 0 60000 65536"/>
                <a:gd name="T23" fmla="*/ 0 60000 65536"/>
                <a:gd name="T24" fmla="*/ 0 w 344"/>
                <a:gd name="T25" fmla="*/ 0 h 94"/>
                <a:gd name="T26" fmla="*/ 344 w 344"/>
                <a:gd name="T27" fmla="*/ 94 h 9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4" h="94">
                  <a:moveTo>
                    <a:pt x="0" y="78"/>
                  </a:moveTo>
                  <a:lnTo>
                    <a:pt x="138" y="93"/>
                  </a:lnTo>
                  <a:lnTo>
                    <a:pt x="240" y="69"/>
                  </a:lnTo>
                  <a:lnTo>
                    <a:pt x="343" y="15"/>
                  </a:lnTo>
                  <a:lnTo>
                    <a:pt x="335" y="0"/>
                  </a:lnTo>
                  <a:lnTo>
                    <a:pt x="332" y="0"/>
                  </a:lnTo>
                  <a:lnTo>
                    <a:pt x="339" y="15"/>
                  </a:lnTo>
                  <a:lnTo>
                    <a:pt x="335" y="10"/>
                  </a:lnTo>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95983" name="Arc 189"/>
            <p:cNvSpPr>
              <a:spLocks/>
            </p:cNvSpPr>
            <p:nvPr/>
          </p:nvSpPr>
          <p:spPr bwMode="auto">
            <a:xfrm>
              <a:off x="2584" y="2457"/>
              <a:ext cx="168" cy="99"/>
            </a:xfrm>
            <a:custGeom>
              <a:avLst/>
              <a:gdLst>
                <a:gd name="T0" fmla="*/ 168 w 21600"/>
                <a:gd name="T1" fmla="*/ 0 h 21600"/>
                <a:gd name="T2" fmla="*/ 0 w 21600"/>
                <a:gd name="T3" fmla="*/ 99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95984" name="Arc 190"/>
            <p:cNvSpPr>
              <a:spLocks/>
            </p:cNvSpPr>
            <p:nvPr/>
          </p:nvSpPr>
          <p:spPr bwMode="auto">
            <a:xfrm>
              <a:off x="2902" y="2339"/>
              <a:ext cx="194" cy="169"/>
            </a:xfrm>
            <a:custGeom>
              <a:avLst/>
              <a:gdLst>
                <a:gd name="T0" fmla="*/ 189 w 21600"/>
                <a:gd name="T1" fmla="*/ 169 h 22298"/>
                <a:gd name="T2" fmla="*/ 0 w 21600"/>
                <a:gd name="T3" fmla="*/ 0 h 22298"/>
                <a:gd name="T4" fmla="*/ 194 w 21600"/>
                <a:gd name="T5" fmla="*/ 5 h 22298"/>
                <a:gd name="T6" fmla="*/ 0 60000 65536"/>
                <a:gd name="T7" fmla="*/ 0 60000 65536"/>
                <a:gd name="T8" fmla="*/ 0 60000 65536"/>
                <a:gd name="T9" fmla="*/ 0 w 21600"/>
                <a:gd name="T10" fmla="*/ 0 h 22298"/>
                <a:gd name="T11" fmla="*/ 21600 w 21600"/>
                <a:gd name="T12" fmla="*/ 22298 h 22298"/>
              </a:gdLst>
              <a:ahLst/>
              <a:cxnLst>
                <a:cxn ang="T6">
                  <a:pos x="T0" y="T1"/>
                </a:cxn>
                <a:cxn ang="T7">
                  <a:pos x="T2" y="T3"/>
                </a:cxn>
                <a:cxn ang="T8">
                  <a:pos x="T4" y="T5"/>
                </a:cxn>
              </a:cxnLst>
              <a:rect l="T9" t="T10" r="T11" b="T12"/>
              <a:pathLst>
                <a:path w="21600" h="22298" fill="none" extrusionOk="0">
                  <a:moveTo>
                    <a:pt x="21012" y="22298"/>
                  </a:moveTo>
                  <a:cubicBezTo>
                    <a:pt x="9316" y="21980"/>
                    <a:pt x="0" y="12406"/>
                    <a:pt x="0" y="706"/>
                  </a:cubicBezTo>
                  <a:cubicBezTo>
                    <a:pt x="-1" y="470"/>
                    <a:pt x="3" y="235"/>
                    <a:pt x="11" y="-1"/>
                  </a:cubicBezTo>
                </a:path>
                <a:path w="21600" h="22298" stroke="0" extrusionOk="0">
                  <a:moveTo>
                    <a:pt x="21012" y="22298"/>
                  </a:moveTo>
                  <a:cubicBezTo>
                    <a:pt x="9316" y="21980"/>
                    <a:pt x="0" y="12406"/>
                    <a:pt x="0" y="706"/>
                  </a:cubicBezTo>
                  <a:cubicBezTo>
                    <a:pt x="-1" y="470"/>
                    <a:pt x="3" y="235"/>
                    <a:pt x="11" y="-1"/>
                  </a:cubicBezTo>
                  <a:lnTo>
                    <a:pt x="21600" y="706"/>
                  </a:lnTo>
                  <a:close/>
                </a:path>
              </a:pathLst>
            </a:custGeom>
            <a:noFill/>
            <a:ln w="25400" cap="rnd">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95985" name="Arc 191"/>
            <p:cNvSpPr>
              <a:spLocks/>
            </p:cNvSpPr>
            <p:nvPr/>
          </p:nvSpPr>
          <p:spPr bwMode="auto">
            <a:xfrm>
              <a:off x="3078" y="2420"/>
              <a:ext cx="166" cy="81"/>
            </a:xfrm>
            <a:custGeom>
              <a:avLst/>
              <a:gdLst>
                <a:gd name="T0" fmla="*/ 166 w 21600"/>
                <a:gd name="T1" fmla="*/ 0 h 21600"/>
                <a:gd name="T2" fmla="*/ 0 w 21600"/>
                <a:gd name="T3" fmla="*/ 81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rgbClr val="919191"/>
              </a:solidFill>
              <a:round/>
              <a:headEnd type="none" w="sm" len="sm"/>
              <a:tailEnd type="none" w="sm" len="sm"/>
            </a:ln>
          </p:spPr>
          <p:txBody>
            <a:bodyPr wrap="none" lIns="45479" tIns="18191" rIns="45479" bIns="18191">
              <a:spAutoFit/>
            </a:bodyPr>
            <a:lstStyle/>
            <a:p>
              <a:endParaRPr lang="zh-TW" altLang="en-US"/>
            </a:p>
          </p:txBody>
        </p:sp>
        <p:sp>
          <p:nvSpPr>
            <p:cNvPr id="295986" name="Freeform 192"/>
            <p:cNvSpPr>
              <a:spLocks/>
            </p:cNvSpPr>
            <p:nvPr/>
          </p:nvSpPr>
          <p:spPr bwMode="auto">
            <a:xfrm>
              <a:off x="3232" y="2316"/>
              <a:ext cx="365" cy="217"/>
            </a:xfrm>
            <a:custGeom>
              <a:avLst/>
              <a:gdLst>
                <a:gd name="T0" fmla="*/ 0 w 348"/>
                <a:gd name="T1" fmla="*/ 173 h 204"/>
                <a:gd name="T2" fmla="*/ 111 w 348"/>
                <a:gd name="T3" fmla="*/ 203 h 204"/>
                <a:gd name="T4" fmla="*/ 194 w 348"/>
                <a:gd name="T5" fmla="*/ 188 h 204"/>
                <a:gd name="T6" fmla="*/ 271 w 348"/>
                <a:gd name="T7" fmla="*/ 147 h 204"/>
                <a:gd name="T8" fmla="*/ 313 w 348"/>
                <a:gd name="T9" fmla="*/ 102 h 204"/>
                <a:gd name="T10" fmla="*/ 347 w 348"/>
                <a:gd name="T11" fmla="*/ 0 h 204"/>
                <a:gd name="T12" fmla="*/ 0 60000 65536"/>
                <a:gd name="T13" fmla="*/ 0 60000 65536"/>
                <a:gd name="T14" fmla="*/ 0 60000 65536"/>
                <a:gd name="T15" fmla="*/ 0 60000 65536"/>
                <a:gd name="T16" fmla="*/ 0 60000 65536"/>
                <a:gd name="T17" fmla="*/ 0 60000 65536"/>
                <a:gd name="T18" fmla="*/ 0 w 348"/>
                <a:gd name="T19" fmla="*/ 0 h 204"/>
                <a:gd name="T20" fmla="*/ 348 w 348"/>
                <a:gd name="T21" fmla="*/ 204 h 204"/>
              </a:gdLst>
              <a:ahLst/>
              <a:cxnLst>
                <a:cxn ang="T12">
                  <a:pos x="T0" y="T1"/>
                </a:cxn>
                <a:cxn ang="T13">
                  <a:pos x="T2" y="T3"/>
                </a:cxn>
                <a:cxn ang="T14">
                  <a:pos x="T4" y="T5"/>
                </a:cxn>
                <a:cxn ang="T15">
                  <a:pos x="T6" y="T7"/>
                </a:cxn>
                <a:cxn ang="T16">
                  <a:pos x="T8" y="T9"/>
                </a:cxn>
                <a:cxn ang="T17">
                  <a:pos x="T10" y="T11"/>
                </a:cxn>
              </a:cxnLst>
              <a:rect l="T18" t="T19" r="T20" b="T21"/>
              <a:pathLst>
                <a:path w="348" h="204">
                  <a:moveTo>
                    <a:pt x="0" y="173"/>
                  </a:moveTo>
                  <a:lnTo>
                    <a:pt x="111" y="203"/>
                  </a:lnTo>
                  <a:lnTo>
                    <a:pt x="194" y="188"/>
                  </a:lnTo>
                  <a:lnTo>
                    <a:pt x="271" y="147"/>
                  </a:lnTo>
                  <a:lnTo>
                    <a:pt x="313" y="102"/>
                  </a:lnTo>
                  <a:lnTo>
                    <a:pt x="347" y="0"/>
                  </a:lnTo>
                </a:path>
              </a:pathLst>
            </a:custGeom>
            <a:noFill/>
            <a:ln w="57150" cap="rnd" cmpd="tri">
              <a:solidFill>
                <a:srgbClr val="919191"/>
              </a:solidFill>
              <a:round/>
              <a:headEnd type="none" w="sm" len="sm"/>
              <a:tailEnd type="none" w="sm" len="sm"/>
            </a:ln>
          </p:spPr>
          <p:txBody>
            <a:bodyPr wrap="none" lIns="45479" tIns="18191" rIns="45479" bIns="18191">
              <a:spAutoFit/>
            </a:bodyPr>
            <a:lstStyle/>
            <a:p>
              <a:endParaRPr lang="zh-TW" altLang="en-US"/>
            </a:p>
          </p:txBody>
        </p:sp>
      </p:grpSp>
      <p:sp>
        <p:nvSpPr>
          <p:cNvPr id="295941" name="AutoShape 193"/>
          <p:cNvSpPr>
            <a:spLocks noChangeArrowheads="1"/>
          </p:cNvSpPr>
          <p:nvPr/>
        </p:nvSpPr>
        <p:spPr bwMode="auto">
          <a:xfrm>
            <a:off x="900113" y="5084763"/>
            <a:ext cx="7920037" cy="1368425"/>
          </a:xfrm>
          <a:prstGeom prst="wedgeRectCallout">
            <a:avLst>
              <a:gd name="adj1" fmla="val -8750"/>
              <a:gd name="adj2" fmla="val -121694"/>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a:spcAft>
                <a:spcPct val="30000"/>
              </a:spcAft>
              <a:buClr>
                <a:schemeClr val="accent1"/>
              </a:buClr>
              <a:buSzPct val="75000"/>
              <a:buFont typeface="Wingdings" pitchFamily="2" charset="2"/>
              <a:buNone/>
            </a:pPr>
            <a:r>
              <a:rPr kumimoji="0" lang="zh-TW" altLang="en-US" sz="2400" b="1">
                <a:solidFill>
                  <a:srgbClr val="FF0066"/>
                </a:solidFill>
                <a:latin typeface="Tahoma" pitchFamily="34" charset="0"/>
                <a:ea typeface="標楷體" pitchFamily="65" charset="-120"/>
              </a:rPr>
              <a:t>減輕變革期間生產力下降之對策</a:t>
            </a:r>
          </a:p>
          <a:p>
            <a:pPr algn="l">
              <a:buClr>
                <a:schemeClr val="accent1"/>
              </a:buClr>
              <a:buSzPct val="75000"/>
              <a:buFont typeface="Wingdings" pitchFamily="2" charset="2"/>
              <a:buChar char="n"/>
            </a:pPr>
            <a:r>
              <a:rPr kumimoji="0" lang="zh-TW" altLang="en-US" b="1">
                <a:solidFill>
                  <a:schemeClr val="bg2"/>
                </a:solidFill>
                <a:latin typeface="標楷體" pitchFamily="65" charset="-120"/>
                <a:ea typeface="標楷體" pitchFamily="65" charset="-120"/>
              </a:rPr>
              <a:t>充份掌握組織與制度變革對現有資訊系統之影響，作好資訊系統改造之規劃</a:t>
            </a:r>
          </a:p>
          <a:p>
            <a:pPr algn="l">
              <a:buClr>
                <a:schemeClr val="accent1"/>
              </a:buClr>
              <a:buSzPct val="75000"/>
              <a:buFont typeface="Wingdings" pitchFamily="2" charset="2"/>
              <a:buChar char="n"/>
            </a:pPr>
            <a:r>
              <a:rPr kumimoji="0" lang="zh-TW" altLang="en-US" b="1">
                <a:solidFill>
                  <a:schemeClr val="bg2"/>
                </a:solidFill>
                <a:latin typeface="標楷體" pitchFamily="65" charset="-120"/>
                <a:ea typeface="標楷體" pitchFamily="65" charset="-120"/>
              </a:rPr>
              <a:t>如期如質完成資訊系統改造之建置</a:t>
            </a:r>
          </a:p>
          <a:p>
            <a:pPr algn="l">
              <a:buClr>
                <a:schemeClr val="accent1"/>
              </a:buClr>
              <a:buSzPct val="75000"/>
              <a:buFont typeface="Wingdings" pitchFamily="2" charset="2"/>
              <a:buChar char="n"/>
            </a:pPr>
            <a:r>
              <a:rPr kumimoji="0" lang="zh-TW" altLang="en-US" b="1">
                <a:solidFill>
                  <a:schemeClr val="bg2"/>
                </a:solidFill>
                <a:latin typeface="標楷體" pitchFamily="65" charset="-120"/>
                <a:ea typeface="標楷體" pitchFamily="65" charset="-120"/>
              </a:rPr>
              <a:t>事先作好資訊系統轉換之準備，並進行組織改造啟動日演練</a:t>
            </a:r>
            <a:endParaRPr kumimoji="0" lang="zh-TW" altLang="en-US" b="1">
              <a:solidFill>
                <a:schemeClr val="bg2"/>
              </a:solidFill>
              <a:latin typeface="Tahoma" pitchFamily="34" charset="0"/>
              <a:ea typeface="標楷體" pitchFamily="65" charset="-120"/>
            </a:endParaRPr>
          </a:p>
        </p:txBody>
      </p:sp>
      <p:sp>
        <p:nvSpPr>
          <p:cNvPr id="2500802" name="Rectangle 194"/>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500803" name="Rectangle 195"/>
          <p:cNvSpPr>
            <a:spLocks noChangeArrowheads="1"/>
          </p:cNvSpPr>
          <p:nvPr/>
        </p:nvSpPr>
        <p:spPr bwMode="auto">
          <a:xfrm>
            <a:off x="792163" y="1924050"/>
            <a:ext cx="984250" cy="750888"/>
          </a:xfrm>
          <a:prstGeom prst="rect">
            <a:avLst/>
          </a:prstGeom>
          <a:solidFill>
            <a:srgbClr val="FF99CC"/>
          </a:solid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295944" name="Freeform 196"/>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295945" name="Freeform 197"/>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295946" name="Freeform 198"/>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295947" name="Freeform 199"/>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295948" name="Rectangle 200"/>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295949" name="Rectangle 201"/>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295950" name="Rectangle 202"/>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sp>
        <p:nvSpPr>
          <p:cNvPr id="295951" name="Rectangle 203"/>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295952" name="Rectangle 20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95953" name="Oval 205"/>
          <p:cNvSpPr>
            <a:spLocks noChangeArrowheads="1"/>
          </p:cNvSpPr>
          <p:nvPr/>
        </p:nvSpPr>
        <p:spPr bwMode="auto">
          <a:xfrm>
            <a:off x="2268538" y="1628775"/>
            <a:ext cx="311150" cy="303213"/>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1</a:t>
            </a:r>
          </a:p>
        </p:txBody>
      </p:sp>
      <p:sp>
        <p:nvSpPr>
          <p:cNvPr id="295954" name="Rectangle 206"/>
          <p:cNvSpPr>
            <a:spLocks noChangeArrowheads="1"/>
          </p:cNvSpPr>
          <p:nvPr/>
        </p:nvSpPr>
        <p:spPr bwMode="auto">
          <a:xfrm>
            <a:off x="2555875" y="1557338"/>
            <a:ext cx="5975350" cy="457200"/>
          </a:xfrm>
          <a:prstGeom prst="rect">
            <a:avLst/>
          </a:prstGeom>
          <a:noFill/>
          <a:ln w="9525">
            <a:noFill/>
            <a:miter lim="800000"/>
            <a:headEnd/>
            <a:tailEnd/>
          </a:ln>
        </p:spPr>
        <p:txBody>
          <a:bodyPr wrap="none">
            <a:spAutoFit/>
          </a:bodyPr>
          <a:lstStyle/>
          <a:p>
            <a:pPr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以變革理論為基礎進行資訊系統改造之管理</a:t>
            </a:r>
          </a:p>
        </p:txBody>
      </p:sp>
      <p:sp>
        <p:nvSpPr>
          <p:cNvPr id="2500815" name="Rectangle 207"/>
          <p:cNvSpPr>
            <a:spLocks noChangeArrowheads="1"/>
          </p:cNvSpPr>
          <p:nvPr/>
        </p:nvSpPr>
        <p:spPr bwMode="auto">
          <a:xfrm>
            <a:off x="2843213" y="2205038"/>
            <a:ext cx="5399087" cy="519112"/>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spAutoFit/>
          </a:bodyPr>
          <a:lstStyle/>
          <a:p>
            <a:pPr algn="l">
              <a:defRPr/>
            </a:pPr>
            <a:r>
              <a:rPr lang="zh-TW" altLang="en-US" sz="2800" b="1">
                <a:latin typeface="Times New Roman" pitchFamily="18" charset="0"/>
                <a:ea typeface="標楷體" pitchFamily="65" charset="-120"/>
                <a:sym typeface="Monotype Sorts" pitchFamily="2" charset="2"/>
              </a:rPr>
              <a:t>運用</a:t>
            </a:r>
            <a:r>
              <a:rPr lang="en-US" altLang="zh-TW" sz="2800" b="1">
                <a:latin typeface="Times New Roman" pitchFamily="18" charset="0"/>
                <a:ea typeface="標楷體" pitchFamily="65" charset="-120"/>
                <a:sym typeface="Monotype Sorts" pitchFamily="2" charset="2"/>
              </a:rPr>
              <a:t>Lewin</a:t>
            </a:r>
            <a:r>
              <a:rPr lang="zh-TW" altLang="en-US" sz="2800" b="1">
                <a:latin typeface="Times New Roman" pitchFamily="18" charset="0"/>
                <a:ea typeface="標楷體" pitchFamily="65" charset="-120"/>
                <a:sym typeface="Monotype Sorts" pitchFamily="2" charset="2"/>
              </a:rPr>
              <a:t>變革管理的三階段理論</a:t>
            </a:r>
            <a:endParaRPr kumimoji="0" lang="zh-TW" altLang="en-US" sz="2800" b="1">
              <a:latin typeface="Times New Roman" pitchFamily="18" charset="0"/>
              <a:ea typeface="標楷體" pitchFamily="65" charset="-120"/>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grpId="0" nodeType="clickEffect">
                                  <p:stCondLst>
                                    <p:cond delay="0"/>
                                  </p:stCondLst>
                                  <p:endCondLst>
                                    <p:cond evt="onNext" delay="0">
                                      <p:tgtEl>
                                        <p:sldTgt/>
                                      </p:tgtEl>
                                    </p:cond>
                                  </p:endCondLst>
                                  <p:childTnLst>
                                    <p:anim calcmode="discrete" valueType="str">
                                      <p:cBhvr>
                                        <p:cTn id="6" dur="1000" fill="hold"/>
                                        <p:tgtEl>
                                          <p:spTgt spid="2500803"/>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080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6963"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296962" name="投影片編號版面配置區 3"/>
          <p:cNvSpPr>
            <a:spLocks noGrp="1"/>
          </p:cNvSpPr>
          <p:nvPr>
            <p:ph type="sldNum" sz="quarter" idx="10"/>
          </p:nvPr>
        </p:nvSpPr>
        <p:spPr>
          <a:noFill/>
        </p:spPr>
        <p:txBody>
          <a:bodyPr/>
          <a:lstStyle/>
          <a:p>
            <a:fld id="{0D7FBE85-AC74-4A31-B5F9-51515EBE83EA}" type="slidenum">
              <a:rPr lang="en-US" altLang="zh-TW"/>
              <a:pPr/>
              <a:t>18</a:t>
            </a:fld>
            <a:r>
              <a:rPr lang="en-US" altLang="zh-TW"/>
              <a:t>/34</a:t>
            </a:r>
          </a:p>
        </p:txBody>
      </p:sp>
      <p:sp>
        <p:nvSpPr>
          <p:cNvPr id="296964" name="Text Box 3"/>
          <p:cNvSpPr txBox="1">
            <a:spLocks noChangeArrowheads="1"/>
          </p:cNvSpPr>
          <p:nvPr/>
        </p:nvSpPr>
        <p:spPr bwMode="auto">
          <a:xfrm>
            <a:off x="2124075" y="3213100"/>
            <a:ext cx="4662488" cy="519113"/>
          </a:xfrm>
          <a:prstGeom prst="rect">
            <a:avLst/>
          </a:prstGeom>
          <a:noFill/>
          <a:ln w="9525">
            <a:noFill/>
            <a:miter lim="800000"/>
            <a:headEnd/>
            <a:tailEnd/>
          </a:ln>
        </p:spPr>
        <p:txBody>
          <a:bodyPr wrap="none">
            <a:spAutoFit/>
          </a:bodyPr>
          <a:lstStyle/>
          <a:p>
            <a:pPr algn="l"/>
            <a:r>
              <a:rPr lang="zh-TW" altLang="en-US" sz="2800" b="1">
                <a:solidFill>
                  <a:schemeClr val="folHlink"/>
                </a:solidFill>
                <a:latin typeface="Tahoma" pitchFamily="34" charset="0"/>
                <a:ea typeface="標楷體" pitchFamily="65" charset="-120"/>
              </a:rPr>
              <a:t>政府歲計會計</a:t>
            </a:r>
            <a:r>
              <a:rPr lang="en-US" altLang="zh-TW" sz="2800" b="1">
                <a:solidFill>
                  <a:schemeClr val="folHlink"/>
                </a:solidFill>
                <a:latin typeface="Tahoma" pitchFamily="34" charset="0"/>
                <a:ea typeface="標楷體" pitchFamily="65" charset="-120"/>
              </a:rPr>
              <a:t>e</a:t>
            </a:r>
            <a:r>
              <a:rPr lang="zh-TW" altLang="en-US" sz="2800" b="1">
                <a:solidFill>
                  <a:schemeClr val="folHlink"/>
                </a:solidFill>
                <a:latin typeface="Tahoma" pitchFamily="34" charset="0"/>
                <a:ea typeface="標楷體" pitchFamily="65" charset="-120"/>
              </a:rPr>
              <a:t>化的成長上限</a:t>
            </a:r>
          </a:p>
        </p:txBody>
      </p:sp>
      <p:sp>
        <p:nvSpPr>
          <p:cNvPr id="2502661" name="Rectangle 5"/>
          <p:cNvSpPr>
            <a:spLocks noChangeArrowheads="1"/>
          </p:cNvSpPr>
          <p:nvPr/>
        </p:nvSpPr>
        <p:spPr bwMode="auto">
          <a:xfrm>
            <a:off x="1042988" y="3789363"/>
            <a:ext cx="7058025" cy="2722562"/>
          </a:xfrm>
          <a:prstGeom prst="rect">
            <a:avLst/>
          </a:prstGeom>
          <a:gradFill rotWithShape="1">
            <a:gsLst>
              <a:gs pos="0">
                <a:srgbClr val="FFFFFF"/>
              </a:gs>
              <a:gs pos="100000">
                <a:srgbClr val="FFFF99"/>
              </a:gs>
            </a:gsLst>
            <a:path path="shape">
              <a:fillToRect l="50000" t="50000" r="50000" b="50000"/>
            </a:path>
          </a:gradFill>
          <a:ln w="9525">
            <a:solidFill>
              <a:schemeClr val="tx1"/>
            </a:solidFill>
            <a:prstDash val="sysDot"/>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96966" name="Rectangle 6"/>
          <p:cNvSpPr>
            <a:spLocks noChangeArrowheads="1"/>
          </p:cNvSpPr>
          <p:nvPr/>
        </p:nvSpPr>
        <p:spPr bwMode="auto">
          <a:xfrm>
            <a:off x="3721100" y="4800600"/>
            <a:ext cx="1117600" cy="244475"/>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歲計會計</a:t>
            </a:r>
            <a:r>
              <a:rPr lang="en-US" altLang="zh-TW" sz="1600" b="1">
                <a:solidFill>
                  <a:srgbClr val="000000"/>
                </a:solidFill>
                <a:latin typeface="標楷體" pitchFamily="65" charset="-120"/>
                <a:ea typeface="標楷體" pitchFamily="65" charset="-120"/>
              </a:rPr>
              <a:t>e</a:t>
            </a:r>
            <a:r>
              <a:rPr lang="zh-TW" altLang="en-US" sz="1600" b="1">
                <a:solidFill>
                  <a:srgbClr val="000000"/>
                </a:solidFill>
                <a:latin typeface="標楷體" pitchFamily="65" charset="-120"/>
                <a:ea typeface="標楷體" pitchFamily="65" charset="-120"/>
              </a:rPr>
              <a:t>化</a:t>
            </a:r>
            <a:endParaRPr lang="zh-TW" altLang="en-US" sz="1600" b="1"/>
          </a:p>
        </p:txBody>
      </p:sp>
      <p:grpSp>
        <p:nvGrpSpPr>
          <p:cNvPr id="2" name="Group 7"/>
          <p:cNvGrpSpPr>
            <a:grpSpLocks/>
          </p:cNvGrpSpPr>
          <p:nvPr/>
        </p:nvGrpSpPr>
        <p:grpSpPr bwMode="auto">
          <a:xfrm>
            <a:off x="3497263" y="4022725"/>
            <a:ext cx="704850" cy="808038"/>
            <a:chOff x="2225" y="1449"/>
            <a:chExt cx="680" cy="795"/>
          </a:xfrm>
        </p:grpSpPr>
        <p:sp>
          <p:nvSpPr>
            <p:cNvPr id="297020" name="Arc 8"/>
            <p:cNvSpPr>
              <a:spLocks/>
            </p:cNvSpPr>
            <p:nvPr/>
          </p:nvSpPr>
          <p:spPr bwMode="auto">
            <a:xfrm>
              <a:off x="2225" y="1449"/>
              <a:ext cx="659" cy="645"/>
            </a:xfrm>
            <a:custGeom>
              <a:avLst/>
              <a:gdLst>
                <a:gd name="T0" fmla="*/ 134 w 21569"/>
                <a:gd name="T1" fmla="*/ 0 h 21149"/>
                <a:gd name="T2" fmla="*/ 659 w 21569"/>
                <a:gd name="T3" fmla="*/ 610 h 21149"/>
                <a:gd name="T4" fmla="*/ 0 w 21569"/>
                <a:gd name="T5" fmla="*/ 645 h 21149"/>
                <a:gd name="T6" fmla="*/ 0 60000 65536"/>
                <a:gd name="T7" fmla="*/ 0 60000 65536"/>
                <a:gd name="T8" fmla="*/ 0 60000 65536"/>
                <a:gd name="T9" fmla="*/ 0 w 21569"/>
                <a:gd name="T10" fmla="*/ 0 h 21149"/>
                <a:gd name="T11" fmla="*/ 21569 w 21569"/>
                <a:gd name="T12" fmla="*/ 21149 h 21149"/>
              </a:gdLst>
              <a:ahLst/>
              <a:cxnLst>
                <a:cxn ang="T6">
                  <a:pos x="T0" y="T1"/>
                </a:cxn>
                <a:cxn ang="T7">
                  <a:pos x="T2" y="T3"/>
                </a:cxn>
                <a:cxn ang="T8">
                  <a:pos x="T4" y="T5"/>
                </a:cxn>
              </a:cxnLst>
              <a:rect l="T9" t="T10" r="T11" b="T12"/>
              <a:pathLst>
                <a:path w="21569" h="21149" fill="none" extrusionOk="0">
                  <a:moveTo>
                    <a:pt x="4390" y="-1"/>
                  </a:moveTo>
                  <a:cubicBezTo>
                    <a:pt x="13989" y="1992"/>
                    <a:pt x="21042" y="10199"/>
                    <a:pt x="21568" y="19989"/>
                  </a:cubicBezTo>
                </a:path>
                <a:path w="21569" h="21149" stroke="0" extrusionOk="0">
                  <a:moveTo>
                    <a:pt x="4390" y="-1"/>
                  </a:moveTo>
                  <a:cubicBezTo>
                    <a:pt x="13989" y="1992"/>
                    <a:pt x="21042" y="10199"/>
                    <a:pt x="21568" y="19989"/>
                  </a:cubicBezTo>
                  <a:lnTo>
                    <a:pt x="0" y="21149"/>
                  </a:lnTo>
                  <a:close/>
                </a:path>
              </a:pathLst>
            </a:custGeom>
            <a:noFill/>
            <a:ln w="11113">
              <a:solidFill>
                <a:srgbClr val="0000FF"/>
              </a:solidFill>
              <a:round/>
              <a:headEnd/>
              <a:tailEnd/>
            </a:ln>
          </p:spPr>
          <p:txBody>
            <a:bodyPr/>
            <a:lstStyle/>
            <a:p>
              <a:endParaRPr lang="zh-TW" altLang="en-US"/>
            </a:p>
          </p:txBody>
        </p:sp>
        <p:sp>
          <p:nvSpPr>
            <p:cNvPr id="297021" name="Freeform 9"/>
            <p:cNvSpPr>
              <a:spLocks/>
            </p:cNvSpPr>
            <p:nvPr/>
          </p:nvSpPr>
          <p:spPr bwMode="auto">
            <a:xfrm>
              <a:off x="2848" y="2052"/>
              <a:ext cx="57" cy="106"/>
            </a:xfrm>
            <a:custGeom>
              <a:avLst/>
              <a:gdLst>
                <a:gd name="T0" fmla="*/ 28 w 57"/>
                <a:gd name="T1" fmla="*/ 106 h 106"/>
                <a:gd name="T2" fmla="*/ 57 w 57"/>
                <a:gd name="T3" fmla="*/ 7 h 106"/>
                <a:gd name="T4" fmla="*/ 0 w 57"/>
                <a:gd name="T5" fmla="*/ 0 h 106"/>
                <a:gd name="T6" fmla="*/ 28 w 57"/>
                <a:gd name="T7" fmla="*/ 106 h 106"/>
                <a:gd name="T8" fmla="*/ 0 60000 65536"/>
                <a:gd name="T9" fmla="*/ 0 60000 65536"/>
                <a:gd name="T10" fmla="*/ 0 60000 65536"/>
                <a:gd name="T11" fmla="*/ 0 60000 65536"/>
                <a:gd name="T12" fmla="*/ 0 w 57"/>
                <a:gd name="T13" fmla="*/ 0 h 106"/>
                <a:gd name="T14" fmla="*/ 57 w 57"/>
                <a:gd name="T15" fmla="*/ 106 h 106"/>
              </a:gdLst>
              <a:ahLst/>
              <a:cxnLst>
                <a:cxn ang="T8">
                  <a:pos x="T0" y="T1"/>
                </a:cxn>
                <a:cxn ang="T9">
                  <a:pos x="T2" y="T3"/>
                </a:cxn>
                <a:cxn ang="T10">
                  <a:pos x="T4" y="T5"/>
                </a:cxn>
                <a:cxn ang="T11">
                  <a:pos x="T6" y="T7"/>
                </a:cxn>
              </a:cxnLst>
              <a:rect l="T12" t="T13" r="T14" b="T15"/>
              <a:pathLst>
                <a:path w="57" h="106">
                  <a:moveTo>
                    <a:pt x="28" y="106"/>
                  </a:moveTo>
                  <a:lnTo>
                    <a:pt x="57" y="7"/>
                  </a:lnTo>
                  <a:lnTo>
                    <a:pt x="0" y="0"/>
                  </a:lnTo>
                  <a:lnTo>
                    <a:pt x="28" y="106"/>
                  </a:lnTo>
                  <a:close/>
                </a:path>
              </a:pathLst>
            </a:custGeom>
            <a:solidFill>
              <a:srgbClr val="0000FF"/>
            </a:solidFill>
            <a:ln w="11113">
              <a:solidFill>
                <a:srgbClr val="0000FF"/>
              </a:solidFill>
              <a:round/>
              <a:headEnd/>
              <a:tailEnd/>
            </a:ln>
          </p:spPr>
          <p:txBody>
            <a:bodyPr/>
            <a:lstStyle/>
            <a:p>
              <a:endParaRPr lang="zh-TW" altLang="en-US"/>
            </a:p>
          </p:txBody>
        </p:sp>
        <p:sp>
          <p:nvSpPr>
            <p:cNvPr id="297022" name="Rectangle 10"/>
            <p:cNvSpPr>
              <a:spLocks noChangeArrowheads="1"/>
            </p:cNvSpPr>
            <p:nvPr/>
          </p:nvSpPr>
          <p:spPr bwMode="auto">
            <a:xfrm>
              <a:off x="2756" y="2003"/>
              <a:ext cx="98" cy="241"/>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nvGrpSpPr>
          <p:cNvPr id="3" name="Group 11"/>
          <p:cNvGrpSpPr>
            <a:grpSpLocks/>
          </p:cNvGrpSpPr>
          <p:nvPr/>
        </p:nvGrpSpPr>
        <p:grpSpPr bwMode="auto">
          <a:xfrm>
            <a:off x="2674938" y="4826000"/>
            <a:ext cx="1535112" cy="1582738"/>
            <a:chOff x="1877" y="2094"/>
            <a:chExt cx="980" cy="1081"/>
          </a:xfrm>
        </p:grpSpPr>
        <p:sp>
          <p:nvSpPr>
            <p:cNvPr id="297015" name="Rectangle 12"/>
            <p:cNvSpPr>
              <a:spLocks noChangeArrowheads="1"/>
            </p:cNvSpPr>
            <p:nvPr/>
          </p:nvSpPr>
          <p:spPr bwMode="auto">
            <a:xfrm>
              <a:off x="1884" y="3008"/>
              <a:ext cx="778" cy="167"/>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部門溝通流程</a:t>
              </a:r>
              <a:endParaRPr lang="zh-TW" altLang="en-US" sz="1600" b="1"/>
            </a:p>
          </p:txBody>
        </p:sp>
        <p:grpSp>
          <p:nvGrpSpPr>
            <p:cNvPr id="4" name="Group 13"/>
            <p:cNvGrpSpPr>
              <a:grpSpLocks/>
            </p:cNvGrpSpPr>
            <p:nvPr/>
          </p:nvGrpSpPr>
          <p:grpSpPr bwMode="auto">
            <a:xfrm>
              <a:off x="1877" y="2094"/>
              <a:ext cx="980" cy="1053"/>
              <a:chOff x="1877" y="2094"/>
              <a:chExt cx="980" cy="1053"/>
            </a:xfrm>
          </p:grpSpPr>
          <p:sp>
            <p:nvSpPr>
              <p:cNvPr id="297017" name="Arc 14"/>
              <p:cNvSpPr>
                <a:spLocks/>
              </p:cNvSpPr>
              <p:nvPr/>
            </p:nvSpPr>
            <p:spPr bwMode="auto">
              <a:xfrm>
                <a:off x="1877" y="2094"/>
                <a:ext cx="980" cy="862"/>
              </a:xfrm>
              <a:custGeom>
                <a:avLst/>
                <a:gdLst>
                  <a:gd name="T0" fmla="*/ 980 w 21195"/>
                  <a:gd name="T1" fmla="*/ 192 h 18634"/>
                  <a:gd name="T2" fmla="*/ 505 w 21195"/>
                  <a:gd name="T3" fmla="*/ 862 h 18634"/>
                  <a:gd name="T4" fmla="*/ 0 w 21195"/>
                  <a:gd name="T5" fmla="*/ 0 h 18634"/>
                  <a:gd name="T6" fmla="*/ 0 60000 65536"/>
                  <a:gd name="T7" fmla="*/ 0 60000 65536"/>
                  <a:gd name="T8" fmla="*/ 0 60000 65536"/>
                  <a:gd name="T9" fmla="*/ 0 w 21195"/>
                  <a:gd name="T10" fmla="*/ 0 h 18634"/>
                  <a:gd name="T11" fmla="*/ 21195 w 21195"/>
                  <a:gd name="T12" fmla="*/ 18634 h 18634"/>
                </a:gdLst>
                <a:ahLst/>
                <a:cxnLst>
                  <a:cxn ang="T6">
                    <a:pos x="T0" y="T1"/>
                  </a:cxn>
                  <a:cxn ang="T7">
                    <a:pos x="T2" y="T3"/>
                  </a:cxn>
                  <a:cxn ang="T8">
                    <a:pos x="T4" y="T5"/>
                  </a:cxn>
                </a:cxnLst>
                <a:rect l="T9" t="T10" r="T11" b="T12"/>
                <a:pathLst>
                  <a:path w="21195" h="18634" fill="none" extrusionOk="0">
                    <a:moveTo>
                      <a:pt x="21195" y="4161"/>
                    </a:moveTo>
                    <a:cubicBezTo>
                      <a:pt x="20003" y="10234"/>
                      <a:pt x="16263" y="15503"/>
                      <a:pt x="10924" y="18634"/>
                    </a:cubicBezTo>
                  </a:path>
                  <a:path w="21195" h="18634" stroke="0" extrusionOk="0">
                    <a:moveTo>
                      <a:pt x="21195" y="4161"/>
                    </a:moveTo>
                    <a:cubicBezTo>
                      <a:pt x="20003" y="10234"/>
                      <a:pt x="16263" y="15503"/>
                      <a:pt x="10924" y="18634"/>
                    </a:cubicBezTo>
                    <a:lnTo>
                      <a:pt x="0" y="0"/>
                    </a:lnTo>
                    <a:close/>
                  </a:path>
                </a:pathLst>
              </a:custGeom>
              <a:noFill/>
              <a:ln w="11113">
                <a:solidFill>
                  <a:srgbClr val="0000FF"/>
                </a:solidFill>
                <a:round/>
                <a:headEnd/>
                <a:tailEnd/>
              </a:ln>
            </p:spPr>
            <p:txBody>
              <a:bodyPr/>
              <a:lstStyle/>
              <a:p>
                <a:endParaRPr lang="zh-TW" altLang="en-US"/>
              </a:p>
            </p:txBody>
          </p:sp>
          <p:sp>
            <p:nvSpPr>
              <p:cNvPr id="297018" name="Freeform 15"/>
              <p:cNvSpPr>
                <a:spLocks/>
              </p:cNvSpPr>
              <p:nvPr/>
            </p:nvSpPr>
            <p:spPr bwMode="auto">
              <a:xfrm>
                <a:off x="2295" y="2930"/>
                <a:ext cx="100" cy="71"/>
              </a:xfrm>
              <a:custGeom>
                <a:avLst/>
                <a:gdLst>
                  <a:gd name="T0" fmla="*/ 0 w 100"/>
                  <a:gd name="T1" fmla="*/ 71 h 71"/>
                  <a:gd name="T2" fmla="*/ 100 w 100"/>
                  <a:gd name="T3" fmla="*/ 50 h 71"/>
                  <a:gd name="T4" fmla="*/ 71 w 100"/>
                  <a:gd name="T5" fmla="*/ 0 h 71"/>
                  <a:gd name="T6" fmla="*/ 0 w 100"/>
                  <a:gd name="T7" fmla="*/ 71 h 71"/>
                  <a:gd name="T8" fmla="*/ 0 60000 65536"/>
                  <a:gd name="T9" fmla="*/ 0 60000 65536"/>
                  <a:gd name="T10" fmla="*/ 0 60000 65536"/>
                  <a:gd name="T11" fmla="*/ 0 60000 65536"/>
                  <a:gd name="T12" fmla="*/ 0 w 100"/>
                  <a:gd name="T13" fmla="*/ 0 h 71"/>
                  <a:gd name="T14" fmla="*/ 100 w 100"/>
                  <a:gd name="T15" fmla="*/ 71 h 71"/>
                </a:gdLst>
                <a:ahLst/>
                <a:cxnLst>
                  <a:cxn ang="T8">
                    <a:pos x="T0" y="T1"/>
                  </a:cxn>
                  <a:cxn ang="T9">
                    <a:pos x="T2" y="T3"/>
                  </a:cxn>
                  <a:cxn ang="T10">
                    <a:pos x="T4" y="T5"/>
                  </a:cxn>
                  <a:cxn ang="T11">
                    <a:pos x="T6" y="T7"/>
                  </a:cxn>
                </a:cxnLst>
                <a:rect l="T12" t="T13" r="T14" b="T15"/>
                <a:pathLst>
                  <a:path w="100" h="71">
                    <a:moveTo>
                      <a:pt x="0" y="71"/>
                    </a:moveTo>
                    <a:lnTo>
                      <a:pt x="100" y="50"/>
                    </a:lnTo>
                    <a:lnTo>
                      <a:pt x="71" y="0"/>
                    </a:lnTo>
                    <a:lnTo>
                      <a:pt x="0" y="71"/>
                    </a:lnTo>
                    <a:close/>
                  </a:path>
                </a:pathLst>
              </a:custGeom>
              <a:solidFill>
                <a:srgbClr val="0000FF"/>
              </a:solidFill>
              <a:ln w="11113">
                <a:solidFill>
                  <a:srgbClr val="0000FF"/>
                </a:solidFill>
                <a:round/>
                <a:headEnd/>
                <a:tailEnd/>
              </a:ln>
            </p:spPr>
            <p:txBody>
              <a:bodyPr/>
              <a:lstStyle/>
              <a:p>
                <a:endParaRPr lang="zh-TW" altLang="en-US"/>
              </a:p>
            </p:txBody>
          </p:sp>
          <p:sp>
            <p:nvSpPr>
              <p:cNvPr id="297019" name="Rectangle 16"/>
              <p:cNvSpPr>
                <a:spLocks noChangeArrowheads="1"/>
              </p:cNvSpPr>
              <p:nvPr/>
            </p:nvSpPr>
            <p:spPr bwMode="auto">
              <a:xfrm>
                <a:off x="2395" y="2980"/>
                <a:ext cx="65" cy="167"/>
              </a:xfrm>
              <a:prstGeom prst="rect">
                <a:avLst/>
              </a:prstGeom>
              <a:noFill/>
              <a:ln w="9525">
                <a:noFill/>
                <a:miter lim="800000"/>
                <a:headEnd/>
                <a:tailEnd/>
              </a:ln>
            </p:spPr>
            <p:txBody>
              <a:bodyPr wrap="none" lIns="0" tIns="0" rIns="0" bIns="0">
                <a:spAutoFit/>
              </a:bodyPr>
              <a:lstStyle/>
              <a:p>
                <a:pPr algn="l"/>
                <a:r>
                  <a:rPr lang="en-US" altLang="zh-TW" sz="2400" b="1" baseline="30000">
                    <a:solidFill>
                      <a:srgbClr val="0000FF"/>
                    </a:solidFill>
                    <a:latin typeface="標楷體" pitchFamily="65" charset="-120"/>
                    <a:ea typeface="標楷體" pitchFamily="65" charset="-120"/>
                  </a:rPr>
                  <a:t>+</a:t>
                </a:r>
                <a:endParaRPr lang="en-US" altLang="zh-TW" sz="2400" b="1" baseline="30000"/>
              </a:p>
            </p:txBody>
          </p:sp>
        </p:grpSp>
      </p:grpSp>
      <p:sp>
        <p:nvSpPr>
          <p:cNvPr id="296969" name="Rectangle 17"/>
          <p:cNvSpPr>
            <a:spLocks noChangeArrowheads="1"/>
          </p:cNvSpPr>
          <p:nvPr/>
        </p:nvSpPr>
        <p:spPr bwMode="auto">
          <a:xfrm>
            <a:off x="1414463" y="5033963"/>
            <a:ext cx="812800" cy="244475"/>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施政效能</a:t>
            </a:r>
            <a:endParaRPr lang="zh-TW" altLang="en-US" sz="1600" b="1"/>
          </a:p>
        </p:txBody>
      </p:sp>
      <p:grpSp>
        <p:nvGrpSpPr>
          <p:cNvPr id="5" name="Group 18"/>
          <p:cNvGrpSpPr>
            <a:grpSpLocks/>
          </p:cNvGrpSpPr>
          <p:nvPr/>
        </p:nvGrpSpPr>
        <p:grpSpPr bwMode="auto">
          <a:xfrm>
            <a:off x="1704975" y="5246688"/>
            <a:ext cx="1241425" cy="1000125"/>
            <a:chOff x="1261" y="2356"/>
            <a:chExt cx="794" cy="683"/>
          </a:xfrm>
        </p:grpSpPr>
        <p:sp>
          <p:nvSpPr>
            <p:cNvPr id="297012" name="Arc 19"/>
            <p:cNvSpPr>
              <a:spLocks/>
            </p:cNvSpPr>
            <p:nvPr/>
          </p:nvSpPr>
          <p:spPr bwMode="auto">
            <a:xfrm>
              <a:off x="1384" y="2392"/>
              <a:ext cx="671" cy="647"/>
            </a:xfrm>
            <a:custGeom>
              <a:avLst/>
              <a:gdLst>
                <a:gd name="T0" fmla="*/ 485 w 21523"/>
                <a:gd name="T1" fmla="*/ 647 h 20764"/>
                <a:gd name="T2" fmla="*/ 0 w 21523"/>
                <a:gd name="T3" fmla="*/ 57 h 20764"/>
                <a:gd name="T4" fmla="*/ 671 w 21523"/>
                <a:gd name="T5" fmla="*/ 0 h 20764"/>
                <a:gd name="T6" fmla="*/ 0 60000 65536"/>
                <a:gd name="T7" fmla="*/ 0 60000 65536"/>
                <a:gd name="T8" fmla="*/ 0 60000 65536"/>
                <a:gd name="T9" fmla="*/ 0 w 21523"/>
                <a:gd name="T10" fmla="*/ 0 h 20764"/>
                <a:gd name="T11" fmla="*/ 21523 w 21523"/>
                <a:gd name="T12" fmla="*/ 20764 h 20764"/>
              </a:gdLst>
              <a:ahLst/>
              <a:cxnLst>
                <a:cxn ang="T6">
                  <a:pos x="T0" y="T1"/>
                </a:cxn>
                <a:cxn ang="T7">
                  <a:pos x="T2" y="T3"/>
                </a:cxn>
                <a:cxn ang="T8">
                  <a:pos x="T4" y="T5"/>
                </a:cxn>
              </a:cxnLst>
              <a:rect l="T9" t="T10" r="T11" b="T12"/>
              <a:pathLst>
                <a:path w="21523" h="20764" fill="none" extrusionOk="0">
                  <a:moveTo>
                    <a:pt x="15571" y="20764"/>
                  </a:moveTo>
                  <a:cubicBezTo>
                    <a:pt x="6953" y="18293"/>
                    <a:pt x="756" y="10755"/>
                    <a:pt x="-1" y="1822"/>
                  </a:cubicBezTo>
                </a:path>
                <a:path w="21523" h="20764" stroke="0" extrusionOk="0">
                  <a:moveTo>
                    <a:pt x="15571" y="20764"/>
                  </a:moveTo>
                  <a:cubicBezTo>
                    <a:pt x="6953" y="18293"/>
                    <a:pt x="756" y="10755"/>
                    <a:pt x="-1" y="1822"/>
                  </a:cubicBezTo>
                  <a:lnTo>
                    <a:pt x="21523" y="0"/>
                  </a:lnTo>
                  <a:close/>
                </a:path>
              </a:pathLst>
            </a:custGeom>
            <a:noFill/>
            <a:ln w="11113">
              <a:solidFill>
                <a:srgbClr val="0000FF"/>
              </a:solidFill>
              <a:round/>
              <a:headEnd/>
              <a:tailEnd/>
            </a:ln>
          </p:spPr>
          <p:txBody>
            <a:bodyPr/>
            <a:lstStyle/>
            <a:p>
              <a:endParaRPr lang="zh-TW" altLang="en-US"/>
            </a:p>
          </p:txBody>
        </p:sp>
        <p:sp>
          <p:nvSpPr>
            <p:cNvPr id="297013" name="Freeform 20"/>
            <p:cNvSpPr>
              <a:spLocks/>
            </p:cNvSpPr>
            <p:nvPr/>
          </p:nvSpPr>
          <p:spPr bwMode="auto">
            <a:xfrm>
              <a:off x="1353" y="2356"/>
              <a:ext cx="57" cy="100"/>
            </a:xfrm>
            <a:custGeom>
              <a:avLst/>
              <a:gdLst>
                <a:gd name="T0" fmla="*/ 35 w 57"/>
                <a:gd name="T1" fmla="*/ 0 h 100"/>
                <a:gd name="T2" fmla="*/ 0 w 57"/>
                <a:gd name="T3" fmla="*/ 93 h 100"/>
                <a:gd name="T4" fmla="*/ 57 w 57"/>
                <a:gd name="T5" fmla="*/ 100 h 100"/>
                <a:gd name="T6" fmla="*/ 35 w 57"/>
                <a:gd name="T7" fmla="*/ 0 h 100"/>
                <a:gd name="T8" fmla="*/ 0 60000 65536"/>
                <a:gd name="T9" fmla="*/ 0 60000 65536"/>
                <a:gd name="T10" fmla="*/ 0 60000 65536"/>
                <a:gd name="T11" fmla="*/ 0 60000 65536"/>
                <a:gd name="T12" fmla="*/ 0 w 57"/>
                <a:gd name="T13" fmla="*/ 0 h 100"/>
                <a:gd name="T14" fmla="*/ 57 w 57"/>
                <a:gd name="T15" fmla="*/ 100 h 100"/>
              </a:gdLst>
              <a:ahLst/>
              <a:cxnLst>
                <a:cxn ang="T8">
                  <a:pos x="T0" y="T1"/>
                </a:cxn>
                <a:cxn ang="T9">
                  <a:pos x="T2" y="T3"/>
                </a:cxn>
                <a:cxn ang="T10">
                  <a:pos x="T4" y="T5"/>
                </a:cxn>
                <a:cxn ang="T11">
                  <a:pos x="T6" y="T7"/>
                </a:cxn>
              </a:cxnLst>
              <a:rect l="T12" t="T13" r="T14" b="T15"/>
              <a:pathLst>
                <a:path w="57" h="100">
                  <a:moveTo>
                    <a:pt x="35" y="0"/>
                  </a:moveTo>
                  <a:lnTo>
                    <a:pt x="0" y="93"/>
                  </a:lnTo>
                  <a:lnTo>
                    <a:pt x="57" y="100"/>
                  </a:lnTo>
                  <a:lnTo>
                    <a:pt x="35" y="0"/>
                  </a:lnTo>
                  <a:close/>
                </a:path>
              </a:pathLst>
            </a:custGeom>
            <a:solidFill>
              <a:srgbClr val="0000FF"/>
            </a:solidFill>
            <a:ln w="11113">
              <a:solidFill>
                <a:srgbClr val="0000FF"/>
              </a:solidFill>
              <a:round/>
              <a:headEnd/>
              <a:tailEnd/>
            </a:ln>
          </p:spPr>
          <p:txBody>
            <a:bodyPr/>
            <a:lstStyle/>
            <a:p>
              <a:endParaRPr lang="zh-TW" altLang="en-US"/>
            </a:p>
          </p:txBody>
        </p:sp>
        <p:sp>
          <p:nvSpPr>
            <p:cNvPr id="297014" name="Rectangle 21"/>
            <p:cNvSpPr>
              <a:spLocks noChangeArrowheads="1"/>
            </p:cNvSpPr>
            <p:nvPr/>
          </p:nvSpPr>
          <p:spPr bwMode="auto">
            <a:xfrm>
              <a:off x="1261" y="2392"/>
              <a:ext cx="65" cy="167"/>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sp>
        <p:nvSpPr>
          <p:cNvPr id="296971" name="Rectangle 22"/>
          <p:cNvSpPr>
            <a:spLocks noChangeArrowheads="1"/>
          </p:cNvSpPr>
          <p:nvPr/>
        </p:nvSpPr>
        <p:spPr bwMode="auto">
          <a:xfrm>
            <a:off x="2530475" y="3789363"/>
            <a:ext cx="1016000" cy="244475"/>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民眾滿意度</a:t>
            </a:r>
          </a:p>
        </p:txBody>
      </p:sp>
      <p:grpSp>
        <p:nvGrpSpPr>
          <p:cNvPr id="6" name="Group 23"/>
          <p:cNvGrpSpPr>
            <a:grpSpLocks/>
          </p:cNvGrpSpPr>
          <p:nvPr/>
        </p:nvGrpSpPr>
        <p:grpSpPr bwMode="auto">
          <a:xfrm>
            <a:off x="1909763" y="4022725"/>
            <a:ext cx="844550" cy="1047750"/>
            <a:chOff x="1360" y="1456"/>
            <a:chExt cx="659" cy="773"/>
          </a:xfrm>
        </p:grpSpPr>
        <p:sp>
          <p:nvSpPr>
            <p:cNvPr id="297009" name="Arc 24"/>
            <p:cNvSpPr>
              <a:spLocks/>
            </p:cNvSpPr>
            <p:nvPr/>
          </p:nvSpPr>
          <p:spPr bwMode="auto">
            <a:xfrm>
              <a:off x="1360" y="1487"/>
              <a:ext cx="659" cy="742"/>
            </a:xfrm>
            <a:custGeom>
              <a:avLst/>
              <a:gdLst>
                <a:gd name="T0" fmla="*/ 13 w 21600"/>
                <a:gd name="T1" fmla="*/ 742 h 24320"/>
                <a:gd name="T2" fmla="*/ 419 w 21600"/>
                <a:gd name="T3" fmla="*/ 0 h 24320"/>
                <a:gd name="T4" fmla="*/ 659 w 21600"/>
                <a:gd name="T5" fmla="*/ 614 h 24320"/>
                <a:gd name="T6" fmla="*/ 0 60000 65536"/>
                <a:gd name="T7" fmla="*/ 0 60000 65536"/>
                <a:gd name="T8" fmla="*/ 0 60000 65536"/>
                <a:gd name="T9" fmla="*/ 0 w 21600"/>
                <a:gd name="T10" fmla="*/ 0 h 24320"/>
                <a:gd name="T11" fmla="*/ 21600 w 21600"/>
                <a:gd name="T12" fmla="*/ 24320 h 24320"/>
              </a:gdLst>
              <a:ahLst/>
              <a:cxnLst>
                <a:cxn ang="T6">
                  <a:pos x="T0" y="T1"/>
                </a:cxn>
                <a:cxn ang="T7">
                  <a:pos x="T2" y="T3"/>
                </a:cxn>
                <a:cxn ang="T8">
                  <a:pos x="T4" y="T5"/>
                </a:cxn>
              </a:cxnLst>
              <a:rect l="T9" t="T10" r="T11" b="T12"/>
              <a:pathLst>
                <a:path w="21600" h="24320" fill="none" extrusionOk="0">
                  <a:moveTo>
                    <a:pt x="413" y="24319"/>
                  </a:moveTo>
                  <a:cubicBezTo>
                    <a:pt x="138" y="22935"/>
                    <a:pt x="0" y="21526"/>
                    <a:pt x="0" y="20115"/>
                  </a:cubicBezTo>
                  <a:cubicBezTo>
                    <a:pt x="-1" y="11223"/>
                    <a:pt x="5449" y="3239"/>
                    <a:pt x="13729" y="-1"/>
                  </a:cubicBezTo>
                </a:path>
                <a:path w="21600" h="24320" stroke="0" extrusionOk="0">
                  <a:moveTo>
                    <a:pt x="413" y="24319"/>
                  </a:moveTo>
                  <a:cubicBezTo>
                    <a:pt x="138" y="22935"/>
                    <a:pt x="0" y="21526"/>
                    <a:pt x="0" y="20115"/>
                  </a:cubicBezTo>
                  <a:cubicBezTo>
                    <a:pt x="-1" y="11223"/>
                    <a:pt x="5449" y="3239"/>
                    <a:pt x="13729" y="-1"/>
                  </a:cubicBezTo>
                  <a:lnTo>
                    <a:pt x="21600" y="20115"/>
                  </a:lnTo>
                  <a:close/>
                </a:path>
              </a:pathLst>
            </a:custGeom>
            <a:noFill/>
            <a:ln w="11113">
              <a:solidFill>
                <a:srgbClr val="0000FF"/>
              </a:solidFill>
              <a:round/>
              <a:headEnd/>
              <a:tailEnd/>
            </a:ln>
          </p:spPr>
          <p:txBody>
            <a:bodyPr/>
            <a:lstStyle/>
            <a:p>
              <a:endParaRPr lang="zh-TW" altLang="en-US"/>
            </a:p>
          </p:txBody>
        </p:sp>
        <p:sp>
          <p:nvSpPr>
            <p:cNvPr id="297010" name="Freeform 25"/>
            <p:cNvSpPr>
              <a:spLocks/>
            </p:cNvSpPr>
            <p:nvPr/>
          </p:nvSpPr>
          <p:spPr bwMode="auto">
            <a:xfrm>
              <a:off x="1771" y="1456"/>
              <a:ext cx="106" cy="57"/>
            </a:xfrm>
            <a:custGeom>
              <a:avLst/>
              <a:gdLst>
                <a:gd name="T0" fmla="*/ 106 w 106"/>
                <a:gd name="T1" fmla="*/ 8 h 57"/>
                <a:gd name="T2" fmla="*/ 0 w 106"/>
                <a:gd name="T3" fmla="*/ 0 h 57"/>
                <a:gd name="T4" fmla="*/ 14 w 106"/>
                <a:gd name="T5" fmla="*/ 57 h 57"/>
                <a:gd name="T6" fmla="*/ 106 w 106"/>
                <a:gd name="T7" fmla="*/ 8 h 57"/>
                <a:gd name="T8" fmla="*/ 0 60000 65536"/>
                <a:gd name="T9" fmla="*/ 0 60000 65536"/>
                <a:gd name="T10" fmla="*/ 0 60000 65536"/>
                <a:gd name="T11" fmla="*/ 0 60000 65536"/>
                <a:gd name="T12" fmla="*/ 0 w 106"/>
                <a:gd name="T13" fmla="*/ 0 h 57"/>
                <a:gd name="T14" fmla="*/ 106 w 106"/>
                <a:gd name="T15" fmla="*/ 57 h 57"/>
              </a:gdLst>
              <a:ahLst/>
              <a:cxnLst>
                <a:cxn ang="T8">
                  <a:pos x="T0" y="T1"/>
                </a:cxn>
                <a:cxn ang="T9">
                  <a:pos x="T2" y="T3"/>
                </a:cxn>
                <a:cxn ang="T10">
                  <a:pos x="T4" y="T5"/>
                </a:cxn>
                <a:cxn ang="T11">
                  <a:pos x="T6" y="T7"/>
                </a:cxn>
              </a:cxnLst>
              <a:rect l="T12" t="T13" r="T14" b="T15"/>
              <a:pathLst>
                <a:path w="106" h="57">
                  <a:moveTo>
                    <a:pt x="106" y="8"/>
                  </a:moveTo>
                  <a:lnTo>
                    <a:pt x="0" y="0"/>
                  </a:lnTo>
                  <a:lnTo>
                    <a:pt x="14" y="57"/>
                  </a:lnTo>
                  <a:lnTo>
                    <a:pt x="106" y="8"/>
                  </a:lnTo>
                  <a:close/>
                </a:path>
              </a:pathLst>
            </a:custGeom>
            <a:solidFill>
              <a:srgbClr val="0000FF"/>
            </a:solidFill>
            <a:ln w="11113">
              <a:solidFill>
                <a:srgbClr val="0000FF"/>
              </a:solidFill>
              <a:round/>
              <a:headEnd/>
              <a:tailEnd/>
            </a:ln>
          </p:spPr>
          <p:txBody>
            <a:bodyPr/>
            <a:lstStyle/>
            <a:p>
              <a:endParaRPr lang="zh-TW" altLang="en-US"/>
            </a:p>
          </p:txBody>
        </p:sp>
        <p:sp>
          <p:nvSpPr>
            <p:cNvPr id="297011" name="Rectangle 26"/>
            <p:cNvSpPr>
              <a:spLocks noChangeArrowheads="1"/>
            </p:cNvSpPr>
            <p:nvPr/>
          </p:nvSpPr>
          <p:spPr bwMode="auto">
            <a:xfrm>
              <a:off x="1771" y="1520"/>
              <a:ext cx="80" cy="181"/>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nvGrpSpPr>
          <p:cNvPr id="7" name="Group 27"/>
          <p:cNvGrpSpPr>
            <a:grpSpLocks/>
          </p:cNvGrpSpPr>
          <p:nvPr/>
        </p:nvGrpSpPr>
        <p:grpSpPr bwMode="auto">
          <a:xfrm>
            <a:off x="4316413" y="4168775"/>
            <a:ext cx="1849437" cy="1019175"/>
            <a:chOff x="2894" y="1619"/>
            <a:chExt cx="1219" cy="837"/>
          </a:xfrm>
        </p:grpSpPr>
        <p:sp>
          <p:nvSpPr>
            <p:cNvPr id="297004" name="Rectangle 28"/>
            <p:cNvSpPr>
              <a:spLocks noChangeArrowheads="1"/>
            </p:cNvSpPr>
            <p:nvPr/>
          </p:nvSpPr>
          <p:spPr bwMode="auto">
            <a:xfrm>
              <a:off x="3309" y="1619"/>
              <a:ext cx="804" cy="201"/>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組織架構調整</a:t>
              </a:r>
              <a:endParaRPr lang="zh-TW" altLang="en-US" sz="1600" b="1"/>
            </a:p>
          </p:txBody>
        </p:sp>
        <p:grpSp>
          <p:nvGrpSpPr>
            <p:cNvPr id="8" name="Group 29"/>
            <p:cNvGrpSpPr>
              <a:grpSpLocks/>
            </p:cNvGrpSpPr>
            <p:nvPr/>
          </p:nvGrpSpPr>
          <p:grpSpPr bwMode="auto">
            <a:xfrm>
              <a:off x="2894" y="1740"/>
              <a:ext cx="720" cy="716"/>
              <a:chOff x="2894" y="1740"/>
              <a:chExt cx="720" cy="716"/>
            </a:xfrm>
          </p:grpSpPr>
          <p:sp>
            <p:nvSpPr>
              <p:cNvPr id="297006" name="Arc 30"/>
              <p:cNvSpPr>
                <a:spLocks/>
              </p:cNvSpPr>
              <p:nvPr/>
            </p:nvSpPr>
            <p:spPr bwMode="auto">
              <a:xfrm>
                <a:off x="2894" y="1784"/>
                <a:ext cx="720" cy="672"/>
              </a:xfrm>
              <a:custGeom>
                <a:avLst/>
                <a:gdLst>
                  <a:gd name="T0" fmla="*/ 0 w 19942"/>
                  <a:gd name="T1" fmla="*/ 372 h 18611"/>
                  <a:gd name="T2" fmla="*/ 324 w 19942"/>
                  <a:gd name="T3" fmla="*/ 0 h 18611"/>
                  <a:gd name="T4" fmla="*/ 720 w 19942"/>
                  <a:gd name="T5" fmla="*/ 672 h 18611"/>
                  <a:gd name="T6" fmla="*/ 0 60000 65536"/>
                  <a:gd name="T7" fmla="*/ 0 60000 65536"/>
                  <a:gd name="T8" fmla="*/ 0 60000 65536"/>
                  <a:gd name="T9" fmla="*/ 0 w 19942"/>
                  <a:gd name="T10" fmla="*/ 0 h 18611"/>
                  <a:gd name="T11" fmla="*/ 19942 w 19942"/>
                  <a:gd name="T12" fmla="*/ 18611 h 18611"/>
                </a:gdLst>
                <a:ahLst/>
                <a:cxnLst>
                  <a:cxn ang="T6">
                    <a:pos x="T0" y="T1"/>
                  </a:cxn>
                  <a:cxn ang="T7">
                    <a:pos x="T2" y="T3"/>
                  </a:cxn>
                  <a:cxn ang="T8">
                    <a:pos x="T4" y="T5"/>
                  </a:cxn>
                </a:cxnLst>
                <a:rect l="T9" t="T10" r="T11" b="T12"/>
                <a:pathLst>
                  <a:path w="19942" h="18611" fill="none" extrusionOk="0">
                    <a:moveTo>
                      <a:pt x="0" y="10311"/>
                    </a:moveTo>
                    <a:cubicBezTo>
                      <a:pt x="1797" y="5992"/>
                      <a:pt x="4948" y="2373"/>
                      <a:pt x="8979" y="-1"/>
                    </a:cubicBezTo>
                  </a:path>
                  <a:path w="19942" h="18611" stroke="0" extrusionOk="0">
                    <a:moveTo>
                      <a:pt x="0" y="10311"/>
                    </a:moveTo>
                    <a:cubicBezTo>
                      <a:pt x="1797" y="5992"/>
                      <a:pt x="4948" y="2373"/>
                      <a:pt x="8979" y="-1"/>
                    </a:cubicBezTo>
                    <a:lnTo>
                      <a:pt x="19942" y="18611"/>
                    </a:lnTo>
                    <a:close/>
                  </a:path>
                </a:pathLst>
              </a:custGeom>
              <a:noFill/>
              <a:ln w="11113">
                <a:solidFill>
                  <a:srgbClr val="0000FF"/>
                </a:solidFill>
                <a:round/>
                <a:headEnd/>
                <a:tailEnd/>
              </a:ln>
            </p:spPr>
            <p:txBody>
              <a:bodyPr/>
              <a:lstStyle/>
              <a:p>
                <a:endParaRPr lang="zh-TW" altLang="en-US"/>
              </a:p>
            </p:txBody>
          </p:sp>
          <p:sp>
            <p:nvSpPr>
              <p:cNvPr id="297007" name="Freeform 31"/>
              <p:cNvSpPr>
                <a:spLocks/>
              </p:cNvSpPr>
              <p:nvPr/>
            </p:nvSpPr>
            <p:spPr bwMode="auto">
              <a:xfrm>
                <a:off x="3202" y="1740"/>
                <a:ext cx="107" cy="64"/>
              </a:xfrm>
              <a:custGeom>
                <a:avLst/>
                <a:gdLst>
                  <a:gd name="T0" fmla="*/ 107 w 107"/>
                  <a:gd name="T1" fmla="*/ 0 h 64"/>
                  <a:gd name="T2" fmla="*/ 0 w 107"/>
                  <a:gd name="T3" fmla="*/ 14 h 64"/>
                  <a:gd name="T4" fmla="*/ 29 w 107"/>
                  <a:gd name="T5" fmla="*/ 64 h 64"/>
                  <a:gd name="T6" fmla="*/ 107 w 107"/>
                  <a:gd name="T7" fmla="*/ 0 h 64"/>
                  <a:gd name="T8" fmla="*/ 0 60000 65536"/>
                  <a:gd name="T9" fmla="*/ 0 60000 65536"/>
                  <a:gd name="T10" fmla="*/ 0 60000 65536"/>
                  <a:gd name="T11" fmla="*/ 0 60000 65536"/>
                  <a:gd name="T12" fmla="*/ 0 w 107"/>
                  <a:gd name="T13" fmla="*/ 0 h 64"/>
                  <a:gd name="T14" fmla="*/ 107 w 107"/>
                  <a:gd name="T15" fmla="*/ 64 h 64"/>
                </a:gdLst>
                <a:ahLst/>
                <a:cxnLst>
                  <a:cxn ang="T8">
                    <a:pos x="T0" y="T1"/>
                  </a:cxn>
                  <a:cxn ang="T9">
                    <a:pos x="T2" y="T3"/>
                  </a:cxn>
                  <a:cxn ang="T10">
                    <a:pos x="T4" y="T5"/>
                  </a:cxn>
                  <a:cxn ang="T11">
                    <a:pos x="T6" y="T7"/>
                  </a:cxn>
                </a:cxnLst>
                <a:rect l="T12" t="T13" r="T14" b="T15"/>
                <a:pathLst>
                  <a:path w="107" h="64">
                    <a:moveTo>
                      <a:pt x="107" y="0"/>
                    </a:moveTo>
                    <a:lnTo>
                      <a:pt x="0" y="14"/>
                    </a:lnTo>
                    <a:lnTo>
                      <a:pt x="29" y="64"/>
                    </a:lnTo>
                    <a:lnTo>
                      <a:pt x="107" y="0"/>
                    </a:lnTo>
                    <a:close/>
                  </a:path>
                </a:pathLst>
              </a:custGeom>
              <a:solidFill>
                <a:srgbClr val="0000FF"/>
              </a:solidFill>
              <a:ln w="11113">
                <a:solidFill>
                  <a:srgbClr val="0000FF"/>
                </a:solidFill>
                <a:round/>
                <a:headEnd/>
                <a:tailEnd/>
              </a:ln>
            </p:spPr>
            <p:txBody>
              <a:bodyPr/>
              <a:lstStyle/>
              <a:p>
                <a:endParaRPr lang="zh-TW" altLang="en-US"/>
              </a:p>
            </p:txBody>
          </p:sp>
          <p:sp>
            <p:nvSpPr>
              <p:cNvPr id="297008" name="Rectangle 32"/>
              <p:cNvSpPr>
                <a:spLocks noChangeArrowheads="1"/>
              </p:cNvSpPr>
              <p:nvPr/>
            </p:nvSpPr>
            <p:spPr bwMode="auto">
              <a:xfrm>
                <a:off x="3231" y="1810"/>
                <a:ext cx="67" cy="201"/>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sp>
        <p:nvSpPr>
          <p:cNvPr id="296974" name="Rectangle 33"/>
          <p:cNvSpPr>
            <a:spLocks noChangeArrowheads="1"/>
          </p:cNvSpPr>
          <p:nvPr/>
        </p:nvSpPr>
        <p:spPr bwMode="auto">
          <a:xfrm>
            <a:off x="5141913" y="5995988"/>
            <a:ext cx="814387" cy="244475"/>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標楷體" pitchFamily="65" charset="-120"/>
                <a:ea typeface="標楷體" pitchFamily="65" charset="-120"/>
              </a:rPr>
              <a:t>組織士氣</a:t>
            </a:r>
            <a:endParaRPr lang="zh-TW" altLang="en-US" sz="1600" b="1"/>
          </a:p>
        </p:txBody>
      </p:sp>
      <p:grpSp>
        <p:nvGrpSpPr>
          <p:cNvPr id="9" name="Group 34"/>
          <p:cNvGrpSpPr>
            <a:grpSpLocks/>
          </p:cNvGrpSpPr>
          <p:nvPr/>
        </p:nvGrpSpPr>
        <p:grpSpPr bwMode="auto">
          <a:xfrm>
            <a:off x="5954713" y="4332288"/>
            <a:ext cx="773112" cy="2070100"/>
            <a:chOff x="3812" y="1685"/>
            <a:chExt cx="638" cy="1404"/>
          </a:xfrm>
        </p:grpSpPr>
        <p:sp>
          <p:nvSpPr>
            <p:cNvPr id="297001" name="Arc 35"/>
            <p:cNvSpPr>
              <a:spLocks/>
            </p:cNvSpPr>
            <p:nvPr/>
          </p:nvSpPr>
          <p:spPr bwMode="auto">
            <a:xfrm>
              <a:off x="3812" y="1685"/>
              <a:ext cx="638" cy="1211"/>
            </a:xfrm>
            <a:custGeom>
              <a:avLst/>
              <a:gdLst>
                <a:gd name="T0" fmla="*/ 193 w 21600"/>
                <a:gd name="T1" fmla="*/ 0 h 41017"/>
                <a:gd name="T2" fmla="*/ 208 w 21600"/>
                <a:gd name="T3" fmla="*/ 1211 h 41017"/>
                <a:gd name="T4" fmla="*/ 0 w 21600"/>
                <a:gd name="T5" fmla="*/ 608 h 41017"/>
                <a:gd name="T6" fmla="*/ 0 60000 65536"/>
                <a:gd name="T7" fmla="*/ 0 60000 65536"/>
                <a:gd name="T8" fmla="*/ 0 60000 65536"/>
                <a:gd name="T9" fmla="*/ 0 w 21600"/>
                <a:gd name="T10" fmla="*/ 0 h 41017"/>
                <a:gd name="T11" fmla="*/ 21600 w 21600"/>
                <a:gd name="T12" fmla="*/ 41017 h 41017"/>
              </a:gdLst>
              <a:ahLst/>
              <a:cxnLst>
                <a:cxn ang="T6">
                  <a:pos x="T0" y="T1"/>
                </a:cxn>
                <a:cxn ang="T7">
                  <a:pos x="T2" y="T3"/>
                </a:cxn>
                <a:cxn ang="T8">
                  <a:pos x="T4" y="T5"/>
                </a:cxn>
              </a:cxnLst>
              <a:rect l="T9" t="T10" r="T11" b="T12"/>
              <a:pathLst>
                <a:path w="21600" h="41017" fill="none" extrusionOk="0">
                  <a:moveTo>
                    <a:pt x="6518" y="-1"/>
                  </a:moveTo>
                  <a:cubicBezTo>
                    <a:pt x="15497" y="2842"/>
                    <a:pt x="21600" y="11174"/>
                    <a:pt x="21600" y="20593"/>
                  </a:cubicBezTo>
                  <a:cubicBezTo>
                    <a:pt x="21600" y="29812"/>
                    <a:pt x="15748" y="38015"/>
                    <a:pt x="7030" y="41016"/>
                  </a:cubicBezTo>
                </a:path>
                <a:path w="21600" h="41017" stroke="0" extrusionOk="0">
                  <a:moveTo>
                    <a:pt x="6518" y="-1"/>
                  </a:moveTo>
                  <a:cubicBezTo>
                    <a:pt x="15497" y="2842"/>
                    <a:pt x="21600" y="11174"/>
                    <a:pt x="21600" y="20593"/>
                  </a:cubicBezTo>
                  <a:cubicBezTo>
                    <a:pt x="21600" y="29812"/>
                    <a:pt x="15748" y="38015"/>
                    <a:pt x="7030" y="41016"/>
                  </a:cubicBezTo>
                  <a:lnTo>
                    <a:pt x="0" y="20593"/>
                  </a:lnTo>
                  <a:close/>
                </a:path>
              </a:pathLst>
            </a:custGeom>
            <a:noFill/>
            <a:ln w="11113">
              <a:solidFill>
                <a:srgbClr val="0000FF"/>
              </a:solidFill>
              <a:round/>
              <a:headEnd/>
              <a:tailEnd/>
            </a:ln>
          </p:spPr>
          <p:txBody>
            <a:bodyPr/>
            <a:lstStyle/>
            <a:p>
              <a:endParaRPr lang="zh-TW" altLang="en-US"/>
            </a:p>
          </p:txBody>
        </p:sp>
        <p:sp>
          <p:nvSpPr>
            <p:cNvPr id="297002" name="Freeform 36"/>
            <p:cNvSpPr>
              <a:spLocks/>
            </p:cNvSpPr>
            <p:nvPr/>
          </p:nvSpPr>
          <p:spPr bwMode="auto">
            <a:xfrm>
              <a:off x="3925" y="2867"/>
              <a:ext cx="100" cy="49"/>
            </a:xfrm>
            <a:custGeom>
              <a:avLst/>
              <a:gdLst>
                <a:gd name="T0" fmla="*/ 0 w 100"/>
                <a:gd name="T1" fmla="*/ 49 h 49"/>
                <a:gd name="T2" fmla="*/ 100 w 100"/>
                <a:gd name="T3" fmla="*/ 49 h 49"/>
                <a:gd name="T4" fmla="*/ 85 w 100"/>
                <a:gd name="T5" fmla="*/ 0 h 49"/>
                <a:gd name="T6" fmla="*/ 0 w 100"/>
                <a:gd name="T7" fmla="*/ 49 h 49"/>
                <a:gd name="T8" fmla="*/ 0 60000 65536"/>
                <a:gd name="T9" fmla="*/ 0 60000 65536"/>
                <a:gd name="T10" fmla="*/ 0 60000 65536"/>
                <a:gd name="T11" fmla="*/ 0 60000 65536"/>
                <a:gd name="T12" fmla="*/ 0 w 100"/>
                <a:gd name="T13" fmla="*/ 0 h 49"/>
                <a:gd name="T14" fmla="*/ 100 w 100"/>
                <a:gd name="T15" fmla="*/ 49 h 49"/>
              </a:gdLst>
              <a:ahLst/>
              <a:cxnLst>
                <a:cxn ang="T8">
                  <a:pos x="T0" y="T1"/>
                </a:cxn>
                <a:cxn ang="T9">
                  <a:pos x="T2" y="T3"/>
                </a:cxn>
                <a:cxn ang="T10">
                  <a:pos x="T4" y="T5"/>
                </a:cxn>
                <a:cxn ang="T11">
                  <a:pos x="T6" y="T7"/>
                </a:cxn>
              </a:cxnLst>
              <a:rect l="T12" t="T13" r="T14" b="T15"/>
              <a:pathLst>
                <a:path w="100" h="49">
                  <a:moveTo>
                    <a:pt x="0" y="49"/>
                  </a:moveTo>
                  <a:lnTo>
                    <a:pt x="100" y="49"/>
                  </a:lnTo>
                  <a:lnTo>
                    <a:pt x="85" y="0"/>
                  </a:lnTo>
                  <a:lnTo>
                    <a:pt x="0" y="49"/>
                  </a:lnTo>
                  <a:close/>
                </a:path>
              </a:pathLst>
            </a:custGeom>
            <a:solidFill>
              <a:srgbClr val="0000FF"/>
            </a:solidFill>
            <a:ln w="11113">
              <a:solidFill>
                <a:srgbClr val="0000FF"/>
              </a:solidFill>
              <a:round/>
              <a:headEnd/>
              <a:tailEnd/>
            </a:ln>
          </p:spPr>
          <p:txBody>
            <a:bodyPr/>
            <a:lstStyle/>
            <a:p>
              <a:endParaRPr lang="zh-TW" altLang="en-US"/>
            </a:p>
          </p:txBody>
        </p:sp>
        <p:sp>
          <p:nvSpPr>
            <p:cNvPr id="297003" name="Rectangle 37"/>
            <p:cNvSpPr>
              <a:spLocks noChangeArrowheads="1"/>
            </p:cNvSpPr>
            <p:nvPr/>
          </p:nvSpPr>
          <p:spPr bwMode="auto">
            <a:xfrm>
              <a:off x="4009" y="2923"/>
              <a:ext cx="84" cy="166"/>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grpSp>
        <p:nvGrpSpPr>
          <p:cNvPr id="10" name="Group 38"/>
          <p:cNvGrpSpPr>
            <a:grpSpLocks/>
          </p:cNvGrpSpPr>
          <p:nvPr/>
        </p:nvGrpSpPr>
        <p:grpSpPr bwMode="auto">
          <a:xfrm>
            <a:off x="4237038" y="5145088"/>
            <a:ext cx="947737" cy="982662"/>
            <a:chOff x="2827" y="2286"/>
            <a:chExt cx="659" cy="672"/>
          </a:xfrm>
        </p:grpSpPr>
        <p:sp>
          <p:nvSpPr>
            <p:cNvPr id="296998" name="Arc 39"/>
            <p:cNvSpPr>
              <a:spLocks/>
            </p:cNvSpPr>
            <p:nvPr/>
          </p:nvSpPr>
          <p:spPr bwMode="auto">
            <a:xfrm>
              <a:off x="2857" y="2328"/>
              <a:ext cx="629" cy="630"/>
            </a:xfrm>
            <a:custGeom>
              <a:avLst/>
              <a:gdLst>
                <a:gd name="T0" fmla="*/ 586 w 21533"/>
                <a:gd name="T1" fmla="*/ 630 h 21549"/>
                <a:gd name="T2" fmla="*/ 0 w 21533"/>
                <a:gd name="T3" fmla="*/ 50 h 21549"/>
                <a:gd name="T4" fmla="*/ 629 w 21533"/>
                <a:gd name="T5" fmla="*/ 0 h 21549"/>
                <a:gd name="T6" fmla="*/ 0 60000 65536"/>
                <a:gd name="T7" fmla="*/ 0 60000 65536"/>
                <a:gd name="T8" fmla="*/ 0 60000 65536"/>
                <a:gd name="T9" fmla="*/ 0 w 21533"/>
                <a:gd name="T10" fmla="*/ 0 h 21549"/>
                <a:gd name="T11" fmla="*/ 21533 w 21533"/>
                <a:gd name="T12" fmla="*/ 21549 h 21549"/>
              </a:gdLst>
              <a:ahLst/>
              <a:cxnLst>
                <a:cxn ang="T6">
                  <a:pos x="T0" y="T1"/>
                </a:cxn>
                <a:cxn ang="T7">
                  <a:pos x="T2" y="T3"/>
                </a:cxn>
                <a:cxn ang="T8">
                  <a:pos x="T4" y="T5"/>
                </a:cxn>
              </a:cxnLst>
              <a:rect l="T9" t="T10" r="T11" b="T12"/>
              <a:pathLst>
                <a:path w="21533" h="21549" fill="none" extrusionOk="0">
                  <a:moveTo>
                    <a:pt x="20048" y="21548"/>
                  </a:moveTo>
                  <a:cubicBezTo>
                    <a:pt x="9373" y="20813"/>
                    <a:pt x="845" y="12372"/>
                    <a:pt x="0" y="1705"/>
                  </a:cubicBezTo>
                </a:path>
                <a:path w="21533" h="21549" stroke="0" extrusionOk="0">
                  <a:moveTo>
                    <a:pt x="20048" y="21548"/>
                  </a:moveTo>
                  <a:cubicBezTo>
                    <a:pt x="9373" y="20813"/>
                    <a:pt x="845" y="12372"/>
                    <a:pt x="0" y="1705"/>
                  </a:cubicBezTo>
                  <a:lnTo>
                    <a:pt x="21533" y="0"/>
                  </a:lnTo>
                  <a:close/>
                </a:path>
              </a:pathLst>
            </a:custGeom>
            <a:noFill/>
            <a:ln w="11113">
              <a:solidFill>
                <a:srgbClr val="0000FF"/>
              </a:solidFill>
              <a:round/>
              <a:headEnd/>
              <a:tailEnd/>
            </a:ln>
          </p:spPr>
          <p:txBody>
            <a:bodyPr/>
            <a:lstStyle/>
            <a:p>
              <a:endParaRPr lang="zh-TW" altLang="en-US"/>
            </a:p>
          </p:txBody>
        </p:sp>
        <p:sp>
          <p:nvSpPr>
            <p:cNvPr id="296999" name="Freeform 40"/>
            <p:cNvSpPr>
              <a:spLocks/>
            </p:cNvSpPr>
            <p:nvPr/>
          </p:nvSpPr>
          <p:spPr bwMode="auto">
            <a:xfrm>
              <a:off x="2827" y="2286"/>
              <a:ext cx="57" cy="99"/>
            </a:xfrm>
            <a:custGeom>
              <a:avLst/>
              <a:gdLst>
                <a:gd name="T0" fmla="*/ 35 w 57"/>
                <a:gd name="T1" fmla="*/ 0 h 99"/>
                <a:gd name="T2" fmla="*/ 0 w 57"/>
                <a:gd name="T3" fmla="*/ 92 h 99"/>
                <a:gd name="T4" fmla="*/ 57 w 57"/>
                <a:gd name="T5" fmla="*/ 99 h 99"/>
                <a:gd name="T6" fmla="*/ 35 w 57"/>
                <a:gd name="T7" fmla="*/ 0 h 99"/>
                <a:gd name="T8" fmla="*/ 0 60000 65536"/>
                <a:gd name="T9" fmla="*/ 0 60000 65536"/>
                <a:gd name="T10" fmla="*/ 0 60000 65536"/>
                <a:gd name="T11" fmla="*/ 0 60000 65536"/>
                <a:gd name="T12" fmla="*/ 0 w 57"/>
                <a:gd name="T13" fmla="*/ 0 h 99"/>
                <a:gd name="T14" fmla="*/ 57 w 57"/>
                <a:gd name="T15" fmla="*/ 99 h 99"/>
              </a:gdLst>
              <a:ahLst/>
              <a:cxnLst>
                <a:cxn ang="T8">
                  <a:pos x="T0" y="T1"/>
                </a:cxn>
                <a:cxn ang="T9">
                  <a:pos x="T2" y="T3"/>
                </a:cxn>
                <a:cxn ang="T10">
                  <a:pos x="T4" y="T5"/>
                </a:cxn>
                <a:cxn ang="T11">
                  <a:pos x="T6" y="T7"/>
                </a:cxn>
              </a:cxnLst>
              <a:rect l="T12" t="T13" r="T14" b="T15"/>
              <a:pathLst>
                <a:path w="57" h="99">
                  <a:moveTo>
                    <a:pt x="35" y="0"/>
                  </a:moveTo>
                  <a:lnTo>
                    <a:pt x="0" y="92"/>
                  </a:lnTo>
                  <a:lnTo>
                    <a:pt x="57" y="99"/>
                  </a:lnTo>
                  <a:lnTo>
                    <a:pt x="35" y="0"/>
                  </a:lnTo>
                  <a:close/>
                </a:path>
              </a:pathLst>
            </a:custGeom>
            <a:solidFill>
              <a:srgbClr val="0000FF"/>
            </a:solidFill>
            <a:ln w="11113">
              <a:solidFill>
                <a:srgbClr val="0000FF"/>
              </a:solidFill>
              <a:round/>
              <a:headEnd/>
              <a:tailEnd/>
            </a:ln>
          </p:spPr>
          <p:txBody>
            <a:bodyPr/>
            <a:lstStyle/>
            <a:p>
              <a:endParaRPr lang="zh-TW" altLang="en-US"/>
            </a:p>
          </p:txBody>
        </p:sp>
        <p:sp>
          <p:nvSpPr>
            <p:cNvPr id="297000" name="Rectangle 41"/>
            <p:cNvSpPr>
              <a:spLocks noChangeArrowheads="1"/>
            </p:cNvSpPr>
            <p:nvPr/>
          </p:nvSpPr>
          <p:spPr bwMode="auto">
            <a:xfrm>
              <a:off x="2920" y="2321"/>
              <a:ext cx="70" cy="167"/>
            </a:xfrm>
            <a:prstGeom prst="rect">
              <a:avLst/>
            </a:prstGeom>
            <a:noFill/>
            <a:ln w="9525">
              <a:noFill/>
              <a:miter lim="800000"/>
              <a:headEnd/>
              <a:tailEnd/>
            </a:ln>
          </p:spPr>
          <p:txBody>
            <a:bodyPr wrap="none" lIns="0" tIns="0" rIns="0" bIns="0">
              <a:spAutoFit/>
            </a:bodyPr>
            <a:lstStyle/>
            <a:p>
              <a:pPr algn="l"/>
              <a:r>
                <a:rPr lang="en-US" altLang="zh-TW" sz="1600" b="1">
                  <a:solidFill>
                    <a:srgbClr val="0000FF"/>
                  </a:solidFill>
                  <a:latin typeface="標楷體" pitchFamily="65" charset="-120"/>
                  <a:ea typeface="標楷體" pitchFamily="65" charset="-120"/>
                </a:rPr>
                <a:t>+</a:t>
              </a:r>
              <a:endParaRPr lang="en-US" altLang="zh-TW" sz="1600" b="1"/>
            </a:p>
          </p:txBody>
        </p:sp>
      </p:grpSp>
      <p:pic>
        <p:nvPicPr>
          <p:cNvPr id="296977" name="Picture 42"/>
          <p:cNvPicPr>
            <a:picLocks noChangeAspect="1" noChangeArrowheads="1"/>
          </p:cNvPicPr>
          <p:nvPr/>
        </p:nvPicPr>
        <p:blipFill>
          <a:blip r:embed="rId4"/>
          <a:srcRect/>
          <a:stretch>
            <a:fillRect/>
          </a:stretch>
        </p:blipFill>
        <p:spPr bwMode="auto">
          <a:xfrm>
            <a:off x="2801938" y="4864100"/>
            <a:ext cx="354012" cy="331788"/>
          </a:xfrm>
          <a:prstGeom prst="rect">
            <a:avLst/>
          </a:prstGeom>
          <a:noFill/>
          <a:ln w="9525">
            <a:noFill/>
            <a:miter lim="800000"/>
            <a:headEnd/>
            <a:tailEnd/>
          </a:ln>
        </p:spPr>
      </p:pic>
      <p:pic>
        <p:nvPicPr>
          <p:cNvPr id="296978" name="Picture 43"/>
          <p:cNvPicPr>
            <a:picLocks noChangeAspect="1" noChangeArrowheads="1"/>
          </p:cNvPicPr>
          <p:nvPr/>
        </p:nvPicPr>
        <p:blipFill>
          <a:blip r:embed="rId5"/>
          <a:srcRect/>
          <a:stretch>
            <a:fillRect/>
          </a:stretch>
        </p:blipFill>
        <p:spPr bwMode="auto">
          <a:xfrm>
            <a:off x="5184775" y="5030788"/>
            <a:ext cx="355600" cy="330200"/>
          </a:xfrm>
          <a:prstGeom prst="rect">
            <a:avLst/>
          </a:prstGeom>
          <a:noFill/>
          <a:ln w="9525">
            <a:noFill/>
            <a:miter lim="800000"/>
            <a:headEnd/>
            <a:tailEnd/>
          </a:ln>
        </p:spPr>
      </p:pic>
      <p:sp>
        <p:nvSpPr>
          <p:cNvPr id="296979" name="Rectangle 44"/>
          <p:cNvSpPr>
            <a:spLocks noChangeArrowheads="1"/>
          </p:cNvSpPr>
          <p:nvPr/>
        </p:nvSpPr>
        <p:spPr bwMode="auto">
          <a:xfrm>
            <a:off x="7070725" y="4878388"/>
            <a:ext cx="812800" cy="244475"/>
          </a:xfrm>
          <a:prstGeom prst="rect">
            <a:avLst/>
          </a:prstGeom>
          <a:noFill/>
          <a:ln w="9525">
            <a:noFill/>
            <a:miter lim="800000"/>
            <a:headEnd/>
            <a:tailEnd/>
          </a:ln>
        </p:spPr>
        <p:txBody>
          <a:bodyPr wrap="none" lIns="0" tIns="0" rIns="0" bIns="0">
            <a:spAutoFit/>
          </a:bodyPr>
          <a:lstStyle/>
          <a:p>
            <a:pPr algn="l"/>
            <a:r>
              <a:rPr lang="zh-TW" altLang="en-US" sz="1600" b="1">
                <a:solidFill>
                  <a:srgbClr val="000000"/>
                </a:solidFill>
                <a:latin typeface="Times New Roman" pitchFamily="18" charset="0"/>
                <a:ea typeface="標楷體" pitchFamily="65" charset="-120"/>
              </a:rPr>
              <a:t>激勵措施</a:t>
            </a:r>
            <a:endParaRPr lang="zh-TW" altLang="en-US" b="1">
              <a:latin typeface="Times New Roman" pitchFamily="18" charset="0"/>
              <a:ea typeface="標楷體" pitchFamily="65" charset="-120"/>
            </a:endParaRPr>
          </a:p>
        </p:txBody>
      </p:sp>
      <p:grpSp>
        <p:nvGrpSpPr>
          <p:cNvPr id="11" name="Group 45"/>
          <p:cNvGrpSpPr>
            <a:grpSpLocks/>
          </p:cNvGrpSpPr>
          <p:nvPr/>
        </p:nvGrpSpPr>
        <p:grpSpPr bwMode="auto">
          <a:xfrm>
            <a:off x="6253163" y="5111750"/>
            <a:ext cx="1003300" cy="1238250"/>
            <a:chOff x="2120" y="2526"/>
            <a:chExt cx="653" cy="832"/>
          </a:xfrm>
        </p:grpSpPr>
        <p:sp>
          <p:nvSpPr>
            <p:cNvPr id="296995" name="Arc 46"/>
            <p:cNvSpPr>
              <a:spLocks/>
            </p:cNvSpPr>
            <p:nvPr/>
          </p:nvSpPr>
          <p:spPr bwMode="auto">
            <a:xfrm>
              <a:off x="2120" y="2526"/>
              <a:ext cx="653" cy="616"/>
            </a:xfrm>
            <a:custGeom>
              <a:avLst/>
              <a:gdLst>
                <a:gd name="T0" fmla="*/ 653 w 21528"/>
                <a:gd name="T1" fmla="*/ 54 h 20312"/>
                <a:gd name="T2" fmla="*/ 223 w 21528"/>
                <a:gd name="T3" fmla="*/ 616 h 20312"/>
                <a:gd name="T4" fmla="*/ 0 w 21528"/>
                <a:gd name="T5" fmla="*/ 0 h 20312"/>
                <a:gd name="T6" fmla="*/ 0 60000 65536"/>
                <a:gd name="T7" fmla="*/ 0 60000 65536"/>
                <a:gd name="T8" fmla="*/ 0 60000 65536"/>
                <a:gd name="T9" fmla="*/ 0 w 21528"/>
                <a:gd name="T10" fmla="*/ 0 h 20312"/>
                <a:gd name="T11" fmla="*/ 21528 w 21528"/>
                <a:gd name="T12" fmla="*/ 20312 h 20312"/>
              </a:gdLst>
              <a:ahLst/>
              <a:cxnLst>
                <a:cxn ang="T6">
                  <a:pos x="T0" y="T1"/>
                </a:cxn>
                <a:cxn ang="T7">
                  <a:pos x="T2" y="T3"/>
                </a:cxn>
                <a:cxn ang="T8">
                  <a:pos x="T4" y="T5"/>
                </a:cxn>
              </a:cxnLst>
              <a:rect l="T9" t="T10" r="T11" b="T12"/>
              <a:pathLst>
                <a:path w="21528" h="20312" fill="none" extrusionOk="0">
                  <a:moveTo>
                    <a:pt x="21527" y="1765"/>
                  </a:moveTo>
                  <a:cubicBezTo>
                    <a:pt x="20836" y="10190"/>
                    <a:pt x="15295" y="17437"/>
                    <a:pt x="7347" y="20312"/>
                  </a:cubicBezTo>
                </a:path>
                <a:path w="21528" h="20312" stroke="0" extrusionOk="0">
                  <a:moveTo>
                    <a:pt x="21527" y="1765"/>
                  </a:moveTo>
                  <a:cubicBezTo>
                    <a:pt x="20836" y="10190"/>
                    <a:pt x="15295" y="17437"/>
                    <a:pt x="7347" y="20312"/>
                  </a:cubicBezTo>
                  <a:lnTo>
                    <a:pt x="0" y="0"/>
                  </a:lnTo>
                  <a:close/>
                </a:path>
              </a:pathLst>
            </a:custGeom>
            <a:noFill/>
            <a:ln w="14288">
              <a:solidFill>
                <a:srgbClr val="0000FF"/>
              </a:solidFill>
              <a:round/>
              <a:headEnd/>
              <a:tailEnd/>
            </a:ln>
          </p:spPr>
          <p:txBody>
            <a:bodyPr/>
            <a:lstStyle/>
            <a:p>
              <a:endParaRPr lang="zh-TW" altLang="en-US"/>
            </a:p>
          </p:txBody>
        </p:sp>
        <p:sp>
          <p:nvSpPr>
            <p:cNvPr id="296996" name="Freeform 47"/>
            <p:cNvSpPr>
              <a:spLocks/>
            </p:cNvSpPr>
            <p:nvPr/>
          </p:nvSpPr>
          <p:spPr bwMode="auto">
            <a:xfrm>
              <a:off x="2226" y="3101"/>
              <a:ext cx="124" cy="71"/>
            </a:xfrm>
            <a:custGeom>
              <a:avLst/>
              <a:gdLst>
                <a:gd name="T0" fmla="*/ 0 w 124"/>
                <a:gd name="T1" fmla="*/ 71 h 71"/>
                <a:gd name="T2" fmla="*/ 124 w 124"/>
                <a:gd name="T3" fmla="*/ 71 h 71"/>
                <a:gd name="T4" fmla="*/ 107 w 124"/>
                <a:gd name="T5" fmla="*/ 0 h 71"/>
                <a:gd name="T6" fmla="*/ 0 w 124"/>
                <a:gd name="T7" fmla="*/ 71 h 71"/>
                <a:gd name="T8" fmla="*/ 0 60000 65536"/>
                <a:gd name="T9" fmla="*/ 0 60000 65536"/>
                <a:gd name="T10" fmla="*/ 0 60000 65536"/>
                <a:gd name="T11" fmla="*/ 0 60000 65536"/>
                <a:gd name="T12" fmla="*/ 0 w 124"/>
                <a:gd name="T13" fmla="*/ 0 h 71"/>
                <a:gd name="T14" fmla="*/ 124 w 124"/>
                <a:gd name="T15" fmla="*/ 71 h 71"/>
              </a:gdLst>
              <a:ahLst/>
              <a:cxnLst>
                <a:cxn ang="T8">
                  <a:pos x="T0" y="T1"/>
                </a:cxn>
                <a:cxn ang="T9">
                  <a:pos x="T2" y="T3"/>
                </a:cxn>
                <a:cxn ang="T10">
                  <a:pos x="T4" y="T5"/>
                </a:cxn>
                <a:cxn ang="T11">
                  <a:pos x="T6" y="T7"/>
                </a:cxn>
              </a:cxnLst>
              <a:rect l="T12" t="T13" r="T14" b="T15"/>
              <a:pathLst>
                <a:path w="124" h="71">
                  <a:moveTo>
                    <a:pt x="0" y="71"/>
                  </a:moveTo>
                  <a:lnTo>
                    <a:pt x="124" y="71"/>
                  </a:lnTo>
                  <a:lnTo>
                    <a:pt x="107" y="0"/>
                  </a:lnTo>
                  <a:lnTo>
                    <a:pt x="0" y="71"/>
                  </a:lnTo>
                  <a:close/>
                </a:path>
              </a:pathLst>
            </a:custGeom>
            <a:solidFill>
              <a:srgbClr val="0000FF"/>
            </a:solidFill>
            <a:ln w="14288">
              <a:solidFill>
                <a:srgbClr val="0000FF"/>
              </a:solidFill>
              <a:round/>
              <a:headEnd/>
              <a:tailEnd/>
            </a:ln>
          </p:spPr>
          <p:txBody>
            <a:bodyPr/>
            <a:lstStyle/>
            <a:p>
              <a:endParaRPr lang="zh-TW" altLang="en-US"/>
            </a:p>
          </p:txBody>
        </p:sp>
        <p:sp>
          <p:nvSpPr>
            <p:cNvPr id="296997" name="Rectangle 48"/>
            <p:cNvSpPr>
              <a:spLocks noChangeArrowheads="1"/>
            </p:cNvSpPr>
            <p:nvPr/>
          </p:nvSpPr>
          <p:spPr bwMode="auto">
            <a:xfrm>
              <a:off x="2333" y="3174"/>
              <a:ext cx="84" cy="184"/>
            </a:xfrm>
            <a:prstGeom prst="rect">
              <a:avLst/>
            </a:prstGeom>
            <a:noFill/>
            <a:ln w="9525">
              <a:noFill/>
              <a:miter lim="800000"/>
              <a:headEnd/>
              <a:tailEnd/>
            </a:ln>
          </p:spPr>
          <p:txBody>
            <a:bodyPr wrap="none" lIns="0" tIns="0" rIns="0" bIns="0">
              <a:spAutoFit/>
            </a:bodyPr>
            <a:lstStyle/>
            <a:p>
              <a:pPr algn="l"/>
              <a:r>
                <a:rPr lang="en-US" altLang="zh-TW">
                  <a:solidFill>
                    <a:srgbClr val="000000"/>
                  </a:solidFill>
                  <a:latin typeface="Times New Roman" pitchFamily="18" charset="0"/>
                  <a:ea typeface="標楷體" pitchFamily="65" charset="-120"/>
                </a:rPr>
                <a:t>+</a:t>
              </a:r>
              <a:endParaRPr lang="en-US" altLang="zh-TW" sz="2000" b="1">
                <a:latin typeface="Times New Roman" pitchFamily="18" charset="0"/>
                <a:ea typeface="標楷體" pitchFamily="65" charset="-120"/>
              </a:endParaRPr>
            </a:p>
          </p:txBody>
        </p:sp>
      </p:grpSp>
      <p:sp>
        <p:nvSpPr>
          <p:cNvPr id="2502705" name="Rectangle 49"/>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502706" name="Rectangle 50"/>
          <p:cNvSpPr>
            <a:spLocks noChangeArrowheads="1"/>
          </p:cNvSpPr>
          <p:nvPr/>
        </p:nvSpPr>
        <p:spPr bwMode="auto">
          <a:xfrm>
            <a:off x="792163" y="1924050"/>
            <a:ext cx="984250" cy="750888"/>
          </a:xfrm>
          <a:prstGeom prst="rect">
            <a:avLst/>
          </a:prstGeom>
          <a:solidFill>
            <a:srgbClr val="FF99CC"/>
          </a:solid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296983" name="Freeform 51"/>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296984" name="Freeform 52"/>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296985" name="Freeform 53"/>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296986" name="Freeform 54"/>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296987" name="Rectangle 55"/>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296988" name="Rectangle 56"/>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296989" name="Rectangle 57"/>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sp>
        <p:nvSpPr>
          <p:cNvPr id="296990" name="Rectangle 58"/>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296991" name="Rectangle 59"/>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96992" name="Oval 60"/>
          <p:cNvSpPr>
            <a:spLocks noChangeArrowheads="1"/>
          </p:cNvSpPr>
          <p:nvPr/>
        </p:nvSpPr>
        <p:spPr bwMode="auto">
          <a:xfrm>
            <a:off x="2268538" y="1628775"/>
            <a:ext cx="311150" cy="303213"/>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1</a:t>
            </a:r>
          </a:p>
        </p:txBody>
      </p:sp>
      <p:sp>
        <p:nvSpPr>
          <p:cNvPr id="296993" name="Rectangle 61"/>
          <p:cNvSpPr>
            <a:spLocks noChangeArrowheads="1"/>
          </p:cNvSpPr>
          <p:nvPr/>
        </p:nvSpPr>
        <p:spPr bwMode="auto">
          <a:xfrm>
            <a:off x="2555875" y="1557338"/>
            <a:ext cx="5975350" cy="457200"/>
          </a:xfrm>
          <a:prstGeom prst="rect">
            <a:avLst/>
          </a:prstGeom>
          <a:noFill/>
          <a:ln w="9525">
            <a:noFill/>
            <a:miter lim="800000"/>
            <a:headEnd/>
            <a:tailEnd/>
          </a:ln>
        </p:spPr>
        <p:txBody>
          <a:bodyPr wrap="none">
            <a:spAutoFit/>
          </a:bodyPr>
          <a:lstStyle/>
          <a:p>
            <a:pPr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以變革理論為基礎進行資訊系統改造之管理</a:t>
            </a:r>
          </a:p>
        </p:txBody>
      </p:sp>
      <p:sp>
        <p:nvSpPr>
          <p:cNvPr id="2502718" name="Rectangle 62"/>
          <p:cNvSpPr>
            <a:spLocks noChangeArrowheads="1"/>
          </p:cNvSpPr>
          <p:nvPr/>
        </p:nvSpPr>
        <p:spPr bwMode="auto">
          <a:xfrm>
            <a:off x="2843213" y="2205038"/>
            <a:ext cx="5473700" cy="519112"/>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zh-TW" altLang="en-US" sz="2800" b="1">
                <a:latin typeface="Times New Roman" pitchFamily="18" charset="0"/>
                <a:ea typeface="標楷體" pitchFamily="65" charset="-120"/>
                <a:sym typeface="Monotype Sorts" pitchFamily="2" charset="2"/>
              </a:rPr>
              <a:t>運用系統思考圖思考</a:t>
            </a:r>
            <a:r>
              <a:rPr lang="en-US" altLang="zh-TW" sz="2800" b="1" i="1">
                <a:latin typeface="Times New Roman" pitchFamily="18" charset="0"/>
                <a:ea typeface="標楷體" pitchFamily="65" charset="-120"/>
                <a:sym typeface="Monotype Sorts" pitchFamily="2" charset="2"/>
              </a:rPr>
              <a:t>e</a:t>
            </a:r>
            <a:r>
              <a:rPr lang="zh-TW" altLang="en-US" sz="2800" b="1">
                <a:latin typeface="Times New Roman" pitchFamily="18" charset="0"/>
                <a:ea typeface="標楷體" pitchFamily="65" charset="-120"/>
                <a:sym typeface="Monotype Sorts" pitchFamily="2" charset="2"/>
              </a:rPr>
              <a:t>化的成長上限</a:t>
            </a:r>
            <a:endParaRPr kumimoji="0" lang="zh-TW" altLang="en-US" sz="2800" b="1">
              <a:latin typeface="Times New Roman" pitchFamily="18" charset="0"/>
              <a:ea typeface="標楷體" pitchFamily="65" charset="-120"/>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grpId="0" nodeType="clickEffect">
                                  <p:stCondLst>
                                    <p:cond delay="0"/>
                                  </p:stCondLst>
                                  <p:endCondLst>
                                    <p:cond evt="onNext" delay="0">
                                      <p:tgtEl>
                                        <p:sldTgt/>
                                      </p:tgtEl>
                                    </p:cond>
                                  </p:endCondLst>
                                  <p:childTnLst>
                                    <p:anim calcmode="discrete" valueType="str">
                                      <p:cBhvr>
                                        <p:cTn id="6" dur="1000" fill="hold"/>
                                        <p:tgtEl>
                                          <p:spTgt spid="250270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270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7987"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297986" name="投影片編號版面配置區 3"/>
          <p:cNvSpPr>
            <a:spLocks noGrp="1"/>
          </p:cNvSpPr>
          <p:nvPr>
            <p:ph type="sldNum" sz="quarter" idx="10"/>
          </p:nvPr>
        </p:nvSpPr>
        <p:spPr>
          <a:noFill/>
        </p:spPr>
        <p:txBody>
          <a:bodyPr/>
          <a:lstStyle/>
          <a:p>
            <a:fld id="{0EF4401F-9362-4FD7-945C-386DC8FB7E20}" type="slidenum">
              <a:rPr lang="en-US" altLang="zh-TW"/>
              <a:pPr/>
              <a:t>19</a:t>
            </a:fld>
            <a:r>
              <a:rPr lang="en-US" altLang="zh-TW"/>
              <a:t>/34</a:t>
            </a:r>
          </a:p>
        </p:txBody>
      </p:sp>
      <p:sp>
        <p:nvSpPr>
          <p:cNvPr id="297988" name="AutoShape 3"/>
          <p:cNvSpPr>
            <a:spLocks noChangeArrowheads="1"/>
          </p:cNvSpPr>
          <p:nvPr/>
        </p:nvSpPr>
        <p:spPr bwMode="auto">
          <a:xfrm>
            <a:off x="6838950" y="3684588"/>
            <a:ext cx="360363" cy="300037"/>
          </a:xfrm>
          <a:prstGeom prst="rightArrow">
            <a:avLst>
              <a:gd name="adj1" fmla="val 50000"/>
              <a:gd name="adj2" fmla="val 30027"/>
            </a:avLst>
          </a:prstGeom>
          <a:solidFill>
            <a:schemeClr val="bg1"/>
          </a:solidFill>
          <a:ln w="12700">
            <a:solidFill>
              <a:schemeClr val="hlink"/>
            </a:solidFill>
            <a:miter lim="800000"/>
            <a:headEnd/>
            <a:tailEnd/>
          </a:ln>
        </p:spPr>
        <p:txBody>
          <a:bodyPr wrap="none" anchor="ctr"/>
          <a:lstStyle/>
          <a:p>
            <a:endParaRPr lang="zh-TW" altLang="en-US"/>
          </a:p>
        </p:txBody>
      </p:sp>
      <p:sp>
        <p:nvSpPr>
          <p:cNvPr id="297989" name="AutoShape 4"/>
          <p:cNvSpPr>
            <a:spLocks noChangeArrowheads="1"/>
          </p:cNvSpPr>
          <p:nvPr/>
        </p:nvSpPr>
        <p:spPr bwMode="auto">
          <a:xfrm>
            <a:off x="6850063" y="4525963"/>
            <a:ext cx="360362" cy="300037"/>
          </a:xfrm>
          <a:prstGeom prst="rightArrow">
            <a:avLst>
              <a:gd name="adj1" fmla="val 50000"/>
              <a:gd name="adj2" fmla="val 30026"/>
            </a:avLst>
          </a:prstGeom>
          <a:solidFill>
            <a:srgbClr val="CCFFFF"/>
          </a:solidFill>
          <a:ln w="12700">
            <a:solidFill>
              <a:schemeClr val="accent2"/>
            </a:solidFill>
            <a:miter lim="800000"/>
            <a:headEnd/>
            <a:tailEnd/>
          </a:ln>
        </p:spPr>
        <p:txBody>
          <a:bodyPr wrap="none" anchor="ctr"/>
          <a:lstStyle/>
          <a:p>
            <a:endParaRPr lang="zh-TW" altLang="en-US"/>
          </a:p>
        </p:txBody>
      </p:sp>
      <p:sp>
        <p:nvSpPr>
          <p:cNvPr id="297990" name="Line 5"/>
          <p:cNvSpPr>
            <a:spLocks noChangeShapeType="1"/>
          </p:cNvSpPr>
          <p:nvPr/>
        </p:nvSpPr>
        <p:spPr bwMode="auto">
          <a:xfrm>
            <a:off x="2668588" y="4676775"/>
            <a:ext cx="1747837" cy="0"/>
          </a:xfrm>
          <a:prstGeom prst="line">
            <a:avLst/>
          </a:prstGeom>
          <a:noFill/>
          <a:ln w="12700">
            <a:solidFill>
              <a:schemeClr val="accent2"/>
            </a:solidFill>
            <a:round/>
            <a:headEnd/>
            <a:tailEnd/>
          </a:ln>
        </p:spPr>
        <p:txBody>
          <a:bodyPr wrap="none" anchor="ctr"/>
          <a:lstStyle/>
          <a:p>
            <a:endParaRPr lang="zh-TW" altLang="en-US"/>
          </a:p>
        </p:txBody>
      </p:sp>
      <p:sp>
        <p:nvSpPr>
          <p:cNvPr id="297991" name="Rectangle 6"/>
          <p:cNvSpPr>
            <a:spLocks noChangeArrowheads="1"/>
          </p:cNvSpPr>
          <p:nvPr/>
        </p:nvSpPr>
        <p:spPr bwMode="auto">
          <a:xfrm>
            <a:off x="4303713" y="3524250"/>
            <a:ext cx="1176337" cy="619125"/>
          </a:xfrm>
          <a:prstGeom prst="rect">
            <a:avLst/>
          </a:prstGeom>
          <a:solidFill>
            <a:schemeClr val="bg1"/>
          </a:solidFill>
          <a:ln w="12700">
            <a:solidFill>
              <a:schemeClr val="hlink"/>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資源</a:t>
            </a:r>
          </a:p>
        </p:txBody>
      </p:sp>
      <p:sp>
        <p:nvSpPr>
          <p:cNvPr id="297992" name="Line 7"/>
          <p:cNvSpPr>
            <a:spLocks noChangeShapeType="1"/>
          </p:cNvSpPr>
          <p:nvPr/>
        </p:nvSpPr>
        <p:spPr bwMode="auto">
          <a:xfrm>
            <a:off x="5480050" y="3833813"/>
            <a:ext cx="258763" cy="0"/>
          </a:xfrm>
          <a:prstGeom prst="line">
            <a:avLst/>
          </a:prstGeom>
          <a:noFill/>
          <a:ln w="12700">
            <a:solidFill>
              <a:schemeClr val="hlink"/>
            </a:solidFill>
            <a:round/>
            <a:headEnd/>
            <a:tailEnd/>
          </a:ln>
        </p:spPr>
        <p:txBody>
          <a:bodyPr wrap="none" anchor="ctr"/>
          <a:lstStyle/>
          <a:p>
            <a:endParaRPr lang="zh-TW" altLang="en-US"/>
          </a:p>
        </p:txBody>
      </p:sp>
      <p:sp>
        <p:nvSpPr>
          <p:cNvPr id="297993" name="Rectangle 8"/>
          <p:cNvSpPr>
            <a:spLocks noChangeArrowheads="1"/>
          </p:cNvSpPr>
          <p:nvPr/>
        </p:nvSpPr>
        <p:spPr bwMode="auto">
          <a:xfrm>
            <a:off x="4314825" y="4365625"/>
            <a:ext cx="1176338" cy="620713"/>
          </a:xfrm>
          <a:prstGeom prst="rect">
            <a:avLst/>
          </a:prstGeom>
          <a:solidFill>
            <a:srgbClr val="CCFFFF"/>
          </a:solidFill>
          <a:ln w="12700">
            <a:solidFill>
              <a:schemeClr val="accent2"/>
            </a:solidFill>
            <a:miter lim="800000"/>
            <a:headEnd/>
            <a:tailEnd/>
          </a:ln>
        </p:spPr>
        <p:txBody>
          <a:bodyPr wrap="none" anchor="ctr"/>
          <a:lstStyle/>
          <a:p>
            <a:r>
              <a:rPr lang="zh-TW" altLang="en-US" sz="2000" b="1">
                <a:solidFill>
                  <a:srgbClr val="FF3300"/>
                </a:solidFill>
                <a:latin typeface="標楷體" pitchFamily="65" charset="-120"/>
                <a:ea typeface="標楷體" pitchFamily="65" charset="-120"/>
              </a:rPr>
              <a:t>資源</a:t>
            </a:r>
          </a:p>
        </p:txBody>
      </p:sp>
      <p:sp>
        <p:nvSpPr>
          <p:cNvPr id="297994" name="Line 9"/>
          <p:cNvSpPr>
            <a:spLocks noChangeShapeType="1"/>
          </p:cNvSpPr>
          <p:nvPr/>
        </p:nvSpPr>
        <p:spPr bwMode="auto">
          <a:xfrm>
            <a:off x="5491163" y="4675188"/>
            <a:ext cx="258762" cy="0"/>
          </a:xfrm>
          <a:prstGeom prst="line">
            <a:avLst/>
          </a:prstGeom>
          <a:noFill/>
          <a:ln w="12700">
            <a:solidFill>
              <a:schemeClr val="accent2"/>
            </a:solidFill>
            <a:round/>
            <a:headEnd/>
            <a:tailEnd/>
          </a:ln>
        </p:spPr>
        <p:txBody>
          <a:bodyPr wrap="none" anchor="ctr"/>
          <a:lstStyle/>
          <a:p>
            <a:endParaRPr lang="zh-TW" altLang="en-US"/>
          </a:p>
        </p:txBody>
      </p:sp>
      <p:sp>
        <p:nvSpPr>
          <p:cNvPr id="297995" name="Oval 10"/>
          <p:cNvSpPr>
            <a:spLocks noChangeArrowheads="1"/>
          </p:cNvSpPr>
          <p:nvPr/>
        </p:nvSpPr>
        <p:spPr bwMode="auto">
          <a:xfrm>
            <a:off x="7270750" y="3495675"/>
            <a:ext cx="1279525" cy="679450"/>
          </a:xfrm>
          <a:prstGeom prst="ellipse">
            <a:avLst/>
          </a:prstGeom>
          <a:solidFill>
            <a:schemeClr val="bg1"/>
          </a:solidFill>
          <a:ln w="12700">
            <a:solidFill>
              <a:schemeClr val="hlink"/>
            </a:solidFill>
            <a:round/>
            <a:headEnd/>
            <a:tailEnd/>
          </a:ln>
        </p:spPr>
        <p:txBody>
          <a:bodyPr wrap="none" anchor="ctr"/>
          <a:lstStyle/>
          <a:p>
            <a:r>
              <a:rPr lang="zh-TW" altLang="en-GB" sz="2000" b="1">
                <a:solidFill>
                  <a:srgbClr val="3333FF"/>
                </a:solidFill>
                <a:latin typeface="標楷體" pitchFamily="65" charset="-120"/>
                <a:ea typeface="標楷體" pitchFamily="65" charset="-120"/>
              </a:rPr>
              <a:t>變革</a:t>
            </a:r>
            <a:endParaRPr lang="zh-TW" altLang="en-US" sz="2000" b="1">
              <a:solidFill>
                <a:srgbClr val="3333FF"/>
              </a:solidFill>
              <a:latin typeface="標楷體" pitchFamily="65" charset="-120"/>
              <a:ea typeface="標楷體" pitchFamily="65" charset="-120"/>
            </a:endParaRPr>
          </a:p>
        </p:txBody>
      </p:sp>
      <p:sp>
        <p:nvSpPr>
          <p:cNvPr id="297996" name="Oval 11"/>
          <p:cNvSpPr>
            <a:spLocks noChangeArrowheads="1"/>
          </p:cNvSpPr>
          <p:nvPr/>
        </p:nvSpPr>
        <p:spPr bwMode="auto">
          <a:xfrm>
            <a:off x="7281863" y="4337050"/>
            <a:ext cx="1279525" cy="679450"/>
          </a:xfrm>
          <a:prstGeom prst="ellipse">
            <a:avLst/>
          </a:prstGeom>
          <a:solidFill>
            <a:srgbClr val="CCFFFF"/>
          </a:solidFill>
          <a:ln w="12700">
            <a:solidFill>
              <a:schemeClr val="accent2"/>
            </a:solidFill>
            <a:round/>
            <a:headEnd/>
            <a:tailEnd/>
          </a:ln>
        </p:spPr>
        <p:txBody>
          <a:bodyPr wrap="none" anchor="ctr"/>
          <a:lstStyle/>
          <a:p>
            <a:r>
              <a:rPr lang="zh-TW" altLang="en-US" sz="2000" b="1">
                <a:solidFill>
                  <a:srgbClr val="FF3300"/>
                </a:solidFill>
                <a:latin typeface="標楷體" pitchFamily="65" charset="-120"/>
                <a:ea typeface="標楷體" pitchFamily="65" charset="-120"/>
              </a:rPr>
              <a:t>緩慢的</a:t>
            </a:r>
          </a:p>
          <a:p>
            <a:r>
              <a:rPr lang="zh-TW" altLang="en-GB" sz="2000" b="1">
                <a:solidFill>
                  <a:srgbClr val="FF3300"/>
                </a:solidFill>
                <a:latin typeface="標楷體" pitchFamily="65" charset="-120"/>
                <a:ea typeface="標楷體" pitchFamily="65" charset="-120"/>
              </a:rPr>
              <a:t>變革</a:t>
            </a:r>
            <a:endParaRPr lang="zh-TW" altLang="en-US" sz="2000" b="1">
              <a:solidFill>
                <a:srgbClr val="FF3300"/>
              </a:solidFill>
              <a:latin typeface="標楷體" pitchFamily="65" charset="-120"/>
              <a:ea typeface="標楷體" pitchFamily="65" charset="-120"/>
            </a:endParaRPr>
          </a:p>
        </p:txBody>
      </p:sp>
      <p:sp>
        <p:nvSpPr>
          <p:cNvPr id="297997" name="Rectangle 12"/>
          <p:cNvSpPr>
            <a:spLocks noChangeArrowheads="1"/>
          </p:cNvSpPr>
          <p:nvPr/>
        </p:nvSpPr>
        <p:spPr bwMode="auto">
          <a:xfrm>
            <a:off x="855663" y="3535363"/>
            <a:ext cx="798512" cy="600075"/>
          </a:xfrm>
          <a:prstGeom prst="rect">
            <a:avLst/>
          </a:prstGeom>
          <a:solidFill>
            <a:schemeClr val="bg1"/>
          </a:solidFill>
          <a:ln w="12700">
            <a:solidFill>
              <a:schemeClr val="hlink"/>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願景</a:t>
            </a:r>
          </a:p>
        </p:txBody>
      </p:sp>
      <p:sp>
        <p:nvSpPr>
          <p:cNvPr id="297998" name="Line 13"/>
          <p:cNvSpPr>
            <a:spLocks noChangeShapeType="1"/>
          </p:cNvSpPr>
          <p:nvPr/>
        </p:nvSpPr>
        <p:spPr bwMode="auto">
          <a:xfrm>
            <a:off x="1654175" y="3835400"/>
            <a:ext cx="192088" cy="0"/>
          </a:xfrm>
          <a:prstGeom prst="line">
            <a:avLst/>
          </a:prstGeom>
          <a:noFill/>
          <a:ln w="12700">
            <a:solidFill>
              <a:schemeClr val="hlink"/>
            </a:solidFill>
            <a:round/>
            <a:headEnd/>
            <a:tailEnd/>
          </a:ln>
        </p:spPr>
        <p:txBody>
          <a:bodyPr wrap="none" anchor="ctr"/>
          <a:lstStyle/>
          <a:p>
            <a:endParaRPr lang="zh-TW" altLang="en-US"/>
          </a:p>
        </p:txBody>
      </p:sp>
      <p:sp>
        <p:nvSpPr>
          <p:cNvPr id="297999" name="Rectangle 14"/>
          <p:cNvSpPr>
            <a:spLocks noChangeArrowheads="1"/>
          </p:cNvSpPr>
          <p:nvPr/>
        </p:nvSpPr>
        <p:spPr bwMode="auto">
          <a:xfrm>
            <a:off x="866775" y="4376738"/>
            <a:ext cx="798513" cy="600075"/>
          </a:xfrm>
          <a:prstGeom prst="rect">
            <a:avLst/>
          </a:prstGeom>
          <a:solidFill>
            <a:srgbClr val="CCFFFF"/>
          </a:solidFill>
          <a:ln w="12700">
            <a:solidFill>
              <a:schemeClr val="accent2"/>
            </a:solidFill>
            <a:miter lim="800000"/>
            <a:headEnd/>
            <a:tailEnd/>
          </a:ln>
        </p:spPr>
        <p:txBody>
          <a:bodyPr wrap="none" anchor="ctr"/>
          <a:lstStyle/>
          <a:p>
            <a:r>
              <a:rPr lang="zh-TW" altLang="en-US" sz="2000" b="1">
                <a:solidFill>
                  <a:srgbClr val="FF3300"/>
                </a:solidFill>
                <a:latin typeface="標楷體" pitchFamily="65" charset="-120"/>
                <a:ea typeface="標楷體" pitchFamily="65" charset="-120"/>
              </a:rPr>
              <a:t>願景</a:t>
            </a:r>
          </a:p>
        </p:txBody>
      </p:sp>
      <p:sp>
        <p:nvSpPr>
          <p:cNvPr id="298000" name="Line 15"/>
          <p:cNvSpPr>
            <a:spLocks noChangeShapeType="1"/>
          </p:cNvSpPr>
          <p:nvPr/>
        </p:nvSpPr>
        <p:spPr bwMode="auto">
          <a:xfrm>
            <a:off x="1665288" y="4676775"/>
            <a:ext cx="192087" cy="0"/>
          </a:xfrm>
          <a:prstGeom prst="line">
            <a:avLst/>
          </a:prstGeom>
          <a:noFill/>
          <a:ln w="12700">
            <a:solidFill>
              <a:schemeClr val="accent2"/>
            </a:solidFill>
            <a:round/>
            <a:headEnd/>
            <a:tailEnd/>
          </a:ln>
        </p:spPr>
        <p:txBody>
          <a:bodyPr wrap="none" anchor="ctr"/>
          <a:lstStyle/>
          <a:p>
            <a:endParaRPr lang="zh-TW" altLang="en-US"/>
          </a:p>
        </p:txBody>
      </p:sp>
      <p:sp>
        <p:nvSpPr>
          <p:cNvPr id="298001" name="Rectangle 16"/>
          <p:cNvSpPr>
            <a:spLocks noChangeArrowheads="1"/>
          </p:cNvSpPr>
          <p:nvPr/>
        </p:nvSpPr>
        <p:spPr bwMode="auto">
          <a:xfrm>
            <a:off x="1824038" y="3524250"/>
            <a:ext cx="820737" cy="619125"/>
          </a:xfrm>
          <a:prstGeom prst="rect">
            <a:avLst/>
          </a:prstGeom>
          <a:solidFill>
            <a:schemeClr val="bg1"/>
          </a:solidFill>
          <a:ln w="12700">
            <a:solidFill>
              <a:schemeClr val="hlink"/>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技能</a:t>
            </a:r>
          </a:p>
        </p:txBody>
      </p:sp>
      <p:sp>
        <p:nvSpPr>
          <p:cNvPr id="298002" name="Line 17"/>
          <p:cNvSpPr>
            <a:spLocks noChangeShapeType="1"/>
          </p:cNvSpPr>
          <p:nvPr/>
        </p:nvSpPr>
        <p:spPr bwMode="auto">
          <a:xfrm>
            <a:off x="2644775" y="3833813"/>
            <a:ext cx="193675" cy="0"/>
          </a:xfrm>
          <a:prstGeom prst="line">
            <a:avLst/>
          </a:prstGeom>
          <a:noFill/>
          <a:ln w="12700">
            <a:solidFill>
              <a:schemeClr val="hlink"/>
            </a:solidFill>
            <a:round/>
            <a:headEnd/>
            <a:tailEnd/>
          </a:ln>
        </p:spPr>
        <p:txBody>
          <a:bodyPr wrap="none" anchor="ctr"/>
          <a:lstStyle/>
          <a:p>
            <a:endParaRPr lang="zh-TW" altLang="en-US"/>
          </a:p>
        </p:txBody>
      </p:sp>
      <p:sp>
        <p:nvSpPr>
          <p:cNvPr id="298003" name="Rectangle 18"/>
          <p:cNvSpPr>
            <a:spLocks noChangeArrowheads="1"/>
          </p:cNvSpPr>
          <p:nvPr/>
        </p:nvSpPr>
        <p:spPr bwMode="auto">
          <a:xfrm>
            <a:off x="1835150" y="4365625"/>
            <a:ext cx="820738" cy="620713"/>
          </a:xfrm>
          <a:prstGeom prst="rect">
            <a:avLst/>
          </a:prstGeom>
          <a:solidFill>
            <a:srgbClr val="CCFFFF"/>
          </a:solidFill>
          <a:ln w="12700">
            <a:solidFill>
              <a:schemeClr val="accent2"/>
            </a:solidFill>
            <a:miter lim="800000"/>
            <a:headEnd/>
            <a:tailEnd/>
          </a:ln>
        </p:spPr>
        <p:txBody>
          <a:bodyPr wrap="none" anchor="ctr"/>
          <a:lstStyle/>
          <a:p>
            <a:r>
              <a:rPr lang="zh-TW" altLang="en-US" sz="2000" b="1">
                <a:solidFill>
                  <a:srgbClr val="FF3300"/>
                </a:solidFill>
                <a:latin typeface="標楷體" pitchFamily="65" charset="-120"/>
                <a:ea typeface="標楷體" pitchFamily="65" charset="-120"/>
              </a:rPr>
              <a:t>技能</a:t>
            </a:r>
          </a:p>
        </p:txBody>
      </p:sp>
      <p:sp>
        <p:nvSpPr>
          <p:cNvPr id="298004" name="Rectangle 19"/>
          <p:cNvSpPr>
            <a:spLocks noChangeArrowheads="1"/>
          </p:cNvSpPr>
          <p:nvPr/>
        </p:nvSpPr>
        <p:spPr bwMode="auto">
          <a:xfrm>
            <a:off x="2838450" y="3524250"/>
            <a:ext cx="1195388" cy="619125"/>
          </a:xfrm>
          <a:prstGeom prst="rect">
            <a:avLst/>
          </a:prstGeom>
          <a:solidFill>
            <a:schemeClr val="bg1"/>
          </a:solidFill>
          <a:ln w="12700">
            <a:solidFill>
              <a:schemeClr val="hlink"/>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激勵</a:t>
            </a:r>
          </a:p>
        </p:txBody>
      </p:sp>
      <p:sp>
        <p:nvSpPr>
          <p:cNvPr id="298005" name="Line 20"/>
          <p:cNvSpPr>
            <a:spLocks noChangeShapeType="1"/>
          </p:cNvSpPr>
          <p:nvPr/>
        </p:nvSpPr>
        <p:spPr bwMode="auto">
          <a:xfrm>
            <a:off x="4033838" y="3833813"/>
            <a:ext cx="263525" cy="0"/>
          </a:xfrm>
          <a:prstGeom prst="line">
            <a:avLst/>
          </a:prstGeom>
          <a:noFill/>
          <a:ln w="12700">
            <a:solidFill>
              <a:schemeClr val="hlink"/>
            </a:solidFill>
            <a:round/>
            <a:headEnd/>
            <a:tailEnd/>
          </a:ln>
        </p:spPr>
        <p:txBody>
          <a:bodyPr wrap="none" anchor="ctr"/>
          <a:lstStyle/>
          <a:p>
            <a:endParaRPr lang="zh-TW" altLang="en-US"/>
          </a:p>
        </p:txBody>
      </p:sp>
      <p:sp>
        <p:nvSpPr>
          <p:cNvPr id="298006" name="Rectangle 21"/>
          <p:cNvSpPr>
            <a:spLocks noChangeArrowheads="1"/>
          </p:cNvSpPr>
          <p:nvPr/>
        </p:nvSpPr>
        <p:spPr bwMode="auto">
          <a:xfrm>
            <a:off x="5722938" y="3524250"/>
            <a:ext cx="987425" cy="619125"/>
          </a:xfrm>
          <a:prstGeom prst="rect">
            <a:avLst/>
          </a:prstGeom>
          <a:solidFill>
            <a:schemeClr val="bg1"/>
          </a:solidFill>
          <a:ln w="12700">
            <a:solidFill>
              <a:schemeClr val="hlink"/>
            </a:solidFill>
            <a:miter lim="800000"/>
            <a:headEnd/>
            <a:tailEnd/>
          </a:ln>
        </p:spPr>
        <p:txBody>
          <a:bodyPr wrap="none" anchor="ctr"/>
          <a:lstStyle/>
          <a:p>
            <a:r>
              <a:rPr lang="zh-TW" altLang="en-US" sz="2000" b="1">
                <a:solidFill>
                  <a:srgbClr val="0000FF"/>
                </a:solidFill>
                <a:latin typeface="標楷體" pitchFamily="65" charset="-120"/>
                <a:ea typeface="標楷體" pitchFamily="65" charset="-120"/>
              </a:rPr>
              <a:t>計畫</a:t>
            </a:r>
          </a:p>
        </p:txBody>
      </p:sp>
      <p:sp>
        <p:nvSpPr>
          <p:cNvPr id="298007" name="Rectangle 22"/>
          <p:cNvSpPr>
            <a:spLocks noChangeArrowheads="1"/>
          </p:cNvSpPr>
          <p:nvPr/>
        </p:nvSpPr>
        <p:spPr bwMode="auto">
          <a:xfrm>
            <a:off x="5734050" y="4365625"/>
            <a:ext cx="987425" cy="620713"/>
          </a:xfrm>
          <a:prstGeom prst="rect">
            <a:avLst/>
          </a:prstGeom>
          <a:solidFill>
            <a:srgbClr val="CCFFFF"/>
          </a:solidFill>
          <a:ln w="12700">
            <a:solidFill>
              <a:schemeClr val="accent2"/>
            </a:solidFill>
            <a:miter lim="800000"/>
            <a:headEnd/>
            <a:tailEnd/>
          </a:ln>
        </p:spPr>
        <p:txBody>
          <a:bodyPr wrap="none" anchor="ctr"/>
          <a:lstStyle/>
          <a:p>
            <a:r>
              <a:rPr lang="zh-TW" altLang="en-US" sz="2000" b="1">
                <a:solidFill>
                  <a:srgbClr val="FF3300"/>
                </a:solidFill>
                <a:latin typeface="標楷體" pitchFamily="65" charset="-120"/>
                <a:ea typeface="標楷體" pitchFamily="65" charset="-120"/>
              </a:rPr>
              <a:t>計畫</a:t>
            </a:r>
          </a:p>
        </p:txBody>
      </p:sp>
      <p:sp>
        <p:nvSpPr>
          <p:cNvPr id="298008" name="AutoShape 23"/>
          <p:cNvSpPr>
            <a:spLocks noChangeArrowheads="1"/>
          </p:cNvSpPr>
          <p:nvPr/>
        </p:nvSpPr>
        <p:spPr bwMode="auto">
          <a:xfrm>
            <a:off x="900113" y="5229225"/>
            <a:ext cx="7416800" cy="1368425"/>
          </a:xfrm>
          <a:prstGeom prst="wedgeRectCallout">
            <a:avLst>
              <a:gd name="adj1" fmla="val -14963"/>
              <a:gd name="adj2" fmla="val -88861"/>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a:spcAft>
                <a:spcPct val="30000"/>
              </a:spcAft>
              <a:buClr>
                <a:schemeClr val="accent1"/>
              </a:buClr>
              <a:buSzPct val="75000"/>
              <a:buFont typeface="Wingdings" pitchFamily="2" charset="2"/>
              <a:buNone/>
            </a:pPr>
            <a:r>
              <a:rPr kumimoji="0" lang="zh-TW" altLang="en-US" sz="2400" b="1">
                <a:solidFill>
                  <a:srgbClr val="FF0066"/>
                </a:solidFill>
                <a:latin typeface="Tahoma" pitchFamily="34" charset="0"/>
                <a:ea typeface="標楷體" pitchFamily="65" charset="-120"/>
              </a:rPr>
              <a:t>強化激勵之方法</a:t>
            </a:r>
          </a:p>
          <a:p>
            <a:pPr algn="l">
              <a:buClr>
                <a:schemeClr val="accent1"/>
              </a:buClr>
              <a:buSzPct val="75000"/>
              <a:buFont typeface="Wingdings" pitchFamily="2" charset="2"/>
              <a:buNone/>
            </a:pPr>
            <a:r>
              <a:rPr kumimoji="0" lang="zh-TW" altLang="en-US" b="1">
                <a:solidFill>
                  <a:schemeClr val="bg2"/>
                </a:solidFill>
                <a:latin typeface="標楷體" pitchFamily="65" charset="-120"/>
                <a:ea typeface="標楷體" pitchFamily="65" charset="-120"/>
              </a:rPr>
              <a:t>制定獎勵措施</a:t>
            </a:r>
          </a:p>
          <a:p>
            <a:pPr algn="l">
              <a:buClr>
                <a:schemeClr val="accent1"/>
              </a:buClr>
              <a:buSzPct val="75000"/>
              <a:buFont typeface="Wingdings" pitchFamily="2" charset="2"/>
              <a:buChar char="n"/>
            </a:pPr>
            <a:r>
              <a:rPr kumimoji="0" lang="zh-TW" altLang="en-US" b="1">
                <a:solidFill>
                  <a:schemeClr val="bg2"/>
                </a:solidFill>
                <a:latin typeface="標楷體" pitchFamily="65" charset="-120"/>
                <a:ea typeface="標楷體" pitchFamily="65" charset="-120"/>
              </a:rPr>
              <a:t>對於按時達成目標之會計單位，頒發績效獎金，公開表揚</a:t>
            </a:r>
          </a:p>
          <a:p>
            <a:pPr algn="l">
              <a:buClr>
                <a:schemeClr val="accent1"/>
              </a:buClr>
              <a:buSzPct val="75000"/>
              <a:buFont typeface="Wingdings" pitchFamily="2" charset="2"/>
              <a:buChar char="n"/>
            </a:pPr>
            <a:r>
              <a:rPr kumimoji="0" lang="zh-TW" altLang="en-US" b="1">
                <a:solidFill>
                  <a:schemeClr val="bg2"/>
                </a:solidFill>
                <a:latin typeface="標楷體" pitchFamily="65" charset="-120"/>
                <a:ea typeface="標楷體" pitchFamily="65" charset="-120"/>
              </a:rPr>
              <a:t>對於具有貢獻之個人，增強其升遷及發展機會</a:t>
            </a:r>
          </a:p>
        </p:txBody>
      </p:sp>
      <p:sp>
        <p:nvSpPr>
          <p:cNvPr id="2504728" name="Rectangle 24"/>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504729" name="Rectangle 25"/>
          <p:cNvSpPr>
            <a:spLocks noChangeArrowheads="1"/>
          </p:cNvSpPr>
          <p:nvPr/>
        </p:nvSpPr>
        <p:spPr bwMode="auto">
          <a:xfrm>
            <a:off x="792163" y="1924050"/>
            <a:ext cx="984250" cy="750888"/>
          </a:xfrm>
          <a:prstGeom prst="rect">
            <a:avLst/>
          </a:prstGeom>
          <a:solidFill>
            <a:srgbClr val="FF99CC"/>
          </a:solid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298011" name="Freeform 26"/>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298012" name="Freeform 27"/>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298013" name="Freeform 28"/>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298014" name="Freeform 29"/>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298015" name="Rectangle 30"/>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298016" name="Rectangle 31"/>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298017" name="Rectangle 32"/>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sp>
        <p:nvSpPr>
          <p:cNvPr id="298018" name="Rectangle 33"/>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298019" name="Rectangle 3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98020" name="Oval 35"/>
          <p:cNvSpPr>
            <a:spLocks noChangeArrowheads="1"/>
          </p:cNvSpPr>
          <p:nvPr/>
        </p:nvSpPr>
        <p:spPr bwMode="auto">
          <a:xfrm>
            <a:off x="2268538" y="1628775"/>
            <a:ext cx="311150" cy="303213"/>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1</a:t>
            </a:r>
          </a:p>
        </p:txBody>
      </p:sp>
      <p:sp>
        <p:nvSpPr>
          <p:cNvPr id="298021" name="Rectangle 36"/>
          <p:cNvSpPr>
            <a:spLocks noChangeArrowheads="1"/>
          </p:cNvSpPr>
          <p:nvPr/>
        </p:nvSpPr>
        <p:spPr bwMode="auto">
          <a:xfrm>
            <a:off x="2555875" y="1557338"/>
            <a:ext cx="5975350" cy="457200"/>
          </a:xfrm>
          <a:prstGeom prst="rect">
            <a:avLst/>
          </a:prstGeom>
          <a:noFill/>
          <a:ln w="9525">
            <a:noFill/>
            <a:miter lim="800000"/>
            <a:headEnd/>
            <a:tailEnd/>
          </a:ln>
        </p:spPr>
        <p:txBody>
          <a:bodyPr wrap="none">
            <a:spAutoFit/>
          </a:bodyPr>
          <a:lstStyle/>
          <a:p>
            <a:pPr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以變革理論為基礎進行資訊系統改造之管理</a:t>
            </a:r>
          </a:p>
        </p:txBody>
      </p:sp>
      <p:sp>
        <p:nvSpPr>
          <p:cNvPr id="2504741" name="Rectangle 37"/>
          <p:cNvSpPr>
            <a:spLocks noChangeArrowheads="1"/>
          </p:cNvSpPr>
          <p:nvPr/>
        </p:nvSpPr>
        <p:spPr bwMode="auto">
          <a:xfrm>
            <a:off x="2843213" y="2208213"/>
            <a:ext cx="5257800" cy="519112"/>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zh-TW" altLang="en-US" sz="2800" b="1">
                <a:latin typeface="Times New Roman" pitchFamily="18" charset="0"/>
                <a:ea typeface="標楷體" pitchFamily="65" charset="-120"/>
                <a:sym typeface="Monotype Sorts" pitchFamily="2" charset="2"/>
              </a:rPr>
              <a:t>強化變革管理配套條件</a:t>
            </a:r>
            <a:endParaRPr kumimoji="0" lang="zh-TW" altLang="en-US" sz="2800" b="1">
              <a:latin typeface="Times New Roman" pitchFamily="18" charset="0"/>
              <a:ea typeface="標楷體" pitchFamily="65" charset="-120"/>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grpId="0" nodeType="clickEffect">
                                  <p:stCondLst>
                                    <p:cond delay="0"/>
                                  </p:stCondLst>
                                  <p:endCondLst>
                                    <p:cond evt="onNext" delay="0">
                                      <p:tgtEl>
                                        <p:sldTgt/>
                                      </p:tgtEl>
                                    </p:cond>
                                  </p:endCondLst>
                                  <p:childTnLst>
                                    <p:anim calcmode="discrete" valueType="str">
                                      <p:cBhvr>
                                        <p:cTn id="6" dur="1000" fill="hold"/>
                                        <p:tgtEl>
                                          <p:spTgt spid="250472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4729"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1603" name="Rectangle 2"/>
          <p:cNvSpPr>
            <a:spLocks noGrp="1" noChangeArrowheads="1"/>
          </p:cNvSpPr>
          <p:nvPr>
            <p:ph type="title"/>
          </p:nvPr>
        </p:nvSpPr>
        <p:spPr/>
        <p:txBody>
          <a:bodyPr/>
          <a:lstStyle/>
          <a:p>
            <a:pPr eaLnBrk="1" hangingPunct="1"/>
            <a:r>
              <a:rPr lang="zh-TW" altLang="en-US" smtClean="0"/>
              <a:t>報告大綱</a:t>
            </a:r>
          </a:p>
        </p:txBody>
      </p:sp>
      <p:sp>
        <p:nvSpPr>
          <p:cNvPr id="281604" name="Rectangle 3"/>
          <p:cNvSpPr>
            <a:spLocks noGrp="1" noChangeArrowheads="1"/>
          </p:cNvSpPr>
          <p:nvPr>
            <p:ph idx="1"/>
          </p:nvPr>
        </p:nvSpPr>
        <p:spPr/>
        <p:txBody>
          <a:bodyPr/>
          <a:lstStyle/>
          <a:p>
            <a:pPr eaLnBrk="1" hangingPunct="1"/>
            <a:r>
              <a:rPr lang="zh-TW" altLang="en-US" sz="3600" smtClean="0"/>
              <a:t>背景說明</a:t>
            </a:r>
          </a:p>
          <a:p>
            <a:pPr eaLnBrk="1" hangingPunct="1"/>
            <a:r>
              <a:rPr lang="zh-TW" altLang="en-US" sz="3600" smtClean="0"/>
              <a:t>組織與制度變革</a:t>
            </a:r>
          </a:p>
          <a:p>
            <a:pPr eaLnBrk="1" hangingPunct="1"/>
            <a:r>
              <a:rPr lang="zh-TW" altLang="en-US" sz="3600" smtClean="0"/>
              <a:t>資訊系統策略規劃</a:t>
            </a:r>
          </a:p>
          <a:p>
            <a:pPr lvl="1" eaLnBrk="1" hangingPunct="1"/>
            <a:r>
              <a:rPr lang="en-US" altLang="zh-TW" sz="3200" smtClean="0"/>
              <a:t>IS</a:t>
            </a:r>
            <a:r>
              <a:rPr lang="zh-TW" altLang="en-US" sz="3200" smtClean="0"/>
              <a:t>策略</a:t>
            </a:r>
          </a:p>
          <a:p>
            <a:pPr lvl="1" eaLnBrk="1" hangingPunct="1"/>
            <a:r>
              <a:rPr lang="en-US" altLang="zh-TW" sz="3200" smtClean="0"/>
              <a:t>IT</a:t>
            </a:r>
            <a:r>
              <a:rPr lang="zh-TW" altLang="en-US" sz="3200" smtClean="0"/>
              <a:t>策略</a:t>
            </a:r>
          </a:p>
          <a:p>
            <a:pPr lvl="1" eaLnBrk="1" hangingPunct="1"/>
            <a:r>
              <a:rPr lang="en-US" altLang="zh-TW" sz="3200" smtClean="0"/>
              <a:t>IM</a:t>
            </a:r>
            <a:r>
              <a:rPr lang="zh-TW" altLang="en-US" sz="3200" smtClean="0"/>
              <a:t>策略</a:t>
            </a:r>
          </a:p>
          <a:p>
            <a:pPr lvl="1" eaLnBrk="1" hangingPunct="1"/>
            <a:r>
              <a:rPr lang="zh-TW" altLang="en-US" sz="3200" smtClean="0"/>
              <a:t>績效評估</a:t>
            </a:r>
          </a:p>
        </p:txBody>
      </p:sp>
      <p:sp>
        <p:nvSpPr>
          <p:cNvPr id="281602" name="投影片編號版面配置區 3"/>
          <p:cNvSpPr>
            <a:spLocks noGrp="1"/>
          </p:cNvSpPr>
          <p:nvPr>
            <p:ph type="sldNum" sz="quarter" idx="10"/>
          </p:nvPr>
        </p:nvSpPr>
        <p:spPr>
          <a:noFill/>
        </p:spPr>
        <p:txBody>
          <a:bodyPr/>
          <a:lstStyle/>
          <a:p>
            <a:fld id="{EA2DBBC9-DCB5-473A-99D8-FAF60FAB9D35}" type="slidenum">
              <a:rPr lang="en-US" altLang="zh-TW"/>
              <a:pPr/>
              <a:t>2</a:t>
            </a:fld>
            <a:r>
              <a:rPr lang="en-US" altLang="zh-TW"/>
              <a:t>/34</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99011"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299010" name="投影片編號版面配置區 3"/>
          <p:cNvSpPr>
            <a:spLocks noGrp="1"/>
          </p:cNvSpPr>
          <p:nvPr>
            <p:ph type="sldNum" sz="quarter" idx="10"/>
          </p:nvPr>
        </p:nvSpPr>
        <p:spPr>
          <a:noFill/>
        </p:spPr>
        <p:txBody>
          <a:bodyPr/>
          <a:lstStyle/>
          <a:p>
            <a:fld id="{432D8D0A-D85C-4A6A-8AA7-4623C7D61A83}" type="slidenum">
              <a:rPr lang="en-US" altLang="zh-TW"/>
              <a:pPr/>
              <a:t>20</a:t>
            </a:fld>
            <a:r>
              <a:rPr lang="en-US" altLang="zh-TW"/>
              <a:t>/34</a:t>
            </a:r>
          </a:p>
        </p:txBody>
      </p:sp>
      <p:grpSp>
        <p:nvGrpSpPr>
          <p:cNvPr id="2" name="Group 3"/>
          <p:cNvGrpSpPr>
            <a:grpSpLocks/>
          </p:cNvGrpSpPr>
          <p:nvPr/>
        </p:nvGrpSpPr>
        <p:grpSpPr bwMode="auto">
          <a:xfrm>
            <a:off x="4932363" y="3357563"/>
            <a:ext cx="3024187" cy="2303462"/>
            <a:chOff x="2064" y="1979"/>
            <a:chExt cx="2086" cy="1450"/>
          </a:xfrm>
        </p:grpSpPr>
        <p:sp>
          <p:nvSpPr>
            <p:cNvPr id="299042" name="AutoShape 4"/>
            <p:cNvSpPr>
              <a:spLocks noChangeArrowheads="1"/>
            </p:cNvSpPr>
            <p:nvPr/>
          </p:nvSpPr>
          <p:spPr bwMode="auto">
            <a:xfrm flipV="1">
              <a:off x="2597" y="1979"/>
              <a:ext cx="1019" cy="725"/>
            </a:xfrm>
            <a:prstGeom prst="triangle">
              <a:avLst>
                <a:gd name="adj" fmla="val 50000"/>
              </a:avLst>
            </a:prstGeom>
            <a:gradFill rotWithShape="1">
              <a:gsLst>
                <a:gs pos="0">
                  <a:srgbClr val="FFFFFF"/>
                </a:gs>
                <a:gs pos="100000">
                  <a:srgbClr val="FF99CC"/>
                </a:gs>
              </a:gsLst>
              <a:path path="shape">
                <a:fillToRect l="50000" t="50000" r="50000" b="50000"/>
              </a:path>
            </a:gradFill>
            <a:ln w="9525">
              <a:solidFill>
                <a:schemeClr val="tx1"/>
              </a:solidFill>
              <a:miter lim="800000"/>
              <a:headEnd/>
              <a:tailEnd/>
            </a:ln>
          </p:spPr>
          <p:txBody>
            <a:bodyPr rot="10800000" wrap="none" anchor="ctr"/>
            <a:lstStyle/>
            <a:p>
              <a:r>
                <a:rPr lang="zh-TW" altLang="en-US" sz="1600" b="1">
                  <a:solidFill>
                    <a:schemeClr val="tx2"/>
                  </a:solidFill>
                  <a:ea typeface="標楷體" pitchFamily="65" charset="-120"/>
                </a:rPr>
                <a:t>自我超越</a:t>
              </a:r>
            </a:p>
          </p:txBody>
        </p:sp>
        <p:sp>
          <p:nvSpPr>
            <p:cNvPr id="299043" name="AutoShape 5"/>
            <p:cNvSpPr>
              <a:spLocks noChangeArrowheads="1"/>
            </p:cNvSpPr>
            <p:nvPr/>
          </p:nvSpPr>
          <p:spPr bwMode="auto">
            <a:xfrm>
              <a:off x="3131" y="1979"/>
              <a:ext cx="1019" cy="725"/>
            </a:xfrm>
            <a:prstGeom prst="triangle">
              <a:avLst>
                <a:gd name="adj" fmla="val 50000"/>
              </a:avLst>
            </a:prstGeom>
            <a:gradFill rotWithShape="1">
              <a:gsLst>
                <a:gs pos="0">
                  <a:srgbClr val="FFFFFF"/>
                </a:gs>
                <a:gs pos="100000">
                  <a:srgbClr val="FF99CC"/>
                </a:gs>
              </a:gsLst>
              <a:path path="shape">
                <a:fillToRect l="50000" t="50000" r="50000" b="50000"/>
              </a:path>
            </a:gradFill>
            <a:ln w="9525">
              <a:solidFill>
                <a:schemeClr val="tx1"/>
              </a:solidFill>
              <a:miter lim="800000"/>
              <a:headEnd/>
              <a:tailEnd/>
            </a:ln>
          </p:spPr>
          <p:txBody>
            <a:bodyPr wrap="none" anchor="ctr"/>
            <a:lstStyle/>
            <a:p>
              <a:r>
                <a:rPr lang="zh-TW" altLang="en-US" sz="1600" b="1">
                  <a:solidFill>
                    <a:schemeClr val="tx2"/>
                  </a:solidFill>
                  <a:ea typeface="標楷體" pitchFamily="65" charset="-120"/>
                </a:rPr>
                <a:t>改善</a:t>
              </a:r>
            </a:p>
            <a:p>
              <a:r>
                <a:rPr lang="zh-TW" altLang="en-US" sz="1600" b="1">
                  <a:solidFill>
                    <a:schemeClr val="tx2"/>
                  </a:solidFill>
                  <a:ea typeface="標楷體" pitchFamily="65" charset="-120"/>
                </a:rPr>
                <a:t>心智模式</a:t>
              </a:r>
            </a:p>
          </p:txBody>
        </p:sp>
        <p:sp>
          <p:nvSpPr>
            <p:cNvPr id="299044" name="AutoShape 6"/>
            <p:cNvSpPr>
              <a:spLocks noChangeArrowheads="1"/>
            </p:cNvSpPr>
            <p:nvPr/>
          </p:nvSpPr>
          <p:spPr bwMode="auto">
            <a:xfrm>
              <a:off x="2064" y="1979"/>
              <a:ext cx="1019" cy="725"/>
            </a:xfrm>
            <a:prstGeom prst="triangle">
              <a:avLst>
                <a:gd name="adj" fmla="val 50000"/>
              </a:avLst>
            </a:prstGeom>
            <a:gradFill rotWithShape="1">
              <a:gsLst>
                <a:gs pos="0">
                  <a:srgbClr val="FFFFFF"/>
                </a:gs>
                <a:gs pos="100000">
                  <a:srgbClr val="FF99CC"/>
                </a:gs>
              </a:gsLst>
              <a:path path="shape">
                <a:fillToRect l="50000" t="50000" r="50000" b="50000"/>
              </a:path>
            </a:gradFill>
            <a:ln w="9525">
              <a:solidFill>
                <a:schemeClr val="tx1"/>
              </a:solidFill>
              <a:miter lim="800000"/>
              <a:headEnd/>
              <a:tailEnd/>
            </a:ln>
          </p:spPr>
          <p:txBody>
            <a:bodyPr wrap="none" anchor="ctr"/>
            <a:lstStyle/>
            <a:p>
              <a:r>
                <a:rPr lang="zh-TW" altLang="en-US" sz="1600" b="1">
                  <a:solidFill>
                    <a:schemeClr val="tx2"/>
                  </a:solidFill>
                  <a:ea typeface="標楷體" pitchFamily="65" charset="-120"/>
                </a:rPr>
                <a:t>知識管理</a:t>
              </a:r>
            </a:p>
          </p:txBody>
        </p:sp>
        <p:sp>
          <p:nvSpPr>
            <p:cNvPr id="299045" name="AutoShape 7"/>
            <p:cNvSpPr>
              <a:spLocks noChangeArrowheads="1"/>
            </p:cNvSpPr>
            <p:nvPr/>
          </p:nvSpPr>
          <p:spPr bwMode="auto">
            <a:xfrm>
              <a:off x="2597" y="2704"/>
              <a:ext cx="1019" cy="725"/>
            </a:xfrm>
            <a:prstGeom prst="triangle">
              <a:avLst>
                <a:gd name="adj" fmla="val 50000"/>
              </a:avLst>
            </a:prstGeom>
            <a:gradFill rotWithShape="1">
              <a:gsLst>
                <a:gs pos="0">
                  <a:srgbClr val="FFFFFF"/>
                </a:gs>
                <a:gs pos="100000">
                  <a:srgbClr val="FF99CC"/>
                </a:gs>
              </a:gsLst>
              <a:path path="shape">
                <a:fillToRect l="50000" t="50000" r="50000" b="50000"/>
              </a:path>
            </a:gradFill>
            <a:ln w="9525">
              <a:solidFill>
                <a:schemeClr val="tx1"/>
              </a:solidFill>
              <a:miter lim="800000"/>
              <a:headEnd/>
              <a:tailEnd/>
            </a:ln>
          </p:spPr>
          <p:txBody>
            <a:bodyPr wrap="none" anchor="ctr"/>
            <a:lstStyle/>
            <a:p>
              <a:r>
                <a:rPr lang="zh-TW" altLang="en-US" sz="1600" b="1">
                  <a:solidFill>
                    <a:schemeClr val="tx2"/>
                  </a:solidFill>
                  <a:ea typeface="標楷體" pitchFamily="65" charset="-120"/>
                </a:rPr>
                <a:t>團隊學習</a:t>
              </a:r>
            </a:p>
          </p:txBody>
        </p:sp>
        <p:sp>
          <p:nvSpPr>
            <p:cNvPr id="299046" name="AutoShape 8"/>
            <p:cNvSpPr>
              <a:spLocks noChangeArrowheads="1"/>
            </p:cNvSpPr>
            <p:nvPr/>
          </p:nvSpPr>
          <p:spPr bwMode="auto">
            <a:xfrm flipV="1">
              <a:off x="3131" y="2704"/>
              <a:ext cx="1019" cy="725"/>
            </a:xfrm>
            <a:prstGeom prst="triangle">
              <a:avLst>
                <a:gd name="adj" fmla="val 50000"/>
              </a:avLst>
            </a:prstGeom>
            <a:gradFill rotWithShape="1">
              <a:gsLst>
                <a:gs pos="0">
                  <a:srgbClr val="FFFFFF"/>
                </a:gs>
                <a:gs pos="100000">
                  <a:srgbClr val="FF99CC"/>
                </a:gs>
              </a:gsLst>
              <a:path path="shape">
                <a:fillToRect l="50000" t="50000" r="50000" b="50000"/>
              </a:path>
            </a:gradFill>
            <a:ln w="9525">
              <a:solidFill>
                <a:schemeClr val="tx1"/>
              </a:solidFill>
              <a:miter lim="800000"/>
              <a:headEnd/>
              <a:tailEnd/>
            </a:ln>
          </p:spPr>
          <p:txBody>
            <a:bodyPr rot="10800000" wrap="none" anchor="ctr"/>
            <a:lstStyle/>
            <a:p>
              <a:r>
                <a:rPr lang="zh-TW" altLang="en-US" sz="1600" b="1">
                  <a:solidFill>
                    <a:schemeClr val="tx2"/>
                  </a:solidFill>
                  <a:ea typeface="標楷體" pitchFamily="65" charset="-120"/>
                </a:rPr>
                <a:t>建立共同</a:t>
              </a:r>
            </a:p>
            <a:p>
              <a:r>
                <a:rPr lang="zh-TW" altLang="en-US" sz="1600" b="1">
                  <a:solidFill>
                    <a:schemeClr val="tx2"/>
                  </a:solidFill>
                  <a:ea typeface="標楷體" pitchFamily="65" charset="-120"/>
                </a:rPr>
                <a:t>願景</a:t>
              </a:r>
            </a:p>
          </p:txBody>
        </p:sp>
        <p:sp>
          <p:nvSpPr>
            <p:cNvPr id="299047" name="AutoShape 9"/>
            <p:cNvSpPr>
              <a:spLocks noChangeArrowheads="1"/>
            </p:cNvSpPr>
            <p:nvPr/>
          </p:nvSpPr>
          <p:spPr bwMode="auto">
            <a:xfrm flipV="1">
              <a:off x="2064" y="2704"/>
              <a:ext cx="1019" cy="725"/>
            </a:xfrm>
            <a:prstGeom prst="triangle">
              <a:avLst>
                <a:gd name="adj" fmla="val 50000"/>
              </a:avLst>
            </a:prstGeom>
            <a:gradFill rotWithShape="1">
              <a:gsLst>
                <a:gs pos="0">
                  <a:srgbClr val="FFFFFF"/>
                </a:gs>
                <a:gs pos="100000">
                  <a:srgbClr val="FF99CC"/>
                </a:gs>
              </a:gsLst>
              <a:path path="shape">
                <a:fillToRect l="50000" t="50000" r="50000" b="50000"/>
              </a:path>
            </a:gradFill>
            <a:ln w="9525">
              <a:solidFill>
                <a:schemeClr val="tx1"/>
              </a:solidFill>
              <a:miter lim="800000"/>
              <a:headEnd/>
              <a:tailEnd/>
            </a:ln>
          </p:spPr>
          <p:txBody>
            <a:bodyPr rot="10800000" wrap="none" anchor="ctr"/>
            <a:lstStyle/>
            <a:p>
              <a:r>
                <a:rPr lang="zh-TW" altLang="en-US" sz="1600" b="1">
                  <a:solidFill>
                    <a:schemeClr val="tx2"/>
                  </a:solidFill>
                  <a:ea typeface="標楷體" pitchFamily="65" charset="-120"/>
                </a:rPr>
                <a:t>系統思考</a:t>
              </a:r>
            </a:p>
          </p:txBody>
        </p:sp>
      </p:grpSp>
      <p:grpSp>
        <p:nvGrpSpPr>
          <p:cNvPr id="3" name="Group 10"/>
          <p:cNvGrpSpPr>
            <a:grpSpLocks/>
          </p:cNvGrpSpPr>
          <p:nvPr/>
        </p:nvGrpSpPr>
        <p:grpSpPr bwMode="auto">
          <a:xfrm>
            <a:off x="1331913" y="3284538"/>
            <a:ext cx="2881312" cy="2184400"/>
            <a:chOff x="1043" y="2250"/>
            <a:chExt cx="1769" cy="1451"/>
          </a:xfrm>
        </p:grpSpPr>
        <p:sp>
          <p:nvSpPr>
            <p:cNvPr id="299030" name="Oval 11"/>
            <p:cNvSpPr>
              <a:spLocks noChangeArrowheads="1"/>
            </p:cNvSpPr>
            <p:nvPr/>
          </p:nvSpPr>
          <p:spPr bwMode="auto">
            <a:xfrm>
              <a:off x="1342" y="2250"/>
              <a:ext cx="1168" cy="933"/>
            </a:xfrm>
            <a:prstGeom prst="ellipse">
              <a:avLst/>
            </a:prstGeom>
            <a:gradFill rotWithShape="1">
              <a:gsLst>
                <a:gs pos="0">
                  <a:srgbClr val="FFFFFF"/>
                </a:gs>
                <a:gs pos="100000">
                  <a:srgbClr val="FF009F"/>
                </a:gs>
              </a:gsLst>
              <a:path path="shape">
                <a:fillToRect l="50000" t="50000" r="50000" b="50000"/>
              </a:path>
            </a:gradFill>
            <a:ln w="11113">
              <a:solidFill>
                <a:srgbClr val="000000"/>
              </a:solidFill>
              <a:round/>
              <a:headEnd/>
              <a:tailEnd/>
            </a:ln>
          </p:spPr>
          <p:txBody>
            <a:bodyPr/>
            <a:lstStyle/>
            <a:p>
              <a:endParaRPr lang="zh-TW" altLang="en-US"/>
            </a:p>
          </p:txBody>
        </p:sp>
        <p:sp>
          <p:nvSpPr>
            <p:cNvPr id="299031" name="Oval 12"/>
            <p:cNvSpPr>
              <a:spLocks noChangeArrowheads="1"/>
            </p:cNvSpPr>
            <p:nvPr/>
          </p:nvSpPr>
          <p:spPr bwMode="auto">
            <a:xfrm>
              <a:off x="1043" y="2761"/>
              <a:ext cx="1168" cy="934"/>
            </a:xfrm>
            <a:prstGeom prst="ellipse">
              <a:avLst/>
            </a:prstGeom>
            <a:gradFill rotWithShape="1">
              <a:gsLst>
                <a:gs pos="0">
                  <a:srgbClr val="FFFFFF"/>
                </a:gs>
                <a:gs pos="100000">
                  <a:srgbClr val="FF7F7F"/>
                </a:gs>
              </a:gsLst>
              <a:path path="shape">
                <a:fillToRect l="50000" t="50000" r="50000" b="50000"/>
              </a:path>
            </a:gradFill>
            <a:ln w="11113">
              <a:solidFill>
                <a:srgbClr val="000000"/>
              </a:solidFill>
              <a:round/>
              <a:headEnd/>
              <a:tailEnd/>
            </a:ln>
          </p:spPr>
          <p:txBody>
            <a:bodyPr/>
            <a:lstStyle/>
            <a:p>
              <a:endParaRPr lang="zh-TW" altLang="en-US"/>
            </a:p>
          </p:txBody>
        </p:sp>
        <p:sp>
          <p:nvSpPr>
            <p:cNvPr id="299032" name="Oval 13"/>
            <p:cNvSpPr>
              <a:spLocks noChangeArrowheads="1"/>
            </p:cNvSpPr>
            <p:nvPr/>
          </p:nvSpPr>
          <p:spPr bwMode="auto">
            <a:xfrm>
              <a:off x="1643" y="2768"/>
              <a:ext cx="1169" cy="933"/>
            </a:xfrm>
            <a:prstGeom prst="ellipse">
              <a:avLst/>
            </a:prstGeom>
            <a:gradFill rotWithShape="1">
              <a:gsLst>
                <a:gs pos="0">
                  <a:srgbClr val="FFFFFF"/>
                </a:gs>
                <a:gs pos="100000">
                  <a:srgbClr val="9F3FDF"/>
                </a:gs>
              </a:gsLst>
              <a:path path="shape">
                <a:fillToRect l="50000" t="50000" r="50000" b="50000"/>
              </a:path>
            </a:gradFill>
            <a:ln w="11113">
              <a:solidFill>
                <a:srgbClr val="000000"/>
              </a:solidFill>
              <a:round/>
              <a:headEnd/>
              <a:tailEnd/>
            </a:ln>
          </p:spPr>
          <p:txBody>
            <a:bodyPr/>
            <a:lstStyle/>
            <a:p>
              <a:endParaRPr lang="zh-TW" altLang="en-US"/>
            </a:p>
          </p:txBody>
        </p:sp>
        <p:grpSp>
          <p:nvGrpSpPr>
            <p:cNvPr id="4" name="Group 14"/>
            <p:cNvGrpSpPr>
              <a:grpSpLocks/>
            </p:cNvGrpSpPr>
            <p:nvPr/>
          </p:nvGrpSpPr>
          <p:grpSpPr bwMode="auto">
            <a:xfrm>
              <a:off x="1341" y="2772"/>
              <a:ext cx="1140" cy="872"/>
              <a:chOff x="1031" y="2657"/>
              <a:chExt cx="1131" cy="1089"/>
            </a:xfrm>
          </p:grpSpPr>
          <p:sp>
            <p:nvSpPr>
              <p:cNvPr id="299038" name="Freeform 15"/>
              <p:cNvSpPr>
                <a:spLocks/>
              </p:cNvSpPr>
              <p:nvPr/>
            </p:nvSpPr>
            <p:spPr bwMode="auto">
              <a:xfrm>
                <a:off x="1327" y="2740"/>
                <a:ext cx="540" cy="447"/>
              </a:xfrm>
              <a:custGeom>
                <a:avLst/>
                <a:gdLst>
                  <a:gd name="T0" fmla="*/ 549 w 1081"/>
                  <a:gd name="T1" fmla="*/ 0 h 892"/>
                  <a:gd name="T2" fmla="*/ 518 w 1081"/>
                  <a:gd name="T3" fmla="*/ 19 h 892"/>
                  <a:gd name="T4" fmla="*/ 483 w 1081"/>
                  <a:gd name="T5" fmla="*/ 43 h 892"/>
                  <a:gd name="T6" fmla="*/ 445 w 1081"/>
                  <a:gd name="T7" fmla="*/ 70 h 892"/>
                  <a:gd name="T8" fmla="*/ 413 w 1081"/>
                  <a:gd name="T9" fmla="*/ 95 h 892"/>
                  <a:gd name="T10" fmla="*/ 380 w 1081"/>
                  <a:gd name="T11" fmla="*/ 124 h 892"/>
                  <a:gd name="T12" fmla="*/ 354 w 1081"/>
                  <a:gd name="T13" fmla="*/ 148 h 892"/>
                  <a:gd name="T14" fmla="*/ 321 w 1081"/>
                  <a:gd name="T15" fmla="*/ 179 h 892"/>
                  <a:gd name="T16" fmla="*/ 292 w 1081"/>
                  <a:gd name="T17" fmla="*/ 207 h 892"/>
                  <a:gd name="T18" fmla="*/ 257 w 1081"/>
                  <a:gd name="T19" fmla="*/ 247 h 892"/>
                  <a:gd name="T20" fmla="*/ 226 w 1081"/>
                  <a:gd name="T21" fmla="*/ 285 h 892"/>
                  <a:gd name="T22" fmla="*/ 199 w 1081"/>
                  <a:gd name="T23" fmla="*/ 317 h 892"/>
                  <a:gd name="T24" fmla="*/ 166 w 1081"/>
                  <a:gd name="T25" fmla="*/ 362 h 892"/>
                  <a:gd name="T26" fmla="*/ 140 w 1081"/>
                  <a:gd name="T27" fmla="*/ 400 h 892"/>
                  <a:gd name="T28" fmla="*/ 117 w 1081"/>
                  <a:gd name="T29" fmla="*/ 440 h 892"/>
                  <a:gd name="T30" fmla="*/ 93 w 1081"/>
                  <a:gd name="T31" fmla="*/ 483 h 892"/>
                  <a:gd name="T32" fmla="*/ 72 w 1081"/>
                  <a:gd name="T33" fmla="*/ 525 h 892"/>
                  <a:gd name="T34" fmla="*/ 50 w 1081"/>
                  <a:gd name="T35" fmla="*/ 578 h 892"/>
                  <a:gd name="T36" fmla="*/ 33 w 1081"/>
                  <a:gd name="T37" fmla="*/ 630 h 892"/>
                  <a:gd name="T38" fmla="*/ 17 w 1081"/>
                  <a:gd name="T39" fmla="*/ 680 h 892"/>
                  <a:gd name="T40" fmla="*/ 9 w 1081"/>
                  <a:gd name="T41" fmla="*/ 720 h 892"/>
                  <a:gd name="T42" fmla="*/ 0 w 1081"/>
                  <a:gd name="T43" fmla="*/ 754 h 892"/>
                  <a:gd name="T44" fmla="*/ 38 w 1081"/>
                  <a:gd name="T45" fmla="*/ 778 h 892"/>
                  <a:gd name="T46" fmla="*/ 85 w 1081"/>
                  <a:gd name="T47" fmla="*/ 797 h 892"/>
                  <a:gd name="T48" fmla="*/ 138 w 1081"/>
                  <a:gd name="T49" fmla="*/ 818 h 892"/>
                  <a:gd name="T50" fmla="*/ 197 w 1081"/>
                  <a:gd name="T51" fmla="*/ 837 h 892"/>
                  <a:gd name="T52" fmla="*/ 264 w 1081"/>
                  <a:gd name="T53" fmla="*/ 858 h 892"/>
                  <a:gd name="T54" fmla="*/ 330 w 1081"/>
                  <a:gd name="T55" fmla="*/ 872 h 892"/>
                  <a:gd name="T56" fmla="*/ 382 w 1081"/>
                  <a:gd name="T57" fmla="*/ 880 h 892"/>
                  <a:gd name="T58" fmla="*/ 437 w 1081"/>
                  <a:gd name="T59" fmla="*/ 887 h 892"/>
                  <a:gd name="T60" fmla="*/ 492 w 1081"/>
                  <a:gd name="T61" fmla="*/ 891 h 892"/>
                  <a:gd name="T62" fmla="*/ 540 w 1081"/>
                  <a:gd name="T63" fmla="*/ 892 h 892"/>
                  <a:gd name="T64" fmla="*/ 603 w 1081"/>
                  <a:gd name="T65" fmla="*/ 891 h 892"/>
                  <a:gd name="T66" fmla="*/ 666 w 1081"/>
                  <a:gd name="T67" fmla="*/ 882 h 892"/>
                  <a:gd name="T68" fmla="*/ 737 w 1081"/>
                  <a:gd name="T69" fmla="*/ 873 h 892"/>
                  <a:gd name="T70" fmla="*/ 798 w 1081"/>
                  <a:gd name="T71" fmla="*/ 861 h 892"/>
                  <a:gd name="T72" fmla="*/ 848 w 1081"/>
                  <a:gd name="T73" fmla="*/ 849 h 892"/>
                  <a:gd name="T74" fmla="*/ 901 w 1081"/>
                  <a:gd name="T75" fmla="*/ 832 h 892"/>
                  <a:gd name="T76" fmla="*/ 939 w 1081"/>
                  <a:gd name="T77" fmla="*/ 816 h 892"/>
                  <a:gd name="T78" fmla="*/ 981 w 1081"/>
                  <a:gd name="T79" fmla="*/ 801 h 892"/>
                  <a:gd name="T80" fmla="*/ 1019 w 1081"/>
                  <a:gd name="T81" fmla="*/ 785 h 892"/>
                  <a:gd name="T82" fmla="*/ 1060 w 1081"/>
                  <a:gd name="T83" fmla="*/ 765 h 892"/>
                  <a:gd name="T84" fmla="*/ 1081 w 1081"/>
                  <a:gd name="T85" fmla="*/ 752 h 892"/>
                  <a:gd name="T86" fmla="*/ 1074 w 1081"/>
                  <a:gd name="T87" fmla="*/ 709 h 892"/>
                  <a:gd name="T88" fmla="*/ 1062 w 1081"/>
                  <a:gd name="T89" fmla="*/ 666 h 892"/>
                  <a:gd name="T90" fmla="*/ 1048 w 1081"/>
                  <a:gd name="T91" fmla="*/ 621 h 892"/>
                  <a:gd name="T92" fmla="*/ 1026 w 1081"/>
                  <a:gd name="T93" fmla="*/ 563 h 892"/>
                  <a:gd name="T94" fmla="*/ 996 w 1081"/>
                  <a:gd name="T95" fmla="*/ 502 h 892"/>
                  <a:gd name="T96" fmla="*/ 962 w 1081"/>
                  <a:gd name="T97" fmla="*/ 436 h 892"/>
                  <a:gd name="T98" fmla="*/ 932 w 1081"/>
                  <a:gd name="T99" fmla="*/ 390 h 892"/>
                  <a:gd name="T100" fmla="*/ 901 w 1081"/>
                  <a:gd name="T101" fmla="*/ 340 h 892"/>
                  <a:gd name="T102" fmla="*/ 875 w 1081"/>
                  <a:gd name="T103" fmla="*/ 302 h 892"/>
                  <a:gd name="T104" fmla="*/ 836 w 1081"/>
                  <a:gd name="T105" fmla="*/ 252 h 892"/>
                  <a:gd name="T106" fmla="*/ 805 w 1081"/>
                  <a:gd name="T107" fmla="*/ 214 h 892"/>
                  <a:gd name="T108" fmla="*/ 770 w 1081"/>
                  <a:gd name="T109" fmla="*/ 179 h 892"/>
                  <a:gd name="T110" fmla="*/ 723 w 1081"/>
                  <a:gd name="T111" fmla="*/ 134 h 892"/>
                  <a:gd name="T112" fmla="*/ 691 w 1081"/>
                  <a:gd name="T113" fmla="*/ 105 h 892"/>
                  <a:gd name="T114" fmla="*/ 651 w 1081"/>
                  <a:gd name="T115" fmla="*/ 72 h 892"/>
                  <a:gd name="T116" fmla="*/ 601 w 1081"/>
                  <a:gd name="T117" fmla="*/ 34 h 892"/>
                  <a:gd name="T118" fmla="*/ 549 w 1081"/>
                  <a:gd name="T119" fmla="*/ 0 h 8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81"/>
                  <a:gd name="T181" fmla="*/ 0 h 892"/>
                  <a:gd name="T182" fmla="*/ 1081 w 1081"/>
                  <a:gd name="T183" fmla="*/ 892 h 8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81" h="892">
                    <a:moveTo>
                      <a:pt x="549" y="0"/>
                    </a:moveTo>
                    <a:lnTo>
                      <a:pt x="518" y="19"/>
                    </a:lnTo>
                    <a:lnTo>
                      <a:pt x="483" y="43"/>
                    </a:lnTo>
                    <a:lnTo>
                      <a:pt x="445" y="70"/>
                    </a:lnTo>
                    <a:lnTo>
                      <a:pt x="413" y="95"/>
                    </a:lnTo>
                    <a:lnTo>
                      <a:pt x="380" y="124"/>
                    </a:lnTo>
                    <a:lnTo>
                      <a:pt x="354" y="148"/>
                    </a:lnTo>
                    <a:lnTo>
                      <a:pt x="321" y="179"/>
                    </a:lnTo>
                    <a:lnTo>
                      <a:pt x="292" y="207"/>
                    </a:lnTo>
                    <a:lnTo>
                      <a:pt x="257" y="247"/>
                    </a:lnTo>
                    <a:lnTo>
                      <a:pt x="226" y="285"/>
                    </a:lnTo>
                    <a:lnTo>
                      <a:pt x="199" y="317"/>
                    </a:lnTo>
                    <a:lnTo>
                      <a:pt x="166" y="362"/>
                    </a:lnTo>
                    <a:lnTo>
                      <a:pt x="140" y="400"/>
                    </a:lnTo>
                    <a:lnTo>
                      <a:pt x="117" y="440"/>
                    </a:lnTo>
                    <a:lnTo>
                      <a:pt x="93" y="483"/>
                    </a:lnTo>
                    <a:lnTo>
                      <a:pt x="72" y="525"/>
                    </a:lnTo>
                    <a:lnTo>
                      <a:pt x="50" y="578"/>
                    </a:lnTo>
                    <a:lnTo>
                      <a:pt x="33" y="630"/>
                    </a:lnTo>
                    <a:lnTo>
                      <a:pt x="17" y="680"/>
                    </a:lnTo>
                    <a:lnTo>
                      <a:pt x="9" y="720"/>
                    </a:lnTo>
                    <a:lnTo>
                      <a:pt x="0" y="754"/>
                    </a:lnTo>
                    <a:lnTo>
                      <a:pt x="38" y="778"/>
                    </a:lnTo>
                    <a:lnTo>
                      <a:pt x="85" y="797"/>
                    </a:lnTo>
                    <a:lnTo>
                      <a:pt x="138" y="818"/>
                    </a:lnTo>
                    <a:lnTo>
                      <a:pt x="197" y="837"/>
                    </a:lnTo>
                    <a:lnTo>
                      <a:pt x="264" y="858"/>
                    </a:lnTo>
                    <a:lnTo>
                      <a:pt x="330" y="872"/>
                    </a:lnTo>
                    <a:lnTo>
                      <a:pt x="382" y="880"/>
                    </a:lnTo>
                    <a:lnTo>
                      <a:pt x="437" y="887"/>
                    </a:lnTo>
                    <a:lnTo>
                      <a:pt x="492" y="891"/>
                    </a:lnTo>
                    <a:lnTo>
                      <a:pt x="540" y="892"/>
                    </a:lnTo>
                    <a:lnTo>
                      <a:pt x="603" y="891"/>
                    </a:lnTo>
                    <a:lnTo>
                      <a:pt x="666" y="882"/>
                    </a:lnTo>
                    <a:lnTo>
                      <a:pt x="737" y="873"/>
                    </a:lnTo>
                    <a:lnTo>
                      <a:pt x="798" y="861"/>
                    </a:lnTo>
                    <a:lnTo>
                      <a:pt x="848" y="849"/>
                    </a:lnTo>
                    <a:lnTo>
                      <a:pt x="901" y="832"/>
                    </a:lnTo>
                    <a:lnTo>
                      <a:pt x="939" y="816"/>
                    </a:lnTo>
                    <a:lnTo>
                      <a:pt x="981" y="801"/>
                    </a:lnTo>
                    <a:lnTo>
                      <a:pt x="1019" y="785"/>
                    </a:lnTo>
                    <a:lnTo>
                      <a:pt x="1060" y="765"/>
                    </a:lnTo>
                    <a:lnTo>
                      <a:pt x="1081" y="752"/>
                    </a:lnTo>
                    <a:lnTo>
                      <a:pt x="1074" y="709"/>
                    </a:lnTo>
                    <a:lnTo>
                      <a:pt x="1062" y="666"/>
                    </a:lnTo>
                    <a:lnTo>
                      <a:pt x="1048" y="621"/>
                    </a:lnTo>
                    <a:lnTo>
                      <a:pt x="1026" y="563"/>
                    </a:lnTo>
                    <a:lnTo>
                      <a:pt x="996" y="502"/>
                    </a:lnTo>
                    <a:lnTo>
                      <a:pt x="962" y="436"/>
                    </a:lnTo>
                    <a:lnTo>
                      <a:pt x="932" y="390"/>
                    </a:lnTo>
                    <a:lnTo>
                      <a:pt x="901" y="340"/>
                    </a:lnTo>
                    <a:lnTo>
                      <a:pt x="875" y="302"/>
                    </a:lnTo>
                    <a:lnTo>
                      <a:pt x="836" y="252"/>
                    </a:lnTo>
                    <a:lnTo>
                      <a:pt x="805" y="214"/>
                    </a:lnTo>
                    <a:lnTo>
                      <a:pt x="770" y="179"/>
                    </a:lnTo>
                    <a:lnTo>
                      <a:pt x="723" y="134"/>
                    </a:lnTo>
                    <a:lnTo>
                      <a:pt x="691" y="105"/>
                    </a:lnTo>
                    <a:lnTo>
                      <a:pt x="651" y="72"/>
                    </a:lnTo>
                    <a:lnTo>
                      <a:pt x="601" y="34"/>
                    </a:lnTo>
                    <a:lnTo>
                      <a:pt x="549" y="0"/>
                    </a:lnTo>
                    <a:close/>
                  </a:path>
                </a:pathLst>
              </a:custGeom>
              <a:gradFill rotWithShape="1">
                <a:gsLst>
                  <a:gs pos="0">
                    <a:srgbClr val="FFFFFF"/>
                  </a:gs>
                  <a:gs pos="100000">
                    <a:srgbClr val="800000"/>
                  </a:gs>
                </a:gsLst>
                <a:path path="rect">
                  <a:fillToRect l="50000" t="50000" r="50000" b="50000"/>
                </a:path>
              </a:gradFill>
              <a:ln w="11113">
                <a:solidFill>
                  <a:srgbClr val="000000"/>
                </a:solidFill>
                <a:round/>
                <a:headEnd/>
                <a:tailEnd/>
              </a:ln>
            </p:spPr>
            <p:txBody>
              <a:bodyPr/>
              <a:lstStyle/>
              <a:p>
                <a:endParaRPr lang="zh-TW" altLang="en-US"/>
              </a:p>
            </p:txBody>
          </p:sp>
          <p:sp>
            <p:nvSpPr>
              <p:cNvPr id="299039" name="Freeform 16"/>
              <p:cNvSpPr>
                <a:spLocks/>
              </p:cNvSpPr>
              <p:nvPr/>
            </p:nvSpPr>
            <p:spPr bwMode="auto">
              <a:xfrm>
                <a:off x="1031" y="2657"/>
                <a:ext cx="573" cy="461"/>
              </a:xfrm>
              <a:custGeom>
                <a:avLst/>
                <a:gdLst>
                  <a:gd name="T0" fmla="*/ 26 w 1146"/>
                  <a:gd name="T1" fmla="*/ 121 h 924"/>
                  <a:gd name="T2" fmla="*/ 121 w 1146"/>
                  <a:gd name="T3" fmla="*/ 80 h 924"/>
                  <a:gd name="T4" fmla="*/ 202 w 1146"/>
                  <a:gd name="T5" fmla="*/ 49 h 924"/>
                  <a:gd name="T6" fmla="*/ 304 w 1146"/>
                  <a:gd name="T7" fmla="*/ 24 h 924"/>
                  <a:gd name="T8" fmla="*/ 397 w 1146"/>
                  <a:gd name="T9" fmla="*/ 9 h 924"/>
                  <a:gd name="T10" fmla="*/ 488 w 1146"/>
                  <a:gd name="T11" fmla="*/ 0 h 924"/>
                  <a:gd name="T12" fmla="*/ 587 w 1146"/>
                  <a:gd name="T13" fmla="*/ 0 h 924"/>
                  <a:gd name="T14" fmla="*/ 697 w 1146"/>
                  <a:gd name="T15" fmla="*/ 11 h 924"/>
                  <a:gd name="T16" fmla="*/ 785 w 1146"/>
                  <a:gd name="T17" fmla="*/ 26 h 924"/>
                  <a:gd name="T18" fmla="*/ 880 w 1146"/>
                  <a:gd name="T19" fmla="*/ 50 h 924"/>
                  <a:gd name="T20" fmla="*/ 972 w 1146"/>
                  <a:gd name="T21" fmla="*/ 86 h 924"/>
                  <a:gd name="T22" fmla="*/ 1067 w 1146"/>
                  <a:gd name="T23" fmla="*/ 126 h 924"/>
                  <a:gd name="T24" fmla="*/ 1146 w 1146"/>
                  <a:gd name="T25" fmla="*/ 168 h 924"/>
                  <a:gd name="T26" fmla="*/ 1084 w 1146"/>
                  <a:gd name="T27" fmla="*/ 206 h 924"/>
                  <a:gd name="T28" fmla="*/ 1025 w 1146"/>
                  <a:gd name="T29" fmla="*/ 249 h 924"/>
                  <a:gd name="T30" fmla="*/ 974 w 1146"/>
                  <a:gd name="T31" fmla="*/ 294 h 924"/>
                  <a:gd name="T32" fmla="*/ 920 w 1146"/>
                  <a:gd name="T33" fmla="*/ 344 h 924"/>
                  <a:gd name="T34" fmla="*/ 858 w 1146"/>
                  <a:gd name="T35" fmla="*/ 406 h 924"/>
                  <a:gd name="T36" fmla="*/ 815 w 1146"/>
                  <a:gd name="T37" fmla="*/ 456 h 924"/>
                  <a:gd name="T38" fmla="*/ 765 w 1146"/>
                  <a:gd name="T39" fmla="*/ 523 h 924"/>
                  <a:gd name="T40" fmla="*/ 709 w 1146"/>
                  <a:gd name="T41" fmla="*/ 611 h 924"/>
                  <a:gd name="T42" fmla="*/ 668 w 1146"/>
                  <a:gd name="T43" fmla="*/ 687 h 924"/>
                  <a:gd name="T44" fmla="*/ 628 w 1146"/>
                  <a:gd name="T45" fmla="*/ 791 h 924"/>
                  <a:gd name="T46" fmla="*/ 606 w 1146"/>
                  <a:gd name="T47" fmla="*/ 860 h 924"/>
                  <a:gd name="T48" fmla="*/ 594 w 1146"/>
                  <a:gd name="T49" fmla="*/ 924 h 924"/>
                  <a:gd name="T50" fmla="*/ 523 w 1146"/>
                  <a:gd name="T51" fmla="*/ 884 h 924"/>
                  <a:gd name="T52" fmla="*/ 457 w 1146"/>
                  <a:gd name="T53" fmla="*/ 839 h 924"/>
                  <a:gd name="T54" fmla="*/ 376 w 1146"/>
                  <a:gd name="T55" fmla="*/ 781 h 924"/>
                  <a:gd name="T56" fmla="*/ 290 w 1146"/>
                  <a:gd name="T57" fmla="*/ 701 h 924"/>
                  <a:gd name="T58" fmla="*/ 229 w 1146"/>
                  <a:gd name="T59" fmla="*/ 630 h 924"/>
                  <a:gd name="T60" fmla="*/ 171 w 1146"/>
                  <a:gd name="T61" fmla="*/ 551 h 924"/>
                  <a:gd name="T62" fmla="*/ 117 w 1146"/>
                  <a:gd name="T63" fmla="*/ 463 h 924"/>
                  <a:gd name="T64" fmla="*/ 69 w 1146"/>
                  <a:gd name="T65" fmla="*/ 366 h 924"/>
                  <a:gd name="T66" fmla="*/ 34 w 1146"/>
                  <a:gd name="T67" fmla="*/ 276 h 924"/>
                  <a:gd name="T68" fmla="*/ 10 w 1146"/>
                  <a:gd name="T69" fmla="*/ 197 h 924"/>
                  <a:gd name="T70" fmla="*/ 0 w 1146"/>
                  <a:gd name="T71" fmla="*/ 130 h 92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46"/>
                  <a:gd name="T109" fmla="*/ 0 h 924"/>
                  <a:gd name="T110" fmla="*/ 1146 w 1146"/>
                  <a:gd name="T111" fmla="*/ 924 h 92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46" h="924">
                    <a:moveTo>
                      <a:pt x="3" y="133"/>
                    </a:moveTo>
                    <a:lnTo>
                      <a:pt x="26" y="121"/>
                    </a:lnTo>
                    <a:lnTo>
                      <a:pt x="72" y="97"/>
                    </a:lnTo>
                    <a:lnTo>
                      <a:pt x="121" y="80"/>
                    </a:lnTo>
                    <a:lnTo>
                      <a:pt x="155" y="64"/>
                    </a:lnTo>
                    <a:lnTo>
                      <a:pt x="202" y="49"/>
                    </a:lnTo>
                    <a:lnTo>
                      <a:pt x="255" y="35"/>
                    </a:lnTo>
                    <a:lnTo>
                      <a:pt x="304" y="24"/>
                    </a:lnTo>
                    <a:lnTo>
                      <a:pt x="352" y="16"/>
                    </a:lnTo>
                    <a:lnTo>
                      <a:pt x="397" y="9"/>
                    </a:lnTo>
                    <a:lnTo>
                      <a:pt x="442" y="5"/>
                    </a:lnTo>
                    <a:lnTo>
                      <a:pt x="488" y="0"/>
                    </a:lnTo>
                    <a:lnTo>
                      <a:pt x="538" y="0"/>
                    </a:lnTo>
                    <a:lnTo>
                      <a:pt x="587" y="0"/>
                    </a:lnTo>
                    <a:lnTo>
                      <a:pt x="640" y="5"/>
                    </a:lnTo>
                    <a:lnTo>
                      <a:pt x="697" y="11"/>
                    </a:lnTo>
                    <a:lnTo>
                      <a:pt x="740" y="17"/>
                    </a:lnTo>
                    <a:lnTo>
                      <a:pt x="785" y="26"/>
                    </a:lnTo>
                    <a:lnTo>
                      <a:pt x="834" y="38"/>
                    </a:lnTo>
                    <a:lnTo>
                      <a:pt x="880" y="50"/>
                    </a:lnTo>
                    <a:lnTo>
                      <a:pt x="923" y="66"/>
                    </a:lnTo>
                    <a:lnTo>
                      <a:pt x="972" y="86"/>
                    </a:lnTo>
                    <a:lnTo>
                      <a:pt x="1018" y="104"/>
                    </a:lnTo>
                    <a:lnTo>
                      <a:pt x="1067" y="126"/>
                    </a:lnTo>
                    <a:lnTo>
                      <a:pt x="1105" y="143"/>
                    </a:lnTo>
                    <a:lnTo>
                      <a:pt x="1146" y="168"/>
                    </a:lnTo>
                    <a:lnTo>
                      <a:pt x="1117" y="183"/>
                    </a:lnTo>
                    <a:lnTo>
                      <a:pt x="1084" y="206"/>
                    </a:lnTo>
                    <a:lnTo>
                      <a:pt x="1056" y="230"/>
                    </a:lnTo>
                    <a:lnTo>
                      <a:pt x="1025" y="249"/>
                    </a:lnTo>
                    <a:lnTo>
                      <a:pt x="1005" y="264"/>
                    </a:lnTo>
                    <a:lnTo>
                      <a:pt x="974" y="294"/>
                    </a:lnTo>
                    <a:lnTo>
                      <a:pt x="946" y="320"/>
                    </a:lnTo>
                    <a:lnTo>
                      <a:pt x="920" y="344"/>
                    </a:lnTo>
                    <a:lnTo>
                      <a:pt x="891" y="373"/>
                    </a:lnTo>
                    <a:lnTo>
                      <a:pt x="858" y="406"/>
                    </a:lnTo>
                    <a:lnTo>
                      <a:pt x="835" y="432"/>
                    </a:lnTo>
                    <a:lnTo>
                      <a:pt x="815" y="456"/>
                    </a:lnTo>
                    <a:lnTo>
                      <a:pt x="791" y="487"/>
                    </a:lnTo>
                    <a:lnTo>
                      <a:pt x="765" y="523"/>
                    </a:lnTo>
                    <a:lnTo>
                      <a:pt x="737" y="563"/>
                    </a:lnTo>
                    <a:lnTo>
                      <a:pt x="709" y="611"/>
                    </a:lnTo>
                    <a:lnTo>
                      <a:pt x="689" y="648"/>
                    </a:lnTo>
                    <a:lnTo>
                      <a:pt x="668" y="687"/>
                    </a:lnTo>
                    <a:lnTo>
                      <a:pt x="649" y="734"/>
                    </a:lnTo>
                    <a:lnTo>
                      <a:pt x="628" y="791"/>
                    </a:lnTo>
                    <a:lnTo>
                      <a:pt x="616" y="831"/>
                    </a:lnTo>
                    <a:lnTo>
                      <a:pt x="606" y="860"/>
                    </a:lnTo>
                    <a:lnTo>
                      <a:pt x="597" y="896"/>
                    </a:lnTo>
                    <a:lnTo>
                      <a:pt x="594" y="924"/>
                    </a:lnTo>
                    <a:lnTo>
                      <a:pt x="563" y="908"/>
                    </a:lnTo>
                    <a:lnTo>
                      <a:pt x="523" y="884"/>
                    </a:lnTo>
                    <a:lnTo>
                      <a:pt x="492" y="865"/>
                    </a:lnTo>
                    <a:lnTo>
                      <a:pt x="457" y="839"/>
                    </a:lnTo>
                    <a:lnTo>
                      <a:pt x="424" y="819"/>
                    </a:lnTo>
                    <a:lnTo>
                      <a:pt x="376" y="781"/>
                    </a:lnTo>
                    <a:lnTo>
                      <a:pt x="328" y="736"/>
                    </a:lnTo>
                    <a:lnTo>
                      <a:pt x="290" y="701"/>
                    </a:lnTo>
                    <a:lnTo>
                      <a:pt x="260" y="670"/>
                    </a:lnTo>
                    <a:lnTo>
                      <a:pt x="229" y="630"/>
                    </a:lnTo>
                    <a:lnTo>
                      <a:pt x="198" y="591"/>
                    </a:lnTo>
                    <a:lnTo>
                      <a:pt x="171" y="551"/>
                    </a:lnTo>
                    <a:lnTo>
                      <a:pt x="145" y="510"/>
                    </a:lnTo>
                    <a:lnTo>
                      <a:pt x="117" y="463"/>
                    </a:lnTo>
                    <a:lnTo>
                      <a:pt x="93" y="416"/>
                    </a:lnTo>
                    <a:lnTo>
                      <a:pt x="69" y="366"/>
                    </a:lnTo>
                    <a:lnTo>
                      <a:pt x="50" y="323"/>
                    </a:lnTo>
                    <a:lnTo>
                      <a:pt x="34" y="276"/>
                    </a:lnTo>
                    <a:lnTo>
                      <a:pt x="20" y="233"/>
                    </a:lnTo>
                    <a:lnTo>
                      <a:pt x="10" y="197"/>
                    </a:lnTo>
                    <a:lnTo>
                      <a:pt x="3" y="168"/>
                    </a:lnTo>
                    <a:lnTo>
                      <a:pt x="0" y="130"/>
                    </a:lnTo>
                    <a:lnTo>
                      <a:pt x="3" y="133"/>
                    </a:lnTo>
                    <a:close/>
                  </a:path>
                </a:pathLst>
              </a:custGeom>
              <a:gradFill rotWithShape="1">
                <a:gsLst>
                  <a:gs pos="0">
                    <a:srgbClr val="FFFFFF"/>
                  </a:gs>
                  <a:gs pos="100000">
                    <a:srgbClr val="DF3F5F"/>
                  </a:gs>
                </a:gsLst>
                <a:path path="rect">
                  <a:fillToRect l="50000" t="50000" r="50000" b="50000"/>
                </a:path>
              </a:gradFill>
              <a:ln w="11113">
                <a:solidFill>
                  <a:srgbClr val="000000"/>
                </a:solidFill>
                <a:round/>
                <a:headEnd/>
                <a:tailEnd/>
              </a:ln>
            </p:spPr>
            <p:txBody>
              <a:bodyPr/>
              <a:lstStyle/>
              <a:p>
                <a:endParaRPr lang="zh-TW" altLang="en-US"/>
              </a:p>
            </p:txBody>
          </p:sp>
          <p:sp>
            <p:nvSpPr>
              <p:cNvPr id="299040" name="Freeform 17"/>
              <p:cNvSpPr>
                <a:spLocks/>
              </p:cNvSpPr>
              <p:nvPr/>
            </p:nvSpPr>
            <p:spPr bwMode="auto">
              <a:xfrm>
                <a:off x="1601" y="2657"/>
                <a:ext cx="561" cy="463"/>
              </a:xfrm>
              <a:custGeom>
                <a:avLst/>
                <a:gdLst>
                  <a:gd name="T0" fmla="*/ 1123 w 1123"/>
                  <a:gd name="T1" fmla="*/ 143 h 925"/>
                  <a:gd name="T2" fmla="*/ 1048 w 1123"/>
                  <a:gd name="T3" fmla="*/ 97 h 925"/>
                  <a:gd name="T4" fmla="*/ 959 w 1123"/>
                  <a:gd name="T5" fmla="*/ 62 h 925"/>
                  <a:gd name="T6" fmla="*/ 865 w 1123"/>
                  <a:gd name="T7" fmla="*/ 33 h 925"/>
                  <a:gd name="T8" fmla="*/ 770 w 1123"/>
                  <a:gd name="T9" fmla="*/ 15 h 925"/>
                  <a:gd name="T10" fmla="*/ 686 w 1123"/>
                  <a:gd name="T11" fmla="*/ 5 h 925"/>
                  <a:gd name="T12" fmla="*/ 587 w 1123"/>
                  <a:gd name="T13" fmla="*/ 0 h 925"/>
                  <a:gd name="T14" fmla="*/ 486 w 1123"/>
                  <a:gd name="T15" fmla="*/ 5 h 925"/>
                  <a:gd name="T16" fmla="*/ 382 w 1123"/>
                  <a:gd name="T17" fmla="*/ 17 h 925"/>
                  <a:gd name="T18" fmla="*/ 290 w 1123"/>
                  <a:gd name="T19" fmla="*/ 38 h 925"/>
                  <a:gd name="T20" fmla="*/ 195 w 1123"/>
                  <a:gd name="T21" fmla="*/ 69 h 925"/>
                  <a:gd name="T22" fmla="*/ 94 w 1123"/>
                  <a:gd name="T23" fmla="*/ 110 h 925"/>
                  <a:gd name="T24" fmla="*/ 18 w 1123"/>
                  <a:gd name="T25" fmla="*/ 150 h 925"/>
                  <a:gd name="T26" fmla="*/ 24 w 1123"/>
                  <a:gd name="T27" fmla="*/ 183 h 925"/>
                  <a:gd name="T28" fmla="*/ 71 w 1123"/>
                  <a:gd name="T29" fmla="*/ 216 h 925"/>
                  <a:gd name="T30" fmla="*/ 114 w 1123"/>
                  <a:gd name="T31" fmla="*/ 250 h 925"/>
                  <a:gd name="T32" fmla="*/ 176 w 1123"/>
                  <a:gd name="T33" fmla="*/ 305 h 925"/>
                  <a:gd name="T34" fmla="*/ 240 w 1123"/>
                  <a:gd name="T35" fmla="*/ 364 h 925"/>
                  <a:gd name="T36" fmla="*/ 290 w 1123"/>
                  <a:gd name="T37" fmla="*/ 421 h 925"/>
                  <a:gd name="T38" fmla="*/ 337 w 1123"/>
                  <a:gd name="T39" fmla="*/ 482 h 925"/>
                  <a:gd name="T40" fmla="*/ 389 w 1123"/>
                  <a:gd name="T41" fmla="*/ 561 h 925"/>
                  <a:gd name="T42" fmla="*/ 437 w 1123"/>
                  <a:gd name="T43" fmla="*/ 646 h 925"/>
                  <a:gd name="T44" fmla="*/ 479 w 1123"/>
                  <a:gd name="T45" fmla="*/ 732 h 925"/>
                  <a:gd name="T46" fmla="*/ 511 w 1123"/>
                  <a:gd name="T47" fmla="*/ 823 h 925"/>
                  <a:gd name="T48" fmla="*/ 529 w 1123"/>
                  <a:gd name="T49" fmla="*/ 903 h 925"/>
                  <a:gd name="T50" fmla="*/ 567 w 1123"/>
                  <a:gd name="T51" fmla="*/ 906 h 925"/>
                  <a:gd name="T52" fmla="*/ 637 w 1123"/>
                  <a:gd name="T53" fmla="*/ 863 h 925"/>
                  <a:gd name="T54" fmla="*/ 705 w 1123"/>
                  <a:gd name="T55" fmla="*/ 817 h 925"/>
                  <a:gd name="T56" fmla="*/ 802 w 1123"/>
                  <a:gd name="T57" fmla="*/ 734 h 925"/>
                  <a:gd name="T58" fmla="*/ 867 w 1123"/>
                  <a:gd name="T59" fmla="*/ 666 h 925"/>
                  <a:gd name="T60" fmla="*/ 928 w 1123"/>
                  <a:gd name="T61" fmla="*/ 589 h 925"/>
                  <a:gd name="T62" fmla="*/ 983 w 1123"/>
                  <a:gd name="T63" fmla="*/ 508 h 925"/>
                  <a:gd name="T64" fmla="*/ 1035 w 1123"/>
                  <a:gd name="T65" fmla="*/ 414 h 925"/>
                  <a:gd name="T66" fmla="*/ 1078 w 1123"/>
                  <a:gd name="T67" fmla="*/ 324 h 925"/>
                  <a:gd name="T68" fmla="*/ 1107 w 1123"/>
                  <a:gd name="T69" fmla="*/ 223 h 925"/>
                  <a:gd name="T70" fmla="*/ 1123 w 1123"/>
                  <a:gd name="T71" fmla="*/ 160 h 92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23"/>
                  <a:gd name="T109" fmla="*/ 0 h 925"/>
                  <a:gd name="T110" fmla="*/ 1123 w 1123"/>
                  <a:gd name="T111" fmla="*/ 925 h 92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23" h="925">
                    <a:moveTo>
                      <a:pt x="1123" y="160"/>
                    </a:moveTo>
                    <a:lnTo>
                      <a:pt x="1123" y="143"/>
                    </a:lnTo>
                    <a:lnTo>
                      <a:pt x="1086" y="119"/>
                    </a:lnTo>
                    <a:lnTo>
                      <a:pt x="1048" y="97"/>
                    </a:lnTo>
                    <a:lnTo>
                      <a:pt x="1005" y="78"/>
                    </a:lnTo>
                    <a:lnTo>
                      <a:pt x="959" y="62"/>
                    </a:lnTo>
                    <a:lnTo>
                      <a:pt x="912" y="47"/>
                    </a:lnTo>
                    <a:lnTo>
                      <a:pt x="865" y="33"/>
                    </a:lnTo>
                    <a:lnTo>
                      <a:pt x="815" y="22"/>
                    </a:lnTo>
                    <a:lnTo>
                      <a:pt x="770" y="15"/>
                    </a:lnTo>
                    <a:lnTo>
                      <a:pt x="727" y="9"/>
                    </a:lnTo>
                    <a:lnTo>
                      <a:pt x="686" y="5"/>
                    </a:lnTo>
                    <a:lnTo>
                      <a:pt x="641" y="3"/>
                    </a:lnTo>
                    <a:lnTo>
                      <a:pt x="587" y="0"/>
                    </a:lnTo>
                    <a:lnTo>
                      <a:pt x="537" y="3"/>
                    </a:lnTo>
                    <a:lnTo>
                      <a:pt x="486" y="5"/>
                    </a:lnTo>
                    <a:lnTo>
                      <a:pt x="439" y="9"/>
                    </a:lnTo>
                    <a:lnTo>
                      <a:pt x="382" y="17"/>
                    </a:lnTo>
                    <a:lnTo>
                      <a:pt x="337" y="28"/>
                    </a:lnTo>
                    <a:lnTo>
                      <a:pt x="290" y="38"/>
                    </a:lnTo>
                    <a:lnTo>
                      <a:pt x="244" y="52"/>
                    </a:lnTo>
                    <a:lnTo>
                      <a:pt x="195" y="69"/>
                    </a:lnTo>
                    <a:lnTo>
                      <a:pt x="144" y="88"/>
                    </a:lnTo>
                    <a:lnTo>
                      <a:pt x="94" y="110"/>
                    </a:lnTo>
                    <a:lnTo>
                      <a:pt x="57" y="128"/>
                    </a:lnTo>
                    <a:lnTo>
                      <a:pt x="18" y="150"/>
                    </a:lnTo>
                    <a:lnTo>
                      <a:pt x="0" y="167"/>
                    </a:lnTo>
                    <a:lnTo>
                      <a:pt x="24" y="183"/>
                    </a:lnTo>
                    <a:lnTo>
                      <a:pt x="49" y="200"/>
                    </a:lnTo>
                    <a:lnTo>
                      <a:pt x="71" y="216"/>
                    </a:lnTo>
                    <a:lnTo>
                      <a:pt x="94" y="233"/>
                    </a:lnTo>
                    <a:lnTo>
                      <a:pt x="114" y="250"/>
                    </a:lnTo>
                    <a:lnTo>
                      <a:pt x="152" y="281"/>
                    </a:lnTo>
                    <a:lnTo>
                      <a:pt x="176" y="305"/>
                    </a:lnTo>
                    <a:lnTo>
                      <a:pt x="208" y="331"/>
                    </a:lnTo>
                    <a:lnTo>
                      <a:pt x="240" y="364"/>
                    </a:lnTo>
                    <a:lnTo>
                      <a:pt x="266" y="390"/>
                    </a:lnTo>
                    <a:lnTo>
                      <a:pt x="290" y="421"/>
                    </a:lnTo>
                    <a:lnTo>
                      <a:pt x="316" y="452"/>
                    </a:lnTo>
                    <a:lnTo>
                      <a:pt x="337" y="482"/>
                    </a:lnTo>
                    <a:lnTo>
                      <a:pt x="361" y="518"/>
                    </a:lnTo>
                    <a:lnTo>
                      <a:pt x="389" y="561"/>
                    </a:lnTo>
                    <a:lnTo>
                      <a:pt x="416" y="609"/>
                    </a:lnTo>
                    <a:lnTo>
                      <a:pt x="437" y="646"/>
                    </a:lnTo>
                    <a:lnTo>
                      <a:pt x="456" y="685"/>
                    </a:lnTo>
                    <a:lnTo>
                      <a:pt x="479" y="732"/>
                    </a:lnTo>
                    <a:lnTo>
                      <a:pt x="496" y="780"/>
                    </a:lnTo>
                    <a:lnTo>
                      <a:pt x="511" y="823"/>
                    </a:lnTo>
                    <a:lnTo>
                      <a:pt x="525" y="867"/>
                    </a:lnTo>
                    <a:lnTo>
                      <a:pt x="529" y="903"/>
                    </a:lnTo>
                    <a:lnTo>
                      <a:pt x="530" y="925"/>
                    </a:lnTo>
                    <a:lnTo>
                      <a:pt x="567" y="906"/>
                    </a:lnTo>
                    <a:lnTo>
                      <a:pt x="606" y="882"/>
                    </a:lnTo>
                    <a:lnTo>
                      <a:pt x="637" y="863"/>
                    </a:lnTo>
                    <a:lnTo>
                      <a:pt x="672" y="837"/>
                    </a:lnTo>
                    <a:lnTo>
                      <a:pt x="705" y="817"/>
                    </a:lnTo>
                    <a:lnTo>
                      <a:pt x="753" y="779"/>
                    </a:lnTo>
                    <a:lnTo>
                      <a:pt x="802" y="734"/>
                    </a:lnTo>
                    <a:lnTo>
                      <a:pt x="840" y="699"/>
                    </a:lnTo>
                    <a:lnTo>
                      <a:pt x="867" y="666"/>
                    </a:lnTo>
                    <a:lnTo>
                      <a:pt x="898" y="628"/>
                    </a:lnTo>
                    <a:lnTo>
                      <a:pt x="928" y="589"/>
                    </a:lnTo>
                    <a:lnTo>
                      <a:pt x="957" y="549"/>
                    </a:lnTo>
                    <a:lnTo>
                      <a:pt x="983" y="508"/>
                    </a:lnTo>
                    <a:lnTo>
                      <a:pt x="1010" y="461"/>
                    </a:lnTo>
                    <a:lnTo>
                      <a:pt x="1035" y="414"/>
                    </a:lnTo>
                    <a:lnTo>
                      <a:pt x="1059" y="366"/>
                    </a:lnTo>
                    <a:lnTo>
                      <a:pt x="1078" y="324"/>
                    </a:lnTo>
                    <a:lnTo>
                      <a:pt x="1093" y="274"/>
                    </a:lnTo>
                    <a:lnTo>
                      <a:pt x="1107" y="223"/>
                    </a:lnTo>
                    <a:lnTo>
                      <a:pt x="1123" y="159"/>
                    </a:lnTo>
                    <a:lnTo>
                      <a:pt x="1123" y="160"/>
                    </a:lnTo>
                    <a:close/>
                  </a:path>
                </a:pathLst>
              </a:custGeom>
              <a:gradFill rotWithShape="1">
                <a:gsLst>
                  <a:gs pos="0">
                    <a:srgbClr val="FFFFFF"/>
                  </a:gs>
                  <a:gs pos="100000">
                    <a:srgbClr val="DF3F9F"/>
                  </a:gs>
                </a:gsLst>
                <a:path path="rect">
                  <a:fillToRect l="50000" t="50000" r="50000" b="50000"/>
                </a:path>
              </a:gradFill>
              <a:ln w="11113">
                <a:solidFill>
                  <a:srgbClr val="000000"/>
                </a:solidFill>
                <a:round/>
                <a:headEnd/>
                <a:tailEnd/>
              </a:ln>
            </p:spPr>
            <p:txBody>
              <a:bodyPr/>
              <a:lstStyle/>
              <a:p>
                <a:endParaRPr lang="zh-TW" altLang="en-US"/>
              </a:p>
            </p:txBody>
          </p:sp>
          <p:sp>
            <p:nvSpPr>
              <p:cNvPr id="299041" name="Freeform 18"/>
              <p:cNvSpPr>
                <a:spLocks/>
              </p:cNvSpPr>
              <p:nvPr/>
            </p:nvSpPr>
            <p:spPr bwMode="auto">
              <a:xfrm>
                <a:off x="1315" y="3118"/>
                <a:ext cx="565" cy="628"/>
              </a:xfrm>
              <a:custGeom>
                <a:avLst/>
                <a:gdLst>
                  <a:gd name="T0" fmla="*/ 57 w 1129"/>
                  <a:gd name="T1" fmla="*/ 23 h 1257"/>
                  <a:gd name="T2" fmla="*/ 122 w 1129"/>
                  <a:gd name="T3" fmla="*/ 50 h 1257"/>
                  <a:gd name="T4" fmla="*/ 212 w 1129"/>
                  <a:gd name="T5" fmla="*/ 81 h 1257"/>
                  <a:gd name="T6" fmla="*/ 305 w 1129"/>
                  <a:gd name="T7" fmla="*/ 105 h 1257"/>
                  <a:gd name="T8" fmla="*/ 406 w 1129"/>
                  <a:gd name="T9" fmla="*/ 126 h 1257"/>
                  <a:gd name="T10" fmla="*/ 525 w 1129"/>
                  <a:gd name="T11" fmla="*/ 138 h 1257"/>
                  <a:gd name="T12" fmla="*/ 644 w 1129"/>
                  <a:gd name="T13" fmla="*/ 138 h 1257"/>
                  <a:gd name="T14" fmla="*/ 772 w 1129"/>
                  <a:gd name="T15" fmla="*/ 119 h 1257"/>
                  <a:gd name="T16" fmla="*/ 861 w 1129"/>
                  <a:gd name="T17" fmla="*/ 99 h 1257"/>
                  <a:gd name="T18" fmla="*/ 939 w 1129"/>
                  <a:gd name="T19" fmla="*/ 73 h 1257"/>
                  <a:gd name="T20" fmla="*/ 1020 w 1129"/>
                  <a:gd name="T21" fmla="*/ 40 h 1257"/>
                  <a:gd name="T22" fmla="*/ 1081 w 1129"/>
                  <a:gd name="T23" fmla="*/ 14 h 1257"/>
                  <a:gd name="T24" fmla="*/ 1110 w 1129"/>
                  <a:gd name="T25" fmla="*/ 35 h 1257"/>
                  <a:gd name="T26" fmla="*/ 1117 w 1129"/>
                  <a:gd name="T27" fmla="*/ 99 h 1257"/>
                  <a:gd name="T28" fmla="*/ 1126 w 1129"/>
                  <a:gd name="T29" fmla="*/ 194 h 1257"/>
                  <a:gd name="T30" fmla="*/ 1129 w 1129"/>
                  <a:gd name="T31" fmla="*/ 264 h 1257"/>
                  <a:gd name="T32" fmla="*/ 1122 w 1129"/>
                  <a:gd name="T33" fmla="*/ 358 h 1257"/>
                  <a:gd name="T34" fmla="*/ 1108 w 1129"/>
                  <a:gd name="T35" fmla="*/ 458 h 1257"/>
                  <a:gd name="T36" fmla="*/ 1084 w 1129"/>
                  <a:gd name="T37" fmla="*/ 568 h 1257"/>
                  <a:gd name="T38" fmla="*/ 1050 w 1129"/>
                  <a:gd name="T39" fmla="*/ 668 h 1257"/>
                  <a:gd name="T40" fmla="*/ 1008 w 1129"/>
                  <a:gd name="T41" fmla="*/ 763 h 1257"/>
                  <a:gd name="T42" fmla="*/ 960 w 1129"/>
                  <a:gd name="T43" fmla="*/ 851 h 1257"/>
                  <a:gd name="T44" fmla="*/ 899 w 1129"/>
                  <a:gd name="T45" fmla="*/ 943 h 1257"/>
                  <a:gd name="T46" fmla="*/ 825 w 1129"/>
                  <a:gd name="T47" fmla="*/ 1034 h 1257"/>
                  <a:gd name="T48" fmla="*/ 741 w 1129"/>
                  <a:gd name="T49" fmla="*/ 1117 h 1257"/>
                  <a:gd name="T50" fmla="*/ 659 w 1129"/>
                  <a:gd name="T51" fmla="*/ 1185 h 1257"/>
                  <a:gd name="T52" fmla="*/ 587 w 1129"/>
                  <a:gd name="T53" fmla="*/ 1235 h 1257"/>
                  <a:gd name="T54" fmla="*/ 523 w 1129"/>
                  <a:gd name="T55" fmla="*/ 1236 h 1257"/>
                  <a:gd name="T56" fmla="*/ 452 w 1129"/>
                  <a:gd name="T57" fmla="*/ 1186 h 1257"/>
                  <a:gd name="T58" fmla="*/ 385 w 1129"/>
                  <a:gd name="T59" fmla="*/ 1131 h 1257"/>
                  <a:gd name="T60" fmla="*/ 316 w 1129"/>
                  <a:gd name="T61" fmla="*/ 1066 h 1257"/>
                  <a:gd name="T62" fmla="*/ 235 w 1129"/>
                  <a:gd name="T63" fmla="*/ 964 h 1257"/>
                  <a:gd name="T64" fmla="*/ 174 w 1129"/>
                  <a:gd name="T65" fmla="*/ 879 h 1257"/>
                  <a:gd name="T66" fmla="*/ 122 w 1129"/>
                  <a:gd name="T67" fmla="*/ 786 h 1257"/>
                  <a:gd name="T68" fmla="*/ 77 w 1129"/>
                  <a:gd name="T69" fmla="*/ 684 h 1257"/>
                  <a:gd name="T70" fmla="*/ 43 w 1129"/>
                  <a:gd name="T71" fmla="*/ 579 h 1257"/>
                  <a:gd name="T72" fmla="*/ 17 w 1129"/>
                  <a:gd name="T73" fmla="*/ 473 h 1257"/>
                  <a:gd name="T74" fmla="*/ 1 w 1129"/>
                  <a:gd name="T75" fmla="*/ 358 h 1257"/>
                  <a:gd name="T76" fmla="*/ 0 w 1129"/>
                  <a:gd name="T77" fmla="*/ 242 h 1257"/>
                  <a:gd name="T78" fmla="*/ 5 w 1129"/>
                  <a:gd name="T79" fmla="*/ 128 h 1257"/>
                  <a:gd name="T80" fmla="*/ 19 w 1129"/>
                  <a:gd name="T81" fmla="*/ 33 h 125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29"/>
                  <a:gd name="T124" fmla="*/ 0 h 1257"/>
                  <a:gd name="T125" fmla="*/ 1129 w 1129"/>
                  <a:gd name="T126" fmla="*/ 1257 h 125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29" h="1257">
                    <a:moveTo>
                      <a:pt x="26" y="2"/>
                    </a:moveTo>
                    <a:lnTo>
                      <a:pt x="57" y="23"/>
                    </a:lnTo>
                    <a:lnTo>
                      <a:pt x="91" y="38"/>
                    </a:lnTo>
                    <a:lnTo>
                      <a:pt x="122" y="50"/>
                    </a:lnTo>
                    <a:lnTo>
                      <a:pt x="171" y="69"/>
                    </a:lnTo>
                    <a:lnTo>
                      <a:pt x="212" y="81"/>
                    </a:lnTo>
                    <a:lnTo>
                      <a:pt x="257" y="95"/>
                    </a:lnTo>
                    <a:lnTo>
                      <a:pt x="305" y="105"/>
                    </a:lnTo>
                    <a:lnTo>
                      <a:pt x="354" y="118"/>
                    </a:lnTo>
                    <a:lnTo>
                      <a:pt x="406" y="126"/>
                    </a:lnTo>
                    <a:lnTo>
                      <a:pt x="466" y="133"/>
                    </a:lnTo>
                    <a:lnTo>
                      <a:pt x="525" y="138"/>
                    </a:lnTo>
                    <a:lnTo>
                      <a:pt x="578" y="138"/>
                    </a:lnTo>
                    <a:lnTo>
                      <a:pt x="644" y="138"/>
                    </a:lnTo>
                    <a:lnTo>
                      <a:pt x="716" y="126"/>
                    </a:lnTo>
                    <a:lnTo>
                      <a:pt x="772" y="119"/>
                    </a:lnTo>
                    <a:lnTo>
                      <a:pt x="811" y="111"/>
                    </a:lnTo>
                    <a:lnTo>
                      <a:pt x="861" y="99"/>
                    </a:lnTo>
                    <a:lnTo>
                      <a:pt x="901" y="87"/>
                    </a:lnTo>
                    <a:lnTo>
                      <a:pt x="939" y="73"/>
                    </a:lnTo>
                    <a:lnTo>
                      <a:pt x="986" y="54"/>
                    </a:lnTo>
                    <a:lnTo>
                      <a:pt x="1020" y="40"/>
                    </a:lnTo>
                    <a:lnTo>
                      <a:pt x="1053" y="24"/>
                    </a:lnTo>
                    <a:lnTo>
                      <a:pt x="1081" y="14"/>
                    </a:lnTo>
                    <a:lnTo>
                      <a:pt x="1101" y="0"/>
                    </a:lnTo>
                    <a:lnTo>
                      <a:pt x="1110" y="35"/>
                    </a:lnTo>
                    <a:lnTo>
                      <a:pt x="1115" y="69"/>
                    </a:lnTo>
                    <a:lnTo>
                      <a:pt x="1117" y="99"/>
                    </a:lnTo>
                    <a:lnTo>
                      <a:pt x="1124" y="154"/>
                    </a:lnTo>
                    <a:lnTo>
                      <a:pt x="1126" y="194"/>
                    </a:lnTo>
                    <a:lnTo>
                      <a:pt x="1129" y="232"/>
                    </a:lnTo>
                    <a:lnTo>
                      <a:pt x="1129" y="264"/>
                    </a:lnTo>
                    <a:lnTo>
                      <a:pt x="1124" y="318"/>
                    </a:lnTo>
                    <a:lnTo>
                      <a:pt x="1122" y="358"/>
                    </a:lnTo>
                    <a:lnTo>
                      <a:pt x="1117" y="404"/>
                    </a:lnTo>
                    <a:lnTo>
                      <a:pt x="1108" y="458"/>
                    </a:lnTo>
                    <a:lnTo>
                      <a:pt x="1101" y="503"/>
                    </a:lnTo>
                    <a:lnTo>
                      <a:pt x="1084" y="568"/>
                    </a:lnTo>
                    <a:lnTo>
                      <a:pt x="1069" y="620"/>
                    </a:lnTo>
                    <a:lnTo>
                      <a:pt x="1050" y="668"/>
                    </a:lnTo>
                    <a:lnTo>
                      <a:pt x="1032" y="712"/>
                    </a:lnTo>
                    <a:lnTo>
                      <a:pt x="1008" y="763"/>
                    </a:lnTo>
                    <a:lnTo>
                      <a:pt x="984" y="812"/>
                    </a:lnTo>
                    <a:lnTo>
                      <a:pt x="960" y="851"/>
                    </a:lnTo>
                    <a:lnTo>
                      <a:pt x="932" y="893"/>
                    </a:lnTo>
                    <a:lnTo>
                      <a:pt x="899" y="943"/>
                    </a:lnTo>
                    <a:lnTo>
                      <a:pt x="861" y="995"/>
                    </a:lnTo>
                    <a:lnTo>
                      <a:pt x="825" y="1034"/>
                    </a:lnTo>
                    <a:lnTo>
                      <a:pt x="785" y="1078"/>
                    </a:lnTo>
                    <a:lnTo>
                      <a:pt x="741" y="1117"/>
                    </a:lnTo>
                    <a:lnTo>
                      <a:pt x="694" y="1155"/>
                    </a:lnTo>
                    <a:lnTo>
                      <a:pt x="659" y="1185"/>
                    </a:lnTo>
                    <a:lnTo>
                      <a:pt x="627" y="1211"/>
                    </a:lnTo>
                    <a:lnTo>
                      <a:pt x="587" y="1235"/>
                    </a:lnTo>
                    <a:lnTo>
                      <a:pt x="556" y="1257"/>
                    </a:lnTo>
                    <a:lnTo>
                      <a:pt x="523" y="1236"/>
                    </a:lnTo>
                    <a:lnTo>
                      <a:pt x="494" y="1217"/>
                    </a:lnTo>
                    <a:lnTo>
                      <a:pt x="452" y="1186"/>
                    </a:lnTo>
                    <a:lnTo>
                      <a:pt x="419" y="1160"/>
                    </a:lnTo>
                    <a:lnTo>
                      <a:pt x="385" y="1131"/>
                    </a:lnTo>
                    <a:lnTo>
                      <a:pt x="354" y="1102"/>
                    </a:lnTo>
                    <a:lnTo>
                      <a:pt x="316" y="1066"/>
                    </a:lnTo>
                    <a:lnTo>
                      <a:pt x="281" y="1022"/>
                    </a:lnTo>
                    <a:lnTo>
                      <a:pt x="235" y="964"/>
                    </a:lnTo>
                    <a:lnTo>
                      <a:pt x="202" y="919"/>
                    </a:lnTo>
                    <a:lnTo>
                      <a:pt x="174" y="879"/>
                    </a:lnTo>
                    <a:lnTo>
                      <a:pt x="145" y="827"/>
                    </a:lnTo>
                    <a:lnTo>
                      <a:pt x="122" y="786"/>
                    </a:lnTo>
                    <a:lnTo>
                      <a:pt x="98" y="732"/>
                    </a:lnTo>
                    <a:lnTo>
                      <a:pt x="77" y="684"/>
                    </a:lnTo>
                    <a:lnTo>
                      <a:pt x="62" y="642"/>
                    </a:lnTo>
                    <a:lnTo>
                      <a:pt x="43" y="579"/>
                    </a:lnTo>
                    <a:lnTo>
                      <a:pt x="29" y="534"/>
                    </a:lnTo>
                    <a:lnTo>
                      <a:pt x="17" y="473"/>
                    </a:lnTo>
                    <a:lnTo>
                      <a:pt x="10" y="428"/>
                    </a:lnTo>
                    <a:lnTo>
                      <a:pt x="1" y="358"/>
                    </a:lnTo>
                    <a:lnTo>
                      <a:pt x="0" y="304"/>
                    </a:lnTo>
                    <a:lnTo>
                      <a:pt x="0" y="242"/>
                    </a:lnTo>
                    <a:lnTo>
                      <a:pt x="1" y="178"/>
                    </a:lnTo>
                    <a:lnTo>
                      <a:pt x="5" y="128"/>
                    </a:lnTo>
                    <a:lnTo>
                      <a:pt x="12" y="74"/>
                    </a:lnTo>
                    <a:lnTo>
                      <a:pt x="19" y="33"/>
                    </a:lnTo>
                    <a:lnTo>
                      <a:pt x="26" y="2"/>
                    </a:lnTo>
                    <a:close/>
                  </a:path>
                </a:pathLst>
              </a:custGeom>
              <a:gradFill rotWithShape="1">
                <a:gsLst>
                  <a:gs pos="0">
                    <a:srgbClr val="FFFFFF"/>
                  </a:gs>
                  <a:gs pos="100000">
                    <a:srgbClr val="DF1F3F"/>
                  </a:gs>
                </a:gsLst>
                <a:path path="rect">
                  <a:fillToRect l="50000" t="50000" r="50000" b="50000"/>
                </a:path>
              </a:gradFill>
              <a:ln w="11113">
                <a:solidFill>
                  <a:srgbClr val="000000"/>
                </a:solidFill>
                <a:round/>
                <a:headEnd/>
                <a:tailEnd/>
              </a:ln>
            </p:spPr>
            <p:txBody>
              <a:bodyPr/>
              <a:lstStyle/>
              <a:p>
                <a:endParaRPr lang="zh-TW" altLang="en-US"/>
              </a:p>
            </p:txBody>
          </p:sp>
        </p:grpSp>
        <p:sp>
          <p:nvSpPr>
            <p:cNvPr id="299034" name="Text Box 19"/>
            <p:cNvSpPr txBox="1">
              <a:spLocks noChangeArrowheads="1"/>
            </p:cNvSpPr>
            <p:nvPr/>
          </p:nvSpPr>
          <p:spPr bwMode="auto">
            <a:xfrm>
              <a:off x="1712" y="2329"/>
              <a:ext cx="362" cy="38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個人</a:t>
              </a:r>
            </a:p>
            <a:p>
              <a:pPr algn="l"/>
              <a:r>
                <a:rPr lang="zh-TW" altLang="en-US" sz="1600" b="1">
                  <a:solidFill>
                    <a:schemeClr val="tx2"/>
                  </a:solidFill>
                  <a:latin typeface="標楷體" pitchFamily="65" charset="-120"/>
                  <a:ea typeface="標楷體" pitchFamily="65" charset="-120"/>
                </a:rPr>
                <a:t>學習</a:t>
              </a:r>
            </a:p>
          </p:txBody>
        </p:sp>
        <p:sp>
          <p:nvSpPr>
            <p:cNvPr id="299035" name="Text Box 20"/>
            <p:cNvSpPr txBox="1">
              <a:spLocks noChangeArrowheads="1"/>
            </p:cNvSpPr>
            <p:nvPr/>
          </p:nvSpPr>
          <p:spPr bwMode="auto">
            <a:xfrm>
              <a:off x="1132" y="3141"/>
              <a:ext cx="362" cy="38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組內</a:t>
              </a:r>
            </a:p>
            <a:p>
              <a:pPr algn="l"/>
              <a:r>
                <a:rPr lang="zh-TW" altLang="en-US" sz="1600" b="1">
                  <a:solidFill>
                    <a:schemeClr val="tx2"/>
                  </a:solidFill>
                  <a:latin typeface="標楷體" pitchFamily="65" charset="-120"/>
                  <a:ea typeface="標楷體" pitchFamily="65" charset="-120"/>
                </a:rPr>
                <a:t>學習</a:t>
              </a:r>
            </a:p>
          </p:txBody>
        </p:sp>
        <p:sp>
          <p:nvSpPr>
            <p:cNvPr id="299036" name="Text Box 21"/>
            <p:cNvSpPr txBox="1">
              <a:spLocks noChangeArrowheads="1"/>
            </p:cNvSpPr>
            <p:nvPr/>
          </p:nvSpPr>
          <p:spPr bwMode="auto">
            <a:xfrm>
              <a:off x="2233" y="3192"/>
              <a:ext cx="363" cy="38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組間</a:t>
              </a:r>
            </a:p>
            <a:p>
              <a:pPr algn="l"/>
              <a:r>
                <a:rPr lang="zh-TW" altLang="en-US" sz="1600" b="1">
                  <a:solidFill>
                    <a:schemeClr val="tx2"/>
                  </a:solidFill>
                  <a:latin typeface="標楷體" pitchFamily="65" charset="-120"/>
                  <a:ea typeface="標楷體" pitchFamily="65" charset="-120"/>
                </a:rPr>
                <a:t>學習</a:t>
              </a:r>
            </a:p>
          </p:txBody>
        </p:sp>
        <p:sp>
          <p:nvSpPr>
            <p:cNvPr id="299037" name="Text Box 22"/>
            <p:cNvSpPr txBox="1">
              <a:spLocks noChangeArrowheads="1"/>
            </p:cNvSpPr>
            <p:nvPr/>
          </p:nvSpPr>
          <p:spPr bwMode="auto">
            <a:xfrm>
              <a:off x="1712" y="2836"/>
              <a:ext cx="362" cy="38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組織</a:t>
              </a:r>
            </a:p>
            <a:p>
              <a:pPr algn="l"/>
              <a:r>
                <a:rPr lang="zh-TW" altLang="en-US" sz="1600" b="1">
                  <a:solidFill>
                    <a:schemeClr val="tx2"/>
                  </a:solidFill>
                  <a:latin typeface="標楷體" pitchFamily="65" charset="-120"/>
                  <a:ea typeface="標楷體" pitchFamily="65" charset="-120"/>
                </a:rPr>
                <a:t>學習</a:t>
              </a:r>
            </a:p>
          </p:txBody>
        </p:sp>
      </p:grpSp>
      <p:sp>
        <p:nvSpPr>
          <p:cNvPr id="299014" name="Arc 23"/>
          <p:cNvSpPr>
            <a:spLocks/>
          </p:cNvSpPr>
          <p:nvPr/>
        </p:nvSpPr>
        <p:spPr bwMode="auto">
          <a:xfrm rot="-1125135">
            <a:off x="3276600" y="4076700"/>
            <a:ext cx="1728788" cy="2160588"/>
          </a:xfrm>
          <a:custGeom>
            <a:avLst/>
            <a:gdLst>
              <a:gd name="T0" fmla="*/ 0 w 15327"/>
              <a:gd name="T1" fmla="*/ 0 h 21600"/>
              <a:gd name="T2" fmla="*/ 1728788 w 15327"/>
              <a:gd name="T3" fmla="*/ 638174 h 21600"/>
              <a:gd name="T4" fmla="*/ 0 w 15327"/>
              <a:gd name="T5" fmla="*/ 2160588 h 21600"/>
              <a:gd name="T6" fmla="*/ 0 60000 65536"/>
              <a:gd name="T7" fmla="*/ 0 60000 65536"/>
              <a:gd name="T8" fmla="*/ 0 60000 65536"/>
              <a:gd name="T9" fmla="*/ 0 w 15327"/>
              <a:gd name="T10" fmla="*/ 0 h 21600"/>
              <a:gd name="T11" fmla="*/ 15327 w 15327"/>
              <a:gd name="T12" fmla="*/ 21600 h 21600"/>
            </a:gdLst>
            <a:ahLst/>
            <a:cxnLst>
              <a:cxn ang="T6">
                <a:pos x="T0" y="T1"/>
              </a:cxn>
              <a:cxn ang="T7">
                <a:pos x="T2" y="T3"/>
              </a:cxn>
              <a:cxn ang="T8">
                <a:pos x="T4" y="T5"/>
              </a:cxn>
            </a:cxnLst>
            <a:rect l="T9" t="T10" r="T11" b="T12"/>
            <a:pathLst>
              <a:path w="15327" h="21600" fill="none" extrusionOk="0">
                <a:moveTo>
                  <a:pt x="-1" y="0"/>
                </a:moveTo>
                <a:cubicBezTo>
                  <a:pt x="5754" y="0"/>
                  <a:pt x="11271" y="2296"/>
                  <a:pt x="15326" y="6380"/>
                </a:cubicBezTo>
              </a:path>
              <a:path w="15327" h="21600" stroke="0" extrusionOk="0">
                <a:moveTo>
                  <a:pt x="-1" y="0"/>
                </a:moveTo>
                <a:cubicBezTo>
                  <a:pt x="5754" y="0"/>
                  <a:pt x="11271" y="2296"/>
                  <a:pt x="15326" y="6380"/>
                </a:cubicBezTo>
                <a:lnTo>
                  <a:pt x="0" y="21600"/>
                </a:lnTo>
                <a:close/>
              </a:path>
            </a:pathLst>
          </a:custGeom>
          <a:noFill/>
          <a:ln w="76200">
            <a:solidFill>
              <a:srgbClr val="FF3300"/>
            </a:solidFill>
            <a:round/>
            <a:headEnd/>
            <a:tailEnd type="triangle" w="med" len="med"/>
          </a:ln>
        </p:spPr>
        <p:txBody>
          <a:bodyPr wrap="none" anchor="ctr"/>
          <a:lstStyle/>
          <a:p>
            <a:endParaRPr lang="zh-TW" altLang="en-US"/>
          </a:p>
        </p:txBody>
      </p:sp>
      <p:sp>
        <p:nvSpPr>
          <p:cNvPr id="2506776" name="Rectangle 24"/>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99016" name="Rectangle 25"/>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299017" name="Freeform 26"/>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299018" name="Freeform 27"/>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299019" name="Freeform 28"/>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grpSp>
        <p:nvGrpSpPr>
          <p:cNvPr id="5" name="Group 29"/>
          <p:cNvGrpSpPr>
            <a:grpSpLocks/>
          </p:cNvGrpSpPr>
          <p:nvPr/>
        </p:nvGrpSpPr>
        <p:grpSpPr bwMode="auto">
          <a:xfrm>
            <a:off x="949325" y="1484313"/>
            <a:ext cx="1065213" cy="979487"/>
            <a:chOff x="598" y="935"/>
            <a:chExt cx="671" cy="617"/>
          </a:xfrm>
        </p:grpSpPr>
        <p:sp>
          <p:nvSpPr>
            <p:cNvPr id="299028" name="Freeform 30"/>
            <p:cNvSpPr>
              <a:spLocks/>
            </p:cNvSpPr>
            <p:nvPr/>
          </p:nvSpPr>
          <p:spPr bwMode="auto">
            <a:xfrm>
              <a:off x="598" y="935"/>
              <a:ext cx="671" cy="61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99FF"/>
            </a:solidFill>
            <a:ln w="14288">
              <a:solidFill>
                <a:srgbClr val="000000"/>
              </a:solidFill>
              <a:round/>
              <a:headEnd/>
              <a:tailEnd/>
            </a:ln>
          </p:spPr>
          <p:txBody>
            <a:bodyPr/>
            <a:lstStyle/>
            <a:p>
              <a:endParaRPr lang="zh-TW" altLang="en-US"/>
            </a:p>
          </p:txBody>
        </p:sp>
        <p:sp>
          <p:nvSpPr>
            <p:cNvPr id="299029" name="Rectangle 31"/>
            <p:cNvSpPr>
              <a:spLocks noChangeArrowheads="1"/>
            </p:cNvSpPr>
            <p:nvPr/>
          </p:nvSpPr>
          <p:spPr bwMode="auto">
            <a:xfrm>
              <a:off x="1010" y="1164"/>
              <a:ext cx="208" cy="250"/>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grpSp>
      <p:sp>
        <p:nvSpPr>
          <p:cNvPr id="299021" name="Rectangle 32"/>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299022" name="Rectangle 33"/>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sp>
        <p:nvSpPr>
          <p:cNvPr id="299023" name="Rectangle 34"/>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299024" name="Rectangle 35"/>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506788" name="Rectangle 36"/>
          <p:cNvSpPr>
            <a:spLocks noChangeArrowheads="1"/>
          </p:cNvSpPr>
          <p:nvPr/>
        </p:nvSpPr>
        <p:spPr bwMode="auto">
          <a:xfrm>
            <a:off x="2555875" y="2133600"/>
            <a:ext cx="5784850" cy="701675"/>
          </a:xfrm>
          <a:prstGeom prst="rect">
            <a:avLst/>
          </a:prstGeom>
          <a:gradFill rotWithShape="1">
            <a:gsLst>
              <a:gs pos="0">
                <a:schemeClr val="bg1"/>
              </a:gs>
              <a:gs pos="100000">
                <a:srgbClr val="CC99FF"/>
              </a:gs>
            </a:gsLst>
            <a:path path="shape">
              <a:fillToRect l="50000" t="50000" r="50000" b="50000"/>
            </a:path>
          </a:gradFill>
          <a:ln w="9525" algn="ctr">
            <a:noFill/>
            <a:miter lim="800000"/>
            <a:headEnd/>
            <a:tailEnd/>
          </a:ln>
          <a:effectLst>
            <a:outerShdw dist="35921" dir="2700000" algn="ctr" rotWithShape="0">
              <a:schemeClr val="bg2"/>
            </a:outerShdw>
          </a:effectLst>
        </p:spPr>
        <p:txBody>
          <a:bodyPr wrap="none">
            <a:spAutoFit/>
          </a:bodyPr>
          <a:lstStyle/>
          <a:p>
            <a:pPr algn="l">
              <a:defRPr/>
            </a:pPr>
            <a:r>
              <a:rPr lang="zh-TW" altLang="en-US" sz="2000" b="1">
                <a:latin typeface="Times New Roman" pitchFamily="18" charset="0"/>
                <a:ea typeface="標楷體" pitchFamily="65" charset="-120"/>
              </a:rPr>
              <a:t>運用六項修練</a:t>
            </a:r>
            <a:endParaRPr lang="zh-TW" altLang="en-US" sz="2000" b="1">
              <a:latin typeface="Times New Roman" pitchFamily="18" charset="0"/>
              <a:ea typeface="標楷體" pitchFamily="65" charset="-120"/>
              <a:sym typeface="Wingdings" pitchFamily="2" charset="2"/>
            </a:endParaRPr>
          </a:p>
          <a:p>
            <a:pPr algn="l">
              <a:defRPr/>
            </a:pPr>
            <a:r>
              <a:rPr lang="zh-TW" altLang="en-US" sz="2000" b="1">
                <a:latin typeface="Times New Roman" pitchFamily="18" charset="0"/>
                <a:ea typeface="標楷體" pitchFamily="65" charset="-120"/>
              </a:rPr>
              <a:t>     建立大三圓</a:t>
            </a:r>
            <a:r>
              <a:rPr lang="en-US" altLang="zh-TW" sz="2000" b="1">
                <a:latin typeface="Times New Roman" pitchFamily="18" charset="0"/>
                <a:ea typeface="標楷體" pitchFamily="65" charset="-120"/>
              </a:rPr>
              <a:t>(</a:t>
            </a:r>
            <a:r>
              <a:rPr lang="zh-TW" altLang="en-US" sz="2000" b="1">
                <a:latin typeface="Times New Roman" pitchFamily="18" charset="0"/>
                <a:ea typeface="標楷體" pitchFamily="65" charset="-120"/>
              </a:rPr>
              <a:t>個人 </a:t>
            </a:r>
            <a:r>
              <a:rPr lang="en-US" altLang="zh-TW" sz="2000" b="1">
                <a:latin typeface="Times New Roman" pitchFamily="18" charset="0"/>
                <a:ea typeface="標楷體" pitchFamily="65" charset="-120"/>
              </a:rPr>
              <a:t>+ </a:t>
            </a:r>
            <a:r>
              <a:rPr lang="zh-TW" altLang="en-US" sz="2000" b="1">
                <a:latin typeface="Times New Roman" pitchFamily="18" charset="0"/>
                <a:ea typeface="標楷體" pitchFamily="65" charset="-120"/>
              </a:rPr>
              <a:t>組內 </a:t>
            </a:r>
            <a:r>
              <a:rPr lang="en-US" altLang="zh-TW" sz="2000" b="1">
                <a:latin typeface="Times New Roman" pitchFamily="18" charset="0"/>
                <a:ea typeface="標楷體" pitchFamily="65" charset="-120"/>
              </a:rPr>
              <a:t>+ </a:t>
            </a:r>
            <a:r>
              <a:rPr lang="zh-TW" altLang="en-US" sz="2000" b="1">
                <a:latin typeface="Times New Roman" pitchFamily="18" charset="0"/>
                <a:ea typeface="標楷體" pitchFamily="65" charset="-120"/>
              </a:rPr>
              <a:t>組間</a:t>
            </a:r>
            <a:r>
              <a:rPr lang="en-US" altLang="zh-TW" sz="2000" b="1">
                <a:latin typeface="Times New Roman" pitchFamily="18" charset="0"/>
                <a:ea typeface="標楷體" pitchFamily="65" charset="-120"/>
              </a:rPr>
              <a:t>)</a:t>
            </a:r>
            <a:r>
              <a:rPr lang="zh-TW" altLang="en-US" sz="2000" b="1">
                <a:latin typeface="Times New Roman" pitchFamily="18" charset="0"/>
                <a:ea typeface="標楷體" pitchFamily="65" charset="-120"/>
              </a:rPr>
              <a:t>的組織學習機制</a:t>
            </a:r>
            <a:endParaRPr lang="zh-TW" altLang="en-US" sz="2000" b="1">
              <a:latin typeface="Times New Roman" pitchFamily="18" charset="0"/>
              <a:ea typeface="標楷體" pitchFamily="65" charset="-120"/>
              <a:sym typeface="Monotype Sorts" pitchFamily="2" charset="2"/>
            </a:endParaRPr>
          </a:p>
        </p:txBody>
      </p:sp>
      <p:sp>
        <p:nvSpPr>
          <p:cNvPr id="299026" name="Oval 37"/>
          <p:cNvSpPr>
            <a:spLocks noChangeArrowheads="1"/>
          </p:cNvSpPr>
          <p:nvPr/>
        </p:nvSpPr>
        <p:spPr bwMode="auto">
          <a:xfrm>
            <a:off x="2124075" y="1654175"/>
            <a:ext cx="311150" cy="303213"/>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2</a:t>
            </a:r>
          </a:p>
        </p:txBody>
      </p:sp>
      <p:sp>
        <p:nvSpPr>
          <p:cNvPr id="299027" name="Rectangle 38"/>
          <p:cNvSpPr>
            <a:spLocks noChangeArrowheads="1"/>
          </p:cNvSpPr>
          <p:nvPr/>
        </p:nvSpPr>
        <p:spPr bwMode="auto">
          <a:xfrm>
            <a:off x="2484438" y="1628775"/>
            <a:ext cx="6443662" cy="396875"/>
          </a:xfrm>
          <a:prstGeom prst="rect">
            <a:avLst/>
          </a:prstGeom>
          <a:noFill/>
          <a:ln w="9525">
            <a:noFill/>
            <a:miter lim="800000"/>
            <a:headEnd/>
            <a:tailEnd/>
          </a:ln>
        </p:spPr>
        <p:txBody>
          <a:bodyPr>
            <a:spAutoFit/>
          </a:bodyPr>
          <a:lstStyle/>
          <a:p>
            <a:pPr algn="l"/>
            <a:r>
              <a:rPr lang="zh-TW" altLang="en-US" sz="2000" b="1">
                <a:solidFill>
                  <a:schemeClr val="folHlink"/>
                </a:solidFill>
                <a:latin typeface="Tahoma" pitchFamily="34" charset="0"/>
                <a:ea typeface="標楷體" pitchFamily="65" charset="-120"/>
              </a:rPr>
              <a:t>建構組織學習環境促成主計人員接受改變、適應改變</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nodeType="clickEffect">
                                  <p:stCondLst>
                                    <p:cond delay="0"/>
                                  </p:stCondLst>
                                  <p:endCondLst>
                                    <p:cond evt="onNext" delay="0">
                                      <p:tgtEl>
                                        <p:sldTgt/>
                                      </p:tgtEl>
                                    </p:cond>
                                  </p:endCondLst>
                                  <p:childTnLst>
                                    <p:anim calcmode="discrete" valueType="str">
                                      <p:cBhvr>
                                        <p:cTn id="6" dur="1000" fill="hold"/>
                                        <p:tgtEl>
                                          <p:spTgt spid="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300035"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300034" name="投影片編號版面配置區 3"/>
          <p:cNvSpPr>
            <a:spLocks noGrp="1"/>
          </p:cNvSpPr>
          <p:nvPr>
            <p:ph type="sldNum" sz="quarter" idx="10"/>
          </p:nvPr>
        </p:nvSpPr>
        <p:spPr>
          <a:noFill/>
        </p:spPr>
        <p:txBody>
          <a:bodyPr/>
          <a:lstStyle/>
          <a:p>
            <a:fld id="{A66C78A1-31E9-4EDB-AA0A-62AFDE300B9F}" type="slidenum">
              <a:rPr lang="en-US" altLang="zh-TW"/>
              <a:pPr/>
              <a:t>21</a:t>
            </a:fld>
            <a:r>
              <a:rPr lang="en-US" altLang="zh-TW"/>
              <a:t>/34</a:t>
            </a:r>
          </a:p>
        </p:txBody>
      </p:sp>
      <p:sp>
        <p:nvSpPr>
          <p:cNvPr id="2508803" name="Rectangle 3"/>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300037" name="Rectangle 4"/>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300038" name="Freeform 5"/>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300039" name="Freeform 6"/>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300040" name="Freeform 7"/>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grpSp>
        <p:nvGrpSpPr>
          <p:cNvPr id="2" name="Group 8"/>
          <p:cNvGrpSpPr>
            <a:grpSpLocks/>
          </p:cNvGrpSpPr>
          <p:nvPr/>
        </p:nvGrpSpPr>
        <p:grpSpPr bwMode="auto">
          <a:xfrm>
            <a:off x="949325" y="1484313"/>
            <a:ext cx="1065213" cy="979487"/>
            <a:chOff x="598" y="935"/>
            <a:chExt cx="671" cy="617"/>
          </a:xfrm>
        </p:grpSpPr>
        <p:sp>
          <p:nvSpPr>
            <p:cNvPr id="300070" name="Freeform 9"/>
            <p:cNvSpPr>
              <a:spLocks/>
            </p:cNvSpPr>
            <p:nvPr/>
          </p:nvSpPr>
          <p:spPr bwMode="auto">
            <a:xfrm>
              <a:off x="598" y="935"/>
              <a:ext cx="671" cy="61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99FF"/>
            </a:solidFill>
            <a:ln w="14288">
              <a:solidFill>
                <a:srgbClr val="000000"/>
              </a:solidFill>
              <a:round/>
              <a:headEnd/>
              <a:tailEnd/>
            </a:ln>
          </p:spPr>
          <p:txBody>
            <a:bodyPr/>
            <a:lstStyle/>
            <a:p>
              <a:endParaRPr lang="zh-TW" altLang="en-US"/>
            </a:p>
          </p:txBody>
        </p:sp>
        <p:sp>
          <p:nvSpPr>
            <p:cNvPr id="300071" name="Rectangle 10"/>
            <p:cNvSpPr>
              <a:spLocks noChangeArrowheads="1"/>
            </p:cNvSpPr>
            <p:nvPr/>
          </p:nvSpPr>
          <p:spPr bwMode="auto">
            <a:xfrm>
              <a:off x="1010" y="1164"/>
              <a:ext cx="208" cy="250"/>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grpSp>
      <p:sp>
        <p:nvSpPr>
          <p:cNvPr id="300042" name="Rectangle 11"/>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300043" name="Rectangle 12"/>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sp>
        <p:nvSpPr>
          <p:cNvPr id="300044" name="Rectangle 13"/>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300045" name="Rectangle 1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508815" name="Rectangle 15"/>
          <p:cNvSpPr>
            <a:spLocks noChangeArrowheads="1"/>
          </p:cNvSpPr>
          <p:nvPr/>
        </p:nvSpPr>
        <p:spPr bwMode="auto">
          <a:xfrm>
            <a:off x="2555875" y="2133600"/>
            <a:ext cx="5784850" cy="701675"/>
          </a:xfrm>
          <a:prstGeom prst="rect">
            <a:avLst/>
          </a:prstGeom>
          <a:gradFill rotWithShape="1">
            <a:gsLst>
              <a:gs pos="0">
                <a:schemeClr val="bg1"/>
              </a:gs>
              <a:gs pos="100000">
                <a:srgbClr val="CC99FF"/>
              </a:gs>
            </a:gsLst>
            <a:path path="shape">
              <a:fillToRect l="50000" t="50000" r="50000" b="50000"/>
            </a:path>
          </a:gradFill>
          <a:ln w="9525" algn="ctr">
            <a:noFill/>
            <a:miter lim="800000"/>
            <a:headEnd/>
            <a:tailEnd/>
          </a:ln>
          <a:effectLst>
            <a:outerShdw dist="35921" dir="2700000" algn="ctr" rotWithShape="0">
              <a:schemeClr val="bg2"/>
            </a:outerShdw>
          </a:effectLst>
        </p:spPr>
        <p:txBody>
          <a:bodyPr wrap="none">
            <a:spAutoFit/>
          </a:bodyPr>
          <a:lstStyle/>
          <a:p>
            <a:pPr algn="l">
              <a:defRPr/>
            </a:pPr>
            <a:r>
              <a:rPr lang="zh-TW" altLang="en-US" sz="2000" b="1">
                <a:latin typeface="Times New Roman" pitchFamily="18" charset="0"/>
                <a:ea typeface="標楷體" pitchFamily="65" charset="-120"/>
              </a:rPr>
              <a:t>運用六項修練</a:t>
            </a:r>
            <a:endParaRPr lang="zh-TW" altLang="en-US" sz="2000" b="1">
              <a:latin typeface="Times New Roman" pitchFamily="18" charset="0"/>
              <a:ea typeface="標楷體" pitchFamily="65" charset="-120"/>
              <a:sym typeface="Wingdings" pitchFamily="2" charset="2"/>
            </a:endParaRPr>
          </a:p>
          <a:p>
            <a:pPr algn="l">
              <a:defRPr/>
            </a:pPr>
            <a:r>
              <a:rPr lang="zh-TW" altLang="en-US" sz="2000" b="1">
                <a:latin typeface="Times New Roman" pitchFamily="18" charset="0"/>
                <a:ea typeface="標楷體" pitchFamily="65" charset="-120"/>
              </a:rPr>
              <a:t>     建立大三圓</a:t>
            </a:r>
            <a:r>
              <a:rPr lang="en-US" altLang="zh-TW" sz="2000" b="1">
                <a:latin typeface="Times New Roman" pitchFamily="18" charset="0"/>
                <a:ea typeface="標楷體" pitchFamily="65" charset="-120"/>
              </a:rPr>
              <a:t>(</a:t>
            </a:r>
            <a:r>
              <a:rPr lang="zh-TW" altLang="en-US" sz="2000" b="1">
                <a:latin typeface="Times New Roman" pitchFamily="18" charset="0"/>
                <a:ea typeface="標楷體" pitchFamily="65" charset="-120"/>
              </a:rPr>
              <a:t>個人 </a:t>
            </a:r>
            <a:r>
              <a:rPr lang="en-US" altLang="zh-TW" sz="2000" b="1">
                <a:latin typeface="Times New Roman" pitchFamily="18" charset="0"/>
                <a:ea typeface="標楷體" pitchFamily="65" charset="-120"/>
              </a:rPr>
              <a:t>+ </a:t>
            </a:r>
            <a:r>
              <a:rPr lang="zh-TW" altLang="en-US" sz="2000" b="1">
                <a:latin typeface="Times New Roman" pitchFamily="18" charset="0"/>
                <a:ea typeface="標楷體" pitchFamily="65" charset="-120"/>
              </a:rPr>
              <a:t>組內 </a:t>
            </a:r>
            <a:r>
              <a:rPr lang="en-US" altLang="zh-TW" sz="2000" b="1">
                <a:latin typeface="Times New Roman" pitchFamily="18" charset="0"/>
                <a:ea typeface="標楷體" pitchFamily="65" charset="-120"/>
              </a:rPr>
              <a:t>+ </a:t>
            </a:r>
            <a:r>
              <a:rPr lang="zh-TW" altLang="en-US" sz="2000" b="1">
                <a:latin typeface="Times New Roman" pitchFamily="18" charset="0"/>
                <a:ea typeface="標楷體" pitchFamily="65" charset="-120"/>
              </a:rPr>
              <a:t>組間</a:t>
            </a:r>
            <a:r>
              <a:rPr lang="en-US" altLang="zh-TW" sz="2000" b="1">
                <a:latin typeface="Times New Roman" pitchFamily="18" charset="0"/>
                <a:ea typeface="標楷體" pitchFamily="65" charset="-120"/>
              </a:rPr>
              <a:t>)</a:t>
            </a:r>
            <a:r>
              <a:rPr lang="zh-TW" altLang="en-US" sz="2000" b="1">
                <a:latin typeface="Times New Roman" pitchFamily="18" charset="0"/>
                <a:ea typeface="標楷體" pitchFamily="65" charset="-120"/>
              </a:rPr>
              <a:t>的組織學習機制</a:t>
            </a:r>
            <a:endParaRPr lang="zh-TW" altLang="en-US" sz="2000" b="1">
              <a:latin typeface="Times New Roman" pitchFamily="18" charset="0"/>
              <a:ea typeface="標楷體" pitchFamily="65" charset="-120"/>
              <a:sym typeface="Monotype Sorts" pitchFamily="2" charset="2"/>
            </a:endParaRPr>
          </a:p>
        </p:txBody>
      </p:sp>
      <p:sp>
        <p:nvSpPr>
          <p:cNvPr id="300047" name="Text Box 16"/>
          <p:cNvSpPr txBox="1">
            <a:spLocks noChangeArrowheads="1"/>
          </p:cNvSpPr>
          <p:nvPr/>
        </p:nvSpPr>
        <p:spPr bwMode="auto">
          <a:xfrm>
            <a:off x="4356100" y="3429000"/>
            <a:ext cx="4537075" cy="2843213"/>
          </a:xfrm>
          <a:prstGeom prst="rect">
            <a:avLst/>
          </a:prstGeom>
          <a:gradFill rotWithShape="1">
            <a:gsLst>
              <a:gs pos="0">
                <a:schemeClr val="bg1"/>
              </a:gs>
              <a:gs pos="100000">
                <a:srgbClr val="76E6B9"/>
              </a:gs>
            </a:gsLst>
            <a:path path="shape">
              <a:fillToRect l="50000" t="50000" r="50000" b="50000"/>
            </a:path>
          </a:gradFill>
          <a:ln w="9525">
            <a:noFill/>
            <a:miter lim="800000"/>
            <a:headEnd/>
            <a:tailEnd/>
          </a:ln>
        </p:spPr>
        <p:txBody>
          <a:bodyPr>
            <a:spAutoFit/>
          </a:bodyPr>
          <a:lstStyle/>
          <a:p>
            <a:pPr>
              <a:spcBef>
                <a:spcPct val="50000"/>
              </a:spcBef>
            </a:pPr>
            <a:r>
              <a:rPr lang="zh-TW" altLang="en-US" b="1">
                <a:solidFill>
                  <a:schemeClr val="folHlink"/>
                </a:solidFill>
                <a:latin typeface="標楷體" pitchFamily="65" charset="-120"/>
                <a:ea typeface="標楷體" pitchFamily="65" charset="-120"/>
              </a:rPr>
              <a:t>組織學習的設計 </a:t>
            </a:r>
            <a:r>
              <a:rPr lang="en-US" altLang="zh-TW" b="1">
                <a:solidFill>
                  <a:schemeClr val="folHlink"/>
                </a:solidFill>
                <a:latin typeface="標楷體" pitchFamily="65" charset="-120"/>
                <a:ea typeface="標楷體" pitchFamily="65" charset="-120"/>
              </a:rPr>
              <a:t>(draft) </a:t>
            </a:r>
          </a:p>
          <a:p>
            <a:pPr algn="l">
              <a:spcBef>
                <a:spcPct val="50000"/>
              </a:spcBef>
              <a:buClr>
                <a:schemeClr val="folHlink"/>
              </a:buClr>
              <a:buFont typeface="Wingdings" pitchFamily="2" charset="2"/>
              <a:buChar char="n"/>
            </a:pPr>
            <a:r>
              <a:rPr lang="en-US" altLang="zh-TW" b="1">
                <a:solidFill>
                  <a:schemeClr val="folHlink"/>
                </a:solidFill>
                <a:latin typeface="標楷體" pitchFamily="65" charset="-120"/>
                <a:ea typeface="標楷體" pitchFamily="65" charset="-120"/>
              </a:rPr>
              <a:t> e-Learning </a:t>
            </a:r>
            <a:r>
              <a:rPr lang="zh-TW" altLang="en-US" b="1">
                <a:solidFill>
                  <a:schemeClr val="folHlink"/>
                </a:solidFill>
                <a:latin typeface="標楷體" pitchFamily="65" charset="-120"/>
                <a:ea typeface="標楷體" pitchFamily="65" charset="-120"/>
              </a:rPr>
              <a:t>的鼓勵及管考 </a:t>
            </a:r>
            <a:r>
              <a:rPr lang="en-US" altLang="zh-TW" b="1">
                <a:solidFill>
                  <a:schemeClr val="folHlink"/>
                </a:solidFill>
                <a:latin typeface="標楷體" pitchFamily="65" charset="-120"/>
                <a:ea typeface="標楷體" pitchFamily="65" charset="-120"/>
              </a:rPr>
              <a:t>— </a:t>
            </a:r>
            <a:r>
              <a:rPr lang="zh-TW" altLang="en-US" b="1">
                <a:solidFill>
                  <a:schemeClr val="folHlink"/>
                </a:solidFill>
                <a:latin typeface="標楷體" pitchFamily="65" charset="-120"/>
                <a:ea typeface="標楷體" pitchFamily="65" charset="-120"/>
              </a:rPr>
              <a:t>個人學習 </a:t>
            </a:r>
          </a:p>
          <a:p>
            <a:pPr algn="l">
              <a:spcBef>
                <a:spcPct val="50000"/>
              </a:spcBef>
              <a:buClr>
                <a:schemeClr val="folHlink"/>
              </a:buClr>
              <a:buFont typeface="Wingdings" pitchFamily="2" charset="2"/>
              <a:buChar char="n"/>
            </a:pPr>
            <a:r>
              <a:rPr lang="zh-TW" altLang="en-US" b="1">
                <a:solidFill>
                  <a:schemeClr val="folHlink"/>
                </a:solidFill>
                <a:latin typeface="標楷體" pitchFamily="65" charset="-120"/>
                <a:ea typeface="標楷體" pitchFamily="65" charset="-120"/>
              </a:rPr>
              <a:t> 終身學習護照 </a:t>
            </a:r>
            <a:r>
              <a:rPr lang="en-US" altLang="zh-TW" b="1">
                <a:solidFill>
                  <a:schemeClr val="folHlink"/>
                </a:solidFill>
                <a:latin typeface="標楷體" pitchFamily="65" charset="-120"/>
                <a:ea typeface="標楷體" pitchFamily="65" charset="-120"/>
              </a:rPr>
              <a:t>— </a:t>
            </a:r>
            <a:r>
              <a:rPr lang="zh-TW" altLang="en-US" b="1">
                <a:solidFill>
                  <a:schemeClr val="folHlink"/>
                </a:solidFill>
                <a:latin typeface="標楷體" pitchFamily="65" charset="-120"/>
                <a:ea typeface="標楷體" pitchFamily="65" charset="-120"/>
              </a:rPr>
              <a:t>個人學習</a:t>
            </a:r>
          </a:p>
          <a:p>
            <a:pPr algn="l">
              <a:spcBef>
                <a:spcPct val="50000"/>
              </a:spcBef>
              <a:buClr>
                <a:schemeClr val="folHlink"/>
              </a:buClr>
              <a:buFont typeface="Wingdings" pitchFamily="2" charset="2"/>
              <a:buChar char="n"/>
            </a:pPr>
            <a:r>
              <a:rPr lang="zh-TW" altLang="en-US" b="1">
                <a:solidFill>
                  <a:schemeClr val="folHlink"/>
                </a:solidFill>
                <a:latin typeface="標楷體" pitchFamily="65" charset="-120"/>
                <a:ea typeface="標楷體" pitchFamily="65" charset="-120"/>
              </a:rPr>
              <a:t> 外包廠商的技術轉移課程 </a:t>
            </a:r>
            <a:r>
              <a:rPr lang="en-US" altLang="zh-TW" b="1">
                <a:solidFill>
                  <a:schemeClr val="folHlink"/>
                </a:solidFill>
                <a:latin typeface="標楷體" pitchFamily="65" charset="-120"/>
                <a:ea typeface="標楷體" pitchFamily="65" charset="-120"/>
              </a:rPr>
              <a:t>— </a:t>
            </a:r>
            <a:r>
              <a:rPr lang="zh-TW" altLang="en-US" b="1">
                <a:solidFill>
                  <a:schemeClr val="folHlink"/>
                </a:solidFill>
                <a:latin typeface="標楷體" pitchFamily="65" charset="-120"/>
                <a:ea typeface="標楷體" pitchFamily="65" charset="-120"/>
              </a:rPr>
              <a:t>組內學習</a:t>
            </a:r>
          </a:p>
          <a:p>
            <a:pPr algn="l">
              <a:spcBef>
                <a:spcPct val="50000"/>
              </a:spcBef>
              <a:buClr>
                <a:schemeClr val="folHlink"/>
              </a:buClr>
              <a:buFont typeface="Wingdings" pitchFamily="2" charset="2"/>
              <a:buChar char="n"/>
            </a:pPr>
            <a:r>
              <a:rPr lang="zh-TW" altLang="en-US" b="1">
                <a:solidFill>
                  <a:schemeClr val="folHlink"/>
                </a:solidFill>
                <a:latin typeface="標楷體" pitchFamily="65" charset="-120"/>
                <a:ea typeface="標楷體" pitchFamily="65" charset="-120"/>
              </a:rPr>
              <a:t> </a:t>
            </a:r>
            <a:r>
              <a:rPr lang="zh-TW" altLang="en-US" sz="1600" b="1">
                <a:solidFill>
                  <a:schemeClr val="folHlink"/>
                </a:solidFill>
                <a:latin typeface="標楷體" pitchFamily="65" charset="-120"/>
                <a:ea typeface="標楷體" pitchFamily="65" charset="-120"/>
              </a:rPr>
              <a:t>心智模式的改善學習 </a:t>
            </a:r>
            <a:r>
              <a:rPr lang="en-US" altLang="zh-TW" sz="1600" b="1">
                <a:solidFill>
                  <a:schemeClr val="folHlink"/>
                </a:solidFill>
                <a:latin typeface="標楷體" pitchFamily="65" charset="-120"/>
                <a:ea typeface="標楷體" pitchFamily="65" charset="-120"/>
              </a:rPr>
              <a:t>— </a:t>
            </a:r>
            <a:r>
              <a:rPr lang="zh-TW" altLang="en-US" sz="1600" b="1">
                <a:solidFill>
                  <a:schemeClr val="folHlink"/>
                </a:solidFill>
                <a:latin typeface="標楷體" pitchFamily="65" charset="-120"/>
                <a:ea typeface="標楷體" pitchFamily="65" charset="-120"/>
              </a:rPr>
              <a:t>個人</a:t>
            </a:r>
            <a:r>
              <a:rPr lang="en-US" altLang="zh-TW" sz="1600" b="1">
                <a:solidFill>
                  <a:schemeClr val="folHlink"/>
                </a:solidFill>
                <a:latin typeface="標楷體" pitchFamily="65" charset="-120"/>
                <a:ea typeface="標楷體" pitchFamily="65" charset="-120"/>
              </a:rPr>
              <a:t>/</a:t>
            </a:r>
            <a:r>
              <a:rPr lang="zh-TW" altLang="en-US" sz="1600" b="1">
                <a:solidFill>
                  <a:schemeClr val="folHlink"/>
                </a:solidFill>
                <a:latin typeface="標楷體" pitchFamily="65" charset="-120"/>
                <a:ea typeface="標楷體" pitchFamily="65" charset="-120"/>
              </a:rPr>
              <a:t>組內</a:t>
            </a:r>
            <a:r>
              <a:rPr lang="en-US" altLang="zh-TW" sz="1600" b="1">
                <a:solidFill>
                  <a:schemeClr val="folHlink"/>
                </a:solidFill>
                <a:latin typeface="標楷體" pitchFamily="65" charset="-120"/>
                <a:ea typeface="標楷體" pitchFamily="65" charset="-120"/>
              </a:rPr>
              <a:t>/</a:t>
            </a:r>
            <a:r>
              <a:rPr lang="zh-TW" altLang="en-US" sz="1600" b="1">
                <a:solidFill>
                  <a:schemeClr val="folHlink"/>
                </a:solidFill>
                <a:latin typeface="標楷體" pitchFamily="65" charset="-120"/>
                <a:ea typeface="標楷體" pitchFamily="65" charset="-120"/>
              </a:rPr>
              <a:t>組間學習</a:t>
            </a:r>
          </a:p>
          <a:p>
            <a:pPr algn="l">
              <a:spcBef>
                <a:spcPct val="50000"/>
              </a:spcBef>
              <a:buClr>
                <a:schemeClr val="folHlink"/>
              </a:buClr>
              <a:buFont typeface="Wingdings" pitchFamily="2" charset="2"/>
              <a:buChar char="n"/>
            </a:pPr>
            <a:r>
              <a:rPr lang="zh-TW" altLang="en-US" b="1">
                <a:solidFill>
                  <a:schemeClr val="folHlink"/>
                </a:solidFill>
                <a:latin typeface="標楷體" pitchFamily="65" charset="-120"/>
                <a:ea typeface="標楷體" pitchFamily="65" charset="-120"/>
              </a:rPr>
              <a:t> 團隊建構學習 </a:t>
            </a:r>
            <a:r>
              <a:rPr lang="en-US" altLang="zh-TW" b="1">
                <a:solidFill>
                  <a:schemeClr val="folHlink"/>
                </a:solidFill>
                <a:latin typeface="標楷體" pitchFamily="65" charset="-120"/>
                <a:ea typeface="標楷體" pitchFamily="65" charset="-120"/>
              </a:rPr>
              <a:t>— </a:t>
            </a:r>
            <a:r>
              <a:rPr lang="zh-TW" altLang="en-US" b="1">
                <a:solidFill>
                  <a:schemeClr val="folHlink"/>
                </a:solidFill>
                <a:latin typeface="標楷體" pitchFamily="65" charset="-120"/>
                <a:ea typeface="標楷體" pitchFamily="65" charset="-120"/>
              </a:rPr>
              <a:t>組間學習</a:t>
            </a:r>
          </a:p>
          <a:p>
            <a:pPr algn="l">
              <a:spcBef>
                <a:spcPct val="50000"/>
              </a:spcBef>
              <a:buClr>
                <a:schemeClr val="folHlink"/>
              </a:buClr>
              <a:buFont typeface="Wingdings" pitchFamily="2" charset="2"/>
              <a:buChar char="n"/>
            </a:pPr>
            <a:r>
              <a:rPr lang="zh-TW" altLang="en-US" b="1">
                <a:solidFill>
                  <a:schemeClr val="folHlink"/>
                </a:solidFill>
                <a:latin typeface="標楷體" pitchFamily="65" charset="-120"/>
                <a:ea typeface="標楷體" pitchFamily="65" charset="-120"/>
              </a:rPr>
              <a:t> 知識社群學習 </a:t>
            </a:r>
            <a:r>
              <a:rPr lang="en-US" altLang="zh-TW" b="1">
                <a:solidFill>
                  <a:schemeClr val="folHlink"/>
                </a:solidFill>
                <a:latin typeface="標楷體" pitchFamily="65" charset="-120"/>
                <a:ea typeface="標楷體" pitchFamily="65" charset="-120"/>
              </a:rPr>
              <a:t>— </a:t>
            </a:r>
            <a:r>
              <a:rPr lang="zh-TW" altLang="en-US" b="1">
                <a:solidFill>
                  <a:schemeClr val="folHlink"/>
                </a:solidFill>
                <a:latin typeface="標楷體" pitchFamily="65" charset="-120"/>
                <a:ea typeface="標楷體" pitchFamily="65" charset="-120"/>
              </a:rPr>
              <a:t>組織學習</a:t>
            </a:r>
            <a:r>
              <a:rPr lang="zh-TW" altLang="en-US" sz="1600" b="1">
                <a:solidFill>
                  <a:schemeClr val="folHlink"/>
                </a:solidFill>
                <a:latin typeface="Times New Roman" pitchFamily="18" charset="0"/>
              </a:rPr>
              <a:t> </a:t>
            </a:r>
          </a:p>
        </p:txBody>
      </p:sp>
      <p:grpSp>
        <p:nvGrpSpPr>
          <p:cNvPr id="3" name="Group 17"/>
          <p:cNvGrpSpPr>
            <a:grpSpLocks/>
          </p:cNvGrpSpPr>
          <p:nvPr/>
        </p:nvGrpSpPr>
        <p:grpSpPr bwMode="auto">
          <a:xfrm>
            <a:off x="1441450" y="3165475"/>
            <a:ext cx="2808288" cy="2303463"/>
            <a:chOff x="1043" y="2250"/>
            <a:chExt cx="1769" cy="1451"/>
          </a:xfrm>
        </p:grpSpPr>
        <p:sp>
          <p:nvSpPr>
            <p:cNvPr id="300058" name="Oval 18"/>
            <p:cNvSpPr>
              <a:spLocks noChangeArrowheads="1"/>
            </p:cNvSpPr>
            <p:nvPr/>
          </p:nvSpPr>
          <p:spPr bwMode="auto">
            <a:xfrm>
              <a:off x="1342" y="2250"/>
              <a:ext cx="1168" cy="933"/>
            </a:xfrm>
            <a:prstGeom prst="ellipse">
              <a:avLst/>
            </a:prstGeom>
            <a:gradFill rotWithShape="1">
              <a:gsLst>
                <a:gs pos="0">
                  <a:srgbClr val="FFFFFF"/>
                </a:gs>
                <a:gs pos="100000">
                  <a:srgbClr val="FF009F"/>
                </a:gs>
              </a:gsLst>
              <a:path path="shape">
                <a:fillToRect l="50000" t="50000" r="50000" b="50000"/>
              </a:path>
            </a:gradFill>
            <a:ln w="11113">
              <a:solidFill>
                <a:srgbClr val="000000"/>
              </a:solidFill>
              <a:round/>
              <a:headEnd/>
              <a:tailEnd/>
            </a:ln>
          </p:spPr>
          <p:txBody>
            <a:bodyPr/>
            <a:lstStyle/>
            <a:p>
              <a:endParaRPr lang="zh-TW" altLang="en-US"/>
            </a:p>
          </p:txBody>
        </p:sp>
        <p:sp>
          <p:nvSpPr>
            <p:cNvPr id="300059" name="Oval 19"/>
            <p:cNvSpPr>
              <a:spLocks noChangeArrowheads="1"/>
            </p:cNvSpPr>
            <p:nvPr/>
          </p:nvSpPr>
          <p:spPr bwMode="auto">
            <a:xfrm>
              <a:off x="1043" y="2761"/>
              <a:ext cx="1168" cy="934"/>
            </a:xfrm>
            <a:prstGeom prst="ellipse">
              <a:avLst/>
            </a:prstGeom>
            <a:gradFill rotWithShape="1">
              <a:gsLst>
                <a:gs pos="0">
                  <a:srgbClr val="FFFFFF"/>
                </a:gs>
                <a:gs pos="100000">
                  <a:srgbClr val="FF7F7F"/>
                </a:gs>
              </a:gsLst>
              <a:path path="shape">
                <a:fillToRect l="50000" t="50000" r="50000" b="50000"/>
              </a:path>
            </a:gradFill>
            <a:ln w="11113">
              <a:solidFill>
                <a:srgbClr val="000000"/>
              </a:solidFill>
              <a:round/>
              <a:headEnd/>
              <a:tailEnd/>
            </a:ln>
          </p:spPr>
          <p:txBody>
            <a:bodyPr/>
            <a:lstStyle/>
            <a:p>
              <a:endParaRPr lang="zh-TW" altLang="en-US"/>
            </a:p>
          </p:txBody>
        </p:sp>
        <p:sp>
          <p:nvSpPr>
            <p:cNvPr id="300060" name="Oval 20"/>
            <p:cNvSpPr>
              <a:spLocks noChangeArrowheads="1"/>
            </p:cNvSpPr>
            <p:nvPr/>
          </p:nvSpPr>
          <p:spPr bwMode="auto">
            <a:xfrm>
              <a:off x="1643" y="2768"/>
              <a:ext cx="1169" cy="933"/>
            </a:xfrm>
            <a:prstGeom prst="ellipse">
              <a:avLst/>
            </a:prstGeom>
            <a:gradFill rotWithShape="1">
              <a:gsLst>
                <a:gs pos="0">
                  <a:srgbClr val="FFFFFF"/>
                </a:gs>
                <a:gs pos="100000">
                  <a:srgbClr val="9F3FDF"/>
                </a:gs>
              </a:gsLst>
              <a:path path="shape">
                <a:fillToRect l="50000" t="50000" r="50000" b="50000"/>
              </a:path>
            </a:gradFill>
            <a:ln w="11113">
              <a:solidFill>
                <a:srgbClr val="000000"/>
              </a:solidFill>
              <a:round/>
              <a:headEnd/>
              <a:tailEnd/>
            </a:ln>
          </p:spPr>
          <p:txBody>
            <a:bodyPr/>
            <a:lstStyle/>
            <a:p>
              <a:endParaRPr lang="zh-TW" altLang="en-US"/>
            </a:p>
          </p:txBody>
        </p:sp>
        <p:grpSp>
          <p:nvGrpSpPr>
            <p:cNvPr id="4" name="Group 21"/>
            <p:cNvGrpSpPr>
              <a:grpSpLocks/>
            </p:cNvGrpSpPr>
            <p:nvPr/>
          </p:nvGrpSpPr>
          <p:grpSpPr bwMode="auto">
            <a:xfrm>
              <a:off x="1341" y="2772"/>
              <a:ext cx="1140" cy="872"/>
              <a:chOff x="1031" y="2657"/>
              <a:chExt cx="1131" cy="1089"/>
            </a:xfrm>
          </p:grpSpPr>
          <p:sp>
            <p:nvSpPr>
              <p:cNvPr id="300066" name="Freeform 22"/>
              <p:cNvSpPr>
                <a:spLocks/>
              </p:cNvSpPr>
              <p:nvPr/>
            </p:nvSpPr>
            <p:spPr bwMode="auto">
              <a:xfrm>
                <a:off x="1327" y="2740"/>
                <a:ext cx="540" cy="447"/>
              </a:xfrm>
              <a:custGeom>
                <a:avLst/>
                <a:gdLst>
                  <a:gd name="T0" fmla="*/ 549 w 1081"/>
                  <a:gd name="T1" fmla="*/ 0 h 892"/>
                  <a:gd name="T2" fmla="*/ 518 w 1081"/>
                  <a:gd name="T3" fmla="*/ 19 h 892"/>
                  <a:gd name="T4" fmla="*/ 483 w 1081"/>
                  <a:gd name="T5" fmla="*/ 43 h 892"/>
                  <a:gd name="T6" fmla="*/ 445 w 1081"/>
                  <a:gd name="T7" fmla="*/ 70 h 892"/>
                  <a:gd name="T8" fmla="*/ 413 w 1081"/>
                  <a:gd name="T9" fmla="*/ 95 h 892"/>
                  <a:gd name="T10" fmla="*/ 380 w 1081"/>
                  <a:gd name="T11" fmla="*/ 124 h 892"/>
                  <a:gd name="T12" fmla="*/ 354 w 1081"/>
                  <a:gd name="T13" fmla="*/ 148 h 892"/>
                  <a:gd name="T14" fmla="*/ 321 w 1081"/>
                  <a:gd name="T15" fmla="*/ 179 h 892"/>
                  <a:gd name="T16" fmla="*/ 292 w 1081"/>
                  <a:gd name="T17" fmla="*/ 207 h 892"/>
                  <a:gd name="T18" fmla="*/ 257 w 1081"/>
                  <a:gd name="T19" fmla="*/ 247 h 892"/>
                  <a:gd name="T20" fmla="*/ 226 w 1081"/>
                  <a:gd name="T21" fmla="*/ 285 h 892"/>
                  <a:gd name="T22" fmla="*/ 199 w 1081"/>
                  <a:gd name="T23" fmla="*/ 317 h 892"/>
                  <a:gd name="T24" fmla="*/ 166 w 1081"/>
                  <a:gd name="T25" fmla="*/ 362 h 892"/>
                  <a:gd name="T26" fmla="*/ 140 w 1081"/>
                  <a:gd name="T27" fmla="*/ 400 h 892"/>
                  <a:gd name="T28" fmla="*/ 117 w 1081"/>
                  <a:gd name="T29" fmla="*/ 440 h 892"/>
                  <a:gd name="T30" fmla="*/ 93 w 1081"/>
                  <a:gd name="T31" fmla="*/ 483 h 892"/>
                  <a:gd name="T32" fmla="*/ 72 w 1081"/>
                  <a:gd name="T33" fmla="*/ 525 h 892"/>
                  <a:gd name="T34" fmla="*/ 50 w 1081"/>
                  <a:gd name="T35" fmla="*/ 578 h 892"/>
                  <a:gd name="T36" fmla="*/ 33 w 1081"/>
                  <a:gd name="T37" fmla="*/ 630 h 892"/>
                  <a:gd name="T38" fmla="*/ 17 w 1081"/>
                  <a:gd name="T39" fmla="*/ 680 h 892"/>
                  <a:gd name="T40" fmla="*/ 9 w 1081"/>
                  <a:gd name="T41" fmla="*/ 720 h 892"/>
                  <a:gd name="T42" fmla="*/ 0 w 1081"/>
                  <a:gd name="T43" fmla="*/ 754 h 892"/>
                  <a:gd name="T44" fmla="*/ 38 w 1081"/>
                  <a:gd name="T45" fmla="*/ 778 h 892"/>
                  <a:gd name="T46" fmla="*/ 85 w 1081"/>
                  <a:gd name="T47" fmla="*/ 797 h 892"/>
                  <a:gd name="T48" fmla="*/ 138 w 1081"/>
                  <a:gd name="T49" fmla="*/ 818 h 892"/>
                  <a:gd name="T50" fmla="*/ 197 w 1081"/>
                  <a:gd name="T51" fmla="*/ 837 h 892"/>
                  <a:gd name="T52" fmla="*/ 264 w 1081"/>
                  <a:gd name="T53" fmla="*/ 858 h 892"/>
                  <a:gd name="T54" fmla="*/ 330 w 1081"/>
                  <a:gd name="T55" fmla="*/ 872 h 892"/>
                  <a:gd name="T56" fmla="*/ 382 w 1081"/>
                  <a:gd name="T57" fmla="*/ 880 h 892"/>
                  <a:gd name="T58" fmla="*/ 437 w 1081"/>
                  <a:gd name="T59" fmla="*/ 887 h 892"/>
                  <a:gd name="T60" fmla="*/ 492 w 1081"/>
                  <a:gd name="T61" fmla="*/ 891 h 892"/>
                  <a:gd name="T62" fmla="*/ 540 w 1081"/>
                  <a:gd name="T63" fmla="*/ 892 h 892"/>
                  <a:gd name="T64" fmla="*/ 603 w 1081"/>
                  <a:gd name="T65" fmla="*/ 891 h 892"/>
                  <a:gd name="T66" fmla="*/ 666 w 1081"/>
                  <a:gd name="T67" fmla="*/ 882 h 892"/>
                  <a:gd name="T68" fmla="*/ 737 w 1081"/>
                  <a:gd name="T69" fmla="*/ 873 h 892"/>
                  <a:gd name="T70" fmla="*/ 798 w 1081"/>
                  <a:gd name="T71" fmla="*/ 861 h 892"/>
                  <a:gd name="T72" fmla="*/ 848 w 1081"/>
                  <a:gd name="T73" fmla="*/ 849 h 892"/>
                  <a:gd name="T74" fmla="*/ 901 w 1081"/>
                  <a:gd name="T75" fmla="*/ 832 h 892"/>
                  <a:gd name="T76" fmla="*/ 939 w 1081"/>
                  <a:gd name="T77" fmla="*/ 816 h 892"/>
                  <a:gd name="T78" fmla="*/ 981 w 1081"/>
                  <a:gd name="T79" fmla="*/ 801 h 892"/>
                  <a:gd name="T80" fmla="*/ 1019 w 1081"/>
                  <a:gd name="T81" fmla="*/ 785 h 892"/>
                  <a:gd name="T82" fmla="*/ 1060 w 1081"/>
                  <a:gd name="T83" fmla="*/ 765 h 892"/>
                  <a:gd name="T84" fmla="*/ 1081 w 1081"/>
                  <a:gd name="T85" fmla="*/ 752 h 892"/>
                  <a:gd name="T86" fmla="*/ 1074 w 1081"/>
                  <a:gd name="T87" fmla="*/ 709 h 892"/>
                  <a:gd name="T88" fmla="*/ 1062 w 1081"/>
                  <a:gd name="T89" fmla="*/ 666 h 892"/>
                  <a:gd name="T90" fmla="*/ 1048 w 1081"/>
                  <a:gd name="T91" fmla="*/ 621 h 892"/>
                  <a:gd name="T92" fmla="*/ 1026 w 1081"/>
                  <a:gd name="T93" fmla="*/ 563 h 892"/>
                  <a:gd name="T94" fmla="*/ 996 w 1081"/>
                  <a:gd name="T95" fmla="*/ 502 h 892"/>
                  <a:gd name="T96" fmla="*/ 962 w 1081"/>
                  <a:gd name="T97" fmla="*/ 436 h 892"/>
                  <a:gd name="T98" fmla="*/ 932 w 1081"/>
                  <a:gd name="T99" fmla="*/ 390 h 892"/>
                  <a:gd name="T100" fmla="*/ 901 w 1081"/>
                  <a:gd name="T101" fmla="*/ 340 h 892"/>
                  <a:gd name="T102" fmla="*/ 875 w 1081"/>
                  <a:gd name="T103" fmla="*/ 302 h 892"/>
                  <a:gd name="T104" fmla="*/ 836 w 1081"/>
                  <a:gd name="T105" fmla="*/ 252 h 892"/>
                  <a:gd name="T106" fmla="*/ 805 w 1081"/>
                  <a:gd name="T107" fmla="*/ 214 h 892"/>
                  <a:gd name="T108" fmla="*/ 770 w 1081"/>
                  <a:gd name="T109" fmla="*/ 179 h 892"/>
                  <a:gd name="T110" fmla="*/ 723 w 1081"/>
                  <a:gd name="T111" fmla="*/ 134 h 892"/>
                  <a:gd name="T112" fmla="*/ 691 w 1081"/>
                  <a:gd name="T113" fmla="*/ 105 h 892"/>
                  <a:gd name="T114" fmla="*/ 651 w 1081"/>
                  <a:gd name="T115" fmla="*/ 72 h 892"/>
                  <a:gd name="T116" fmla="*/ 601 w 1081"/>
                  <a:gd name="T117" fmla="*/ 34 h 892"/>
                  <a:gd name="T118" fmla="*/ 549 w 1081"/>
                  <a:gd name="T119" fmla="*/ 0 h 89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81"/>
                  <a:gd name="T181" fmla="*/ 0 h 892"/>
                  <a:gd name="T182" fmla="*/ 1081 w 1081"/>
                  <a:gd name="T183" fmla="*/ 892 h 89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81" h="892">
                    <a:moveTo>
                      <a:pt x="549" y="0"/>
                    </a:moveTo>
                    <a:lnTo>
                      <a:pt x="518" y="19"/>
                    </a:lnTo>
                    <a:lnTo>
                      <a:pt x="483" y="43"/>
                    </a:lnTo>
                    <a:lnTo>
                      <a:pt x="445" y="70"/>
                    </a:lnTo>
                    <a:lnTo>
                      <a:pt x="413" y="95"/>
                    </a:lnTo>
                    <a:lnTo>
                      <a:pt x="380" y="124"/>
                    </a:lnTo>
                    <a:lnTo>
                      <a:pt x="354" y="148"/>
                    </a:lnTo>
                    <a:lnTo>
                      <a:pt x="321" y="179"/>
                    </a:lnTo>
                    <a:lnTo>
                      <a:pt x="292" y="207"/>
                    </a:lnTo>
                    <a:lnTo>
                      <a:pt x="257" y="247"/>
                    </a:lnTo>
                    <a:lnTo>
                      <a:pt x="226" y="285"/>
                    </a:lnTo>
                    <a:lnTo>
                      <a:pt x="199" y="317"/>
                    </a:lnTo>
                    <a:lnTo>
                      <a:pt x="166" y="362"/>
                    </a:lnTo>
                    <a:lnTo>
                      <a:pt x="140" y="400"/>
                    </a:lnTo>
                    <a:lnTo>
                      <a:pt x="117" y="440"/>
                    </a:lnTo>
                    <a:lnTo>
                      <a:pt x="93" y="483"/>
                    </a:lnTo>
                    <a:lnTo>
                      <a:pt x="72" y="525"/>
                    </a:lnTo>
                    <a:lnTo>
                      <a:pt x="50" y="578"/>
                    </a:lnTo>
                    <a:lnTo>
                      <a:pt x="33" y="630"/>
                    </a:lnTo>
                    <a:lnTo>
                      <a:pt x="17" y="680"/>
                    </a:lnTo>
                    <a:lnTo>
                      <a:pt x="9" y="720"/>
                    </a:lnTo>
                    <a:lnTo>
                      <a:pt x="0" y="754"/>
                    </a:lnTo>
                    <a:lnTo>
                      <a:pt x="38" y="778"/>
                    </a:lnTo>
                    <a:lnTo>
                      <a:pt x="85" y="797"/>
                    </a:lnTo>
                    <a:lnTo>
                      <a:pt x="138" y="818"/>
                    </a:lnTo>
                    <a:lnTo>
                      <a:pt x="197" y="837"/>
                    </a:lnTo>
                    <a:lnTo>
                      <a:pt x="264" y="858"/>
                    </a:lnTo>
                    <a:lnTo>
                      <a:pt x="330" y="872"/>
                    </a:lnTo>
                    <a:lnTo>
                      <a:pt x="382" y="880"/>
                    </a:lnTo>
                    <a:lnTo>
                      <a:pt x="437" y="887"/>
                    </a:lnTo>
                    <a:lnTo>
                      <a:pt x="492" y="891"/>
                    </a:lnTo>
                    <a:lnTo>
                      <a:pt x="540" y="892"/>
                    </a:lnTo>
                    <a:lnTo>
                      <a:pt x="603" y="891"/>
                    </a:lnTo>
                    <a:lnTo>
                      <a:pt x="666" y="882"/>
                    </a:lnTo>
                    <a:lnTo>
                      <a:pt x="737" y="873"/>
                    </a:lnTo>
                    <a:lnTo>
                      <a:pt x="798" y="861"/>
                    </a:lnTo>
                    <a:lnTo>
                      <a:pt x="848" y="849"/>
                    </a:lnTo>
                    <a:lnTo>
                      <a:pt x="901" y="832"/>
                    </a:lnTo>
                    <a:lnTo>
                      <a:pt x="939" y="816"/>
                    </a:lnTo>
                    <a:lnTo>
                      <a:pt x="981" y="801"/>
                    </a:lnTo>
                    <a:lnTo>
                      <a:pt x="1019" y="785"/>
                    </a:lnTo>
                    <a:lnTo>
                      <a:pt x="1060" y="765"/>
                    </a:lnTo>
                    <a:lnTo>
                      <a:pt x="1081" y="752"/>
                    </a:lnTo>
                    <a:lnTo>
                      <a:pt x="1074" y="709"/>
                    </a:lnTo>
                    <a:lnTo>
                      <a:pt x="1062" y="666"/>
                    </a:lnTo>
                    <a:lnTo>
                      <a:pt x="1048" y="621"/>
                    </a:lnTo>
                    <a:lnTo>
                      <a:pt x="1026" y="563"/>
                    </a:lnTo>
                    <a:lnTo>
                      <a:pt x="996" y="502"/>
                    </a:lnTo>
                    <a:lnTo>
                      <a:pt x="962" y="436"/>
                    </a:lnTo>
                    <a:lnTo>
                      <a:pt x="932" y="390"/>
                    </a:lnTo>
                    <a:lnTo>
                      <a:pt x="901" y="340"/>
                    </a:lnTo>
                    <a:lnTo>
                      <a:pt x="875" y="302"/>
                    </a:lnTo>
                    <a:lnTo>
                      <a:pt x="836" y="252"/>
                    </a:lnTo>
                    <a:lnTo>
                      <a:pt x="805" y="214"/>
                    </a:lnTo>
                    <a:lnTo>
                      <a:pt x="770" y="179"/>
                    </a:lnTo>
                    <a:lnTo>
                      <a:pt x="723" y="134"/>
                    </a:lnTo>
                    <a:lnTo>
                      <a:pt x="691" y="105"/>
                    </a:lnTo>
                    <a:lnTo>
                      <a:pt x="651" y="72"/>
                    </a:lnTo>
                    <a:lnTo>
                      <a:pt x="601" y="34"/>
                    </a:lnTo>
                    <a:lnTo>
                      <a:pt x="549" y="0"/>
                    </a:lnTo>
                    <a:close/>
                  </a:path>
                </a:pathLst>
              </a:custGeom>
              <a:gradFill rotWithShape="1">
                <a:gsLst>
                  <a:gs pos="0">
                    <a:srgbClr val="FFFFFF"/>
                  </a:gs>
                  <a:gs pos="100000">
                    <a:srgbClr val="800000"/>
                  </a:gs>
                </a:gsLst>
                <a:path path="rect">
                  <a:fillToRect l="50000" t="50000" r="50000" b="50000"/>
                </a:path>
              </a:gradFill>
              <a:ln w="11113">
                <a:solidFill>
                  <a:srgbClr val="000000"/>
                </a:solidFill>
                <a:round/>
                <a:headEnd/>
                <a:tailEnd/>
              </a:ln>
            </p:spPr>
            <p:txBody>
              <a:bodyPr/>
              <a:lstStyle/>
              <a:p>
                <a:endParaRPr lang="zh-TW" altLang="en-US"/>
              </a:p>
            </p:txBody>
          </p:sp>
          <p:sp>
            <p:nvSpPr>
              <p:cNvPr id="300067" name="Freeform 23"/>
              <p:cNvSpPr>
                <a:spLocks/>
              </p:cNvSpPr>
              <p:nvPr/>
            </p:nvSpPr>
            <p:spPr bwMode="auto">
              <a:xfrm>
                <a:off x="1031" y="2657"/>
                <a:ext cx="573" cy="461"/>
              </a:xfrm>
              <a:custGeom>
                <a:avLst/>
                <a:gdLst>
                  <a:gd name="T0" fmla="*/ 26 w 1146"/>
                  <a:gd name="T1" fmla="*/ 121 h 924"/>
                  <a:gd name="T2" fmla="*/ 121 w 1146"/>
                  <a:gd name="T3" fmla="*/ 80 h 924"/>
                  <a:gd name="T4" fmla="*/ 202 w 1146"/>
                  <a:gd name="T5" fmla="*/ 49 h 924"/>
                  <a:gd name="T6" fmla="*/ 304 w 1146"/>
                  <a:gd name="T7" fmla="*/ 24 h 924"/>
                  <a:gd name="T8" fmla="*/ 397 w 1146"/>
                  <a:gd name="T9" fmla="*/ 9 h 924"/>
                  <a:gd name="T10" fmla="*/ 488 w 1146"/>
                  <a:gd name="T11" fmla="*/ 0 h 924"/>
                  <a:gd name="T12" fmla="*/ 587 w 1146"/>
                  <a:gd name="T13" fmla="*/ 0 h 924"/>
                  <a:gd name="T14" fmla="*/ 697 w 1146"/>
                  <a:gd name="T15" fmla="*/ 11 h 924"/>
                  <a:gd name="T16" fmla="*/ 785 w 1146"/>
                  <a:gd name="T17" fmla="*/ 26 h 924"/>
                  <a:gd name="T18" fmla="*/ 880 w 1146"/>
                  <a:gd name="T19" fmla="*/ 50 h 924"/>
                  <a:gd name="T20" fmla="*/ 972 w 1146"/>
                  <a:gd name="T21" fmla="*/ 86 h 924"/>
                  <a:gd name="T22" fmla="*/ 1067 w 1146"/>
                  <a:gd name="T23" fmla="*/ 126 h 924"/>
                  <a:gd name="T24" fmla="*/ 1146 w 1146"/>
                  <a:gd name="T25" fmla="*/ 168 h 924"/>
                  <a:gd name="T26" fmla="*/ 1084 w 1146"/>
                  <a:gd name="T27" fmla="*/ 206 h 924"/>
                  <a:gd name="T28" fmla="*/ 1025 w 1146"/>
                  <a:gd name="T29" fmla="*/ 249 h 924"/>
                  <a:gd name="T30" fmla="*/ 974 w 1146"/>
                  <a:gd name="T31" fmla="*/ 294 h 924"/>
                  <a:gd name="T32" fmla="*/ 920 w 1146"/>
                  <a:gd name="T33" fmla="*/ 344 h 924"/>
                  <a:gd name="T34" fmla="*/ 858 w 1146"/>
                  <a:gd name="T35" fmla="*/ 406 h 924"/>
                  <a:gd name="T36" fmla="*/ 815 w 1146"/>
                  <a:gd name="T37" fmla="*/ 456 h 924"/>
                  <a:gd name="T38" fmla="*/ 765 w 1146"/>
                  <a:gd name="T39" fmla="*/ 523 h 924"/>
                  <a:gd name="T40" fmla="*/ 709 w 1146"/>
                  <a:gd name="T41" fmla="*/ 611 h 924"/>
                  <a:gd name="T42" fmla="*/ 668 w 1146"/>
                  <a:gd name="T43" fmla="*/ 687 h 924"/>
                  <a:gd name="T44" fmla="*/ 628 w 1146"/>
                  <a:gd name="T45" fmla="*/ 791 h 924"/>
                  <a:gd name="T46" fmla="*/ 606 w 1146"/>
                  <a:gd name="T47" fmla="*/ 860 h 924"/>
                  <a:gd name="T48" fmla="*/ 594 w 1146"/>
                  <a:gd name="T49" fmla="*/ 924 h 924"/>
                  <a:gd name="T50" fmla="*/ 523 w 1146"/>
                  <a:gd name="T51" fmla="*/ 884 h 924"/>
                  <a:gd name="T52" fmla="*/ 457 w 1146"/>
                  <a:gd name="T53" fmla="*/ 839 h 924"/>
                  <a:gd name="T54" fmla="*/ 376 w 1146"/>
                  <a:gd name="T55" fmla="*/ 781 h 924"/>
                  <a:gd name="T56" fmla="*/ 290 w 1146"/>
                  <a:gd name="T57" fmla="*/ 701 h 924"/>
                  <a:gd name="T58" fmla="*/ 229 w 1146"/>
                  <a:gd name="T59" fmla="*/ 630 h 924"/>
                  <a:gd name="T60" fmla="*/ 171 w 1146"/>
                  <a:gd name="T61" fmla="*/ 551 h 924"/>
                  <a:gd name="T62" fmla="*/ 117 w 1146"/>
                  <a:gd name="T63" fmla="*/ 463 h 924"/>
                  <a:gd name="T64" fmla="*/ 69 w 1146"/>
                  <a:gd name="T65" fmla="*/ 366 h 924"/>
                  <a:gd name="T66" fmla="*/ 34 w 1146"/>
                  <a:gd name="T67" fmla="*/ 276 h 924"/>
                  <a:gd name="T68" fmla="*/ 10 w 1146"/>
                  <a:gd name="T69" fmla="*/ 197 h 924"/>
                  <a:gd name="T70" fmla="*/ 0 w 1146"/>
                  <a:gd name="T71" fmla="*/ 130 h 92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46"/>
                  <a:gd name="T109" fmla="*/ 0 h 924"/>
                  <a:gd name="T110" fmla="*/ 1146 w 1146"/>
                  <a:gd name="T111" fmla="*/ 924 h 92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46" h="924">
                    <a:moveTo>
                      <a:pt x="3" y="133"/>
                    </a:moveTo>
                    <a:lnTo>
                      <a:pt x="26" y="121"/>
                    </a:lnTo>
                    <a:lnTo>
                      <a:pt x="72" y="97"/>
                    </a:lnTo>
                    <a:lnTo>
                      <a:pt x="121" y="80"/>
                    </a:lnTo>
                    <a:lnTo>
                      <a:pt x="155" y="64"/>
                    </a:lnTo>
                    <a:lnTo>
                      <a:pt x="202" y="49"/>
                    </a:lnTo>
                    <a:lnTo>
                      <a:pt x="255" y="35"/>
                    </a:lnTo>
                    <a:lnTo>
                      <a:pt x="304" y="24"/>
                    </a:lnTo>
                    <a:lnTo>
                      <a:pt x="352" y="16"/>
                    </a:lnTo>
                    <a:lnTo>
                      <a:pt x="397" y="9"/>
                    </a:lnTo>
                    <a:lnTo>
                      <a:pt x="442" y="5"/>
                    </a:lnTo>
                    <a:lnTo>
                      <a:pt x="488" y="0"/>
                    </a:lnTo>
                    <a:lnTo>
                      <a:pt x="538" y="0"/>
                    </a:lnTo>
                    <a:lnTo>
                      <a:pt x="587" y="0"/>
                    </a:lnTo>
                    <a:lnTo>
                      <a:pt x="640" y="5"/>
                    </a:lnTo>
                    <a:lnTo>
                      <a:pt x="697" y="11"/>
                    </a:lnTo>
                    <a:lnTo>
                      <a:pt x="740" y="17"/>
                    </a:lnTo>
                    <a:lnTo>
                      <a:pt x="785" y="26"/>
                    </a:lnTo>
                    <a:lnTo>
                      <a:pt x="834" y="38"/>
                    </a:lnTo>
                    <a:lnTo>
                      <a:pt x="880" y="50"/>
                    </a:lnTo>
                    <a:lnTo>
                      <a:pt x="923" y="66"/>
                    </a:lnTo>
                    <a:lnTo>
                      <a:pt x="972" y="86"/>
                    </a:lnTo>
                    <a:lnTo>
                      <a:pt x="1018" y="104"/>
                    </a:lnTo>
                    <a:lnTo>
                      <a:pt x="1067" y="126"/>
                    </a:lnTo>
                    <a:lnTo>
                      <a:pt x="1105" y="143"/>
                    </a:lnTo>
                    <a:lnTo>
                      <a:pt x="1146" y="168"/>
                    </a:lnTo>
                    <a:lnTo>
                      <a:pt x="1117" y="183"/>
                    </a:lnTo>
                    <a:lnTo>
                      <a:pt x="1084" y="206"/>
                    </a:lnTo>
                    <a:lnTo>
                      <a:pt x="1056" y="230"/>
                    </a:lnTo>
                    <a:lnTo>
                      <a:pt x="1025" y="249"/>
                    </a:lnTo>
                    <a:lnTo>
                      <a:pt x="1005" y="264"/>
                    </a:lnTo>
                    <a:lnTo>
                      <a:pt x="974" y="294"/>
                    </a:lnTo>
                    <a:lnTo>
                      <a:pt x="946" y="320"/>
                    </a:lnTo>
                    <a:lnTo>
                      <a:pt x="920" y="344"/>
                    </a:lnTo>
                    <a:lnTo>
                      <a:pt x="891" y="373"/>
                    </a:lnTo>
                    <a:lnTo>
                      <a:pt x="858" y="406"/>
                    </a:lnTo>
                    <a:lnTo>
                      <a:pt x="835" y="432"/>
                    </a:lnTo>
                    <a:lnTo>
                      <a:pt x="815" y="456"/>
                    </a:lnTo>
                    <a:lnTo>
                      <a:pt x="791" y="487"/>
                    </a:lnTo>
                    <a:lnTo>
                      <a:pt x="765" y="523"/>
                    </a:lnTo>
                    <a:lnTo>
                      <a:pt x="737" y="563"/>
                    </a:lnTo>
                    <a:lnTo>
                      <a:pt x="709" y="611"/>
                    </a:lnTo>
                    <a:lnTo>
                      <a:pt x="689" y="648"/>
                    </a:lnTo>
                    <a:lnTo>
                      <a:pt x="668" y="687"/>
                    </a:lnTo>
                    <a:lnTo>
                      <a:pt x="649" y="734"/>
                    </a:lnTo>
                    <a:lnTo>
                      <a:pt x="628" y="791"/>
                    </a:lnTo>
                    <a:lnTo>
                      <a:pt x="616" y="831"/>
                    </a:lnTo>
                    <a:lnTo>
                      <a:pt x="606" y="860"/>
                    </a:lnTo>
                    <a:lnTo>
                      <a:pt x="597" y="896"/>
                    </a:lnTo>
                    <a:lnTo>
                      <a:pt x="594" y="924"/>
                    </a:lnTo>
                    <a:lnTo>
                      <a:pt x="563" y="908"/>
                    </a:lnTo>
                    <a:lnTo>
                      <a:pt x="523" y="884"/>
                    </a:lnTo>
                    <a:lnTo>
                      <a:pt x="492" y="865"/>
                    </a:lnTo>
                    <a:lnTo>
                      <a:pt x="457" y="839"/>
                    </a:lnTo>
                    <a:lnTo>
                      <a:pt x="424" y="819"/>
                    </a:lnTo>
                    <a:lnTo>
                      <a:pt x="376" y="781"/>
                    </a:lnTo>
                    <a:lnTo>
                      <a:pt x="328" y="736"/>
                    </a:lnTo>
                    <a:lnTo>
                      <a:pt x="290" y="701"/>
                    </a:lnTo>
                    <a:lnTo>
                      <a:pt x="260" y="670"/>
                    </a:lnTo>
                    <a:lnTo>
                      <a:pt x="229" y="630"/>
                    </a:lnTo>
                    <a:lnTo>
                      <a:pt x="198" y="591"/>
                    </a:lnTo>
                    <a:lnTo>
                      <a:pt x="171" y="551"/>
                    </a:lnTo>
                    <a:lnTo>
                      <a:pt x="145" y="510"/>
                    </a:lnTo>
                    <a:lnTo>
                      <a:pt x="117" y="463"/>
                    </a:lnTo>
                    <a:lnTo>
                      <a:pt x="93" y="416"/>
                    </a:lnTo>
                    <a:lnTo>
                      <a:pt x="69" y="366"/>
                    </a:lnTo>
                    <a:lnTo>
                      <a:pt x="50" y="323"/>
                    </a:lnTo>
                    <a:lnTo>
                      <a:pt x="34" y="276"/>
                    </a:lnTo>
                    <a:lnTo>
                      <a:pt x="20" y="233"/>
                    </a:lnTo>
                    <a:lnTo>
                      <a:pt x="10" y="197"/>
                    </a:lnTo>
                    <a:lnTo>
                      <a:pt x="3" y="168"/>
                    </a:lnTo>
                    <a:lnTo>
                      <a:pt x="0" y="130"/>
                    </a:lnTo>
                    <a:lnTo>
                      <a:pt x="3" y="133"/>
                    </a:lnTo>
                    <a:close/>
                  </a:path>
                </a:pathLst>
              </a:custGeom>
              <a:gradFill rotWithShape="1">
                <a:gsLst>
                  <a:gs pos="0">
                    <a:srgbClr val="FFFFFF"/>
                  </a:gs>
                  <a:gs pos="100000">
                    <a:srgbClr val="DF3F5F"/>
                  </a:gs>
                </a:gsLst>
                <a:path path="rect">
                  <a:fillToRect l="50000" t="50000" r="50000" b="50000"/>
                </a:path>
              </a:gradFill>
              <a:ln w="11113">
                <a:solidFill>
                  <a:srgbClr val="000000"/>
                </a:solidFill>
                <a:round/>
                <a:headEnd/>
                <a:tailEnd/>
              </a:ln>
            </p:spPr>
            <p:txBody>
              <a:bodyPr/>
              <a:lstStyle/>
              <a:p>
                <a:endParaRPr lang="zh-TW" altLang="en-US"/>
              </a:p>
            </p:txBody>
          </p:sp>
          <p:sp>
            <p:nvSpPr>
              <p:cNvPr id="300068" name="Freeform 24"/>
              <p:cNvSpPr>
                <a:spLocks/>
              </p:cNvSpPr>
              <p:nvPr/>
            </p:nvSpPr>
            <p:spPr bwMode="auto">
              <a:xfrm>
                <a:off x="1601" y="2657"/>
                <a:ext cx="561" cy="463"/>
              </a:xfrm>
              <a:custGeom>
                <a:avLst/>
                <a:gdLst>
                  <a:gd name="T0" fmla="*/ 1123 w 1123"/>
                  <a:gd name="T1" fmla="*/ 143 h 925"/>
                  <a:gd name="T2" fmla="*/ 1048 w 1123"/>
                  <a:gd name="T3" fmla="*/ 97 h 925"/>
                  <a:gd name="T4" fmla="*/ 959 w 1123"/>
                  <a:gd name="T5" fmla="*/ 62 h 925"/>
                  <a:gd name="T6" fmla="*/ 865 w 1123"/>
                  <a:gd name="T7" fmla="*/ 33 h 925"/>
                  <a:gd name="T8" fmla="*/ 770 w 1123"/>
                  <a:gd name="T9" fmla="*/ 15 h 925"/>
                  <a:gd name="T10" fmla="*/ 686 w 1123"/>
                  <a:gd name="T11" fmla="*/ 5 h 925"/>
                  <a:gd name="T12" fmla="*/ 587 w 1123"/>
                  <a:gd name="T13" fmla="*/ 0 h 925"/>
                  <a:gd name="T14" fmla="*/ 486 w 1123"/>
                  <a:gd name="T15" fmla="*/ 5 h 925"/>
                  <a:gd name="T16" fmla="*/ 382 w 1123"/>
                  <a:gd name="T17" fmla="*/ 17 h 925"/>
                  <a:gd name="T18" fmla="*/ 290 w 1123"/>
                  <a:gd name="T19" fmla="*/ 38 h 925"/>
                  <a:gd name="T20" fmla="*/ 195 w 1123"/>
                  <a:gd name="T21" fmla="*/ 69 h 925"/>
                  <a:gd name="T22" fmla="*/ 94 w 1123"/>
                  <a:gd name="T23" fmla="*/ 110 h 925"/>
                  <a:gd name="T24" fmla="*/ 18 w 1123"/>
                  <a:gd name="T25" fmla="*/ 150 h 925"/>
                  <a:gd name="T26" fmla="*/ 24 w 1123"/>
                  <a:gd name="T27" fmla="*/ 183 h 925"/>
                  <a:gd name="T28" fmla="*/ 71 w 1123"/>
                  <a:gd name="T29" fmla="*/ 216 h 925"/>
                  <a:gd name="T30" fmla="*/ 114 w 1123"/>
                  <a:gd name="T31" fmla="*/ 250 h 925"/>
                  <a:gd name="T32" fmla="*/ 176 w 1123"/>
                  <a:gd name="T33" fmla="*/ 305 h 925"/>
                  <a:gd name="T34" fmla="*/ 240 w 1123"/>
                  <a:gd name="T35" fmla="*/ 364 h 925"/>
                  <a:gd name="T36" fmla="*/ 290 w 1123"/>
                  <a:gd name="T37" fmla="*/ 421 h 925"/>
                  <a:gd name="T38" fmla="*/ 337 w 1123"/>
                  <a:gd name="T39" fmla="*/ 482 h 925"/>
                  <a:gd name="T40" fmla="*/ 389 w 1123"/>
                  <a:gd name="T41" fmla="*/ 561 h 925"/>
                  <a:gd name="T42" fmla="*/ 437 w 1123"/>
                  <a:gd name="T43" fmla="*/ 646 h 925"/>
                  <a:gd name="T44" fmla="*/ 479 w 1123"/>
                  <a:gd name="T45" fmla="*/ 732 h 925"/>
                  <a:gd name="T46" fmla="*/ 511 w 1123"/>
                  <a:gd name="T47" fmla="*/ 823 h 925"/>
                  <a:gd name="T48" fmla="*/ 529 w 1123"/>
                  <a:gd name="T49" fmla="*/ 903 h 925"/>
                  <a:gd name="T50" fmla="*/ 567 w 1123"/>
                  <a:gd name="T51" fmla="*/ 906 h 925"/>
                  <a:gd name="T52" fmla="*/ 637 w 1123"/>
                  <a:gd name="T53" fmla="*/ 863 h 925"/>
                  <a:gd name="T54" fmla="*/ 705 w 1123"/>
                  <a:gd name="T55" fmla="*/ 817 h 925"/>
                  <a:gd name="T56" fmla="*/ 802 w 1123"/>
                  <a:gd name="T57" fmla="*/ 734 h 925"/>
                  <a:gd name="T58" fmla="*/ 867 w 1123"/>
                  <a:gd name="T59" fmla="*/ 666 h 925"/>
                  <a:gd name="T60" fmla="*/ 928 w 1123"/>
                  <a:gd name="T61" fmla="*/ 589 h 925"/>
                  <a:gd name="T62" fmla="*/ 983 w 1123"/>
                  <a:gd name="T63" fmla="*/ 508 h 925"/>
                  <a:gd name="T64" fmla="*/ 1035 w 1123"/>
                  <a:gd name="T65" fmla="*/ 414 h 925"/>
                  <a:gd name="T66" fmla="*/ 1078 w 1123"/>
                  <a:gd name="T67" fmla="*/ 324 h 925"/>
                  <a:gd name="T68" fmla="*/ 1107 w 1123"/>
                  <a:gd name="T69" fmla="*/ 223 h 925"/>
                  <a:gd name="T70" fmla="*/ 1123 w 1123"/>
                  <a:gd name="T71" fmla="*/ 160 h 92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123"/>
                  <a:gd name="T109" fmla="*/ 0 h 925"/>
                  <a:gd name="T110" fmla="*/ 1123 w 1123"/>
                  <a:gd name="T111" fmla="*/ 925 h 92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123" h="925">
                    <a:moveTo>
                      <a:pt x="1123" y="160"/>
                    </a:moveTo>
                    <a:lnTo>
                      <a:pt x="1123" y="143"/>
                    </a:lnTo>
                    <a:lnTo>
                      <a:pt x="1086" y="119"/>
                    </a:lnTo>
                    <a:lnTo>
                      <a:pt x="1048" y="97"/>
                    </a:lnTo>
                    <a:lnTo>
                      <a:pt x="1005" y="78"/>
                    </a:lnTo>
                    <a:lnTo>
                      <a:pt x="959" y="62"/>
                    </a:lnTo>
                    <a:lnTo>
                      <a:pt x="912" y="47"/>
                    </a:lnTo>
                    <a:lnTo>
                      <a:pt x="865" y="33"/>
                    </a:lnTo>
                    <a:lnTo>
                      <a:pt x="815" y="22"/>
                    </a:lnTo>
                    <a:lnTo>
                      <a:pt x="770" y="15"/>
                    </a:lnTo>
                    <a:lnTo>
                      <a:pt x="727" y="9"/>
                    </a:lnTo>
                    <a:lnTo>
                      <a:pt x="686" y="5"/>
                    </a:lnTo>
                    <a:lnTo>
                      <a:pt x="641" y="3"/>
                    </a:lnTo>
                    <a:lnTo>
                      <a:pt x="587" y="0"/>
                    </a:lnTo>
                    <a:lnTo>
                      <a:pt x="537" y="3"/>
                    </a:lnTo>
                    <a:lnTo>
                      <a:pt x="486" y="5"/>
                    </a:lnTo>
                    <a:lnTo>
                      <a:pt x="439" y="9"/>
                    </a:lnTo>
                    <a:lnTo>
                      <a:pt x="382" y="17"/>
                    </a:lnTo>
                    <a:lnTo>
                      <a:pt x="337" y="28"/>
                    </a:lnTo>
                    <a:lnTo>
                      <a:pt x="290" y="38"/>
                    </a:lnTo>
                    <a:lnTo>
                      <a:pt x="244" y="52"/>
                    </a:lnTo>
                    <a:lnTo>
                      <a:pt x="195" y="69"/>
                    </a:lnTo>
                    <a:lnTo>
                      <a:pt x="144" y="88"/>
                    </a:lnTo>
                    <a:lnTo>
                      <a:pt x="94" y="110"/>
                    </a:lnTo>
                    <a:lnTo>
                      <a:pt x="57" y="128"/>
                    </a:lnTo>
                    <a:lnTo>
                      <a:pt x="18" y="150"/>
                    </a:lnTo>
                    <a:lnTo>
                      <a:pt x="0" y="167"/>
                    </a:lnTo>
                    <a:lnTo>
                      <a:pt x="24" y="183"/>
                    </a:lnTo>
                    <a:lnTo>
                      <a:pt x="49" y="200"/>
                    </a:lnTo>
                    <a:lnTo>
                      <a:pt x="71" y="216"/>
                    </a:lnTo>
                    <a:lnTo>
                      <a:pt x="94" y="233"/>
                    </a:lnTo>
                    <a:lnTo>
                      <a:pt x="114" y="250"/>
                    </a:lnTo>
                    <a:lnTo>
                      <a:pt x="152" y="281"/>
                    </a:lnTo>
                    <a:lnTo>
                      <a:pt x="176" y="305"/>
                    </a:lnTo>
                    <a:lnTo>
                      <a:pt x="208" y="331"/>
                    </a:lnTo>
                    <a:lnTo>
                      <a:pt x="240" y="364"/>
                    </a:lnTo>
                    <a:lnTo>
                      <a:pt x="266" y="390"/>
                    </a:lnTo>
                    <a:lnTo>
                      <a:pt x="290" y="421"/>
                    </a:lnTo>
                    <a:lnTo>
                      <a:pt x="316" y="452"/>
                    </a:lnTo>
                    <a:lnTo>
                      <a:pt x="337" y="482"/>
                    </a:lnTo>
                    <a:lnTo>
                      <a:pt x="361" y="518"/>
                    </a:lnTo>
                    <a:lnTo>
                      <a:pt x="389" y="561"/>
                    </a:lnTo>
                    <a:lnTo>
                      <a:pt x="416" y="609"/>
                    </a:lnTo>
                    <a:lnTo>
                      <a:pt x="437" y="646"/>
                    </a:lnTo>
                    <a:lnTo>
                      <a:pt x="456" y="685"/>
                    </a:lnTo>
                    <a:lnTo>
                      <a:pt x="479" y="732"/>
                    </a:lnTo>
                    <a:lnTo>
                      <a:pt x="496" y="780"/>
                    </a:lnTo>
                    <a:lnTo>
                      <a:pt x="511" y="823"/>
                    </a:lnTo>
                    <a:lnTo>
                      <a:pt x="525" y="867"/>
                    </a:lnTo>
                    <a:lnTo>
                      <a:pt x="529" y="903"/>
                    </a:lnTo>
                    <a:lnTo>
                      <a:pt x="530" y="925"/>
                    </a:lnTo>
                    <a:lnTo>
                      <a:pt x="567" y="906"/>
                    </a:lnTo>
                    <a:lnTo>
                      <a:pt x="606" y="882"/>
                    </a:lnTo>
                    <a:lnTo>
                      <a:pt x="637" y="863"/>
                    </a:lnTo>
                    <a:lnTo>
                      <a:pt x="672" y="837"/>
                    </a:lnTo>
                    <a:lnTo>
                      <a:pt x="705" y="817"/>
                    </a:lnTo>
                    <a:lnTo>
                      <a:pt x="753" y="779"/>
                    </a:lnTo>
                    <a:lnTo>
                      <a:pt x="802" y="734"/>
                    </a:lnTo>
                    <a:lnTo>
                      <a:pt x="840" y="699"/>
                    </a:lnTo>
                    <a:lnTo>
                      <a:pt x="867" y="666"/>
                    </a:lnTo>
                    <a:lnTo>
                      <a:pt x="898" y="628"/>
                    </a:lnTo>
                    <a:lnTo>
                      <a:pt x="928" y="589"/>
                    </a:lnTo>
                    <a:lnTo>
                      <a:pt x="957" y="549"/>
                    </a:lnTo>
                    <a:lnTo>
                      <a:pt x="983" y="508"/>
                    </a:lnTo>
                    <a:lnTo>
                      <a:pt x="1010" y="461"/>
                    </a:lnTo>
                    <a:lnTo>
                      <a:pt x="1035" y="414"/>
                    </a:lnTo>
                    <a:lnTo>
                      <a:pt x="1059" y="366"/>
                    </a:lnTo>
                    <a:lnTo>
                      <a:pt x="1078" y="324"/>
                    </a:lnTo>
                    <a:lnTo>
                      <a:pt x="1093" y="274"/>
                    </a:lnTo>
                    <a:lnTo>
                      <a:pt x="1107" y="223"/>
                    </a:lnTo>
                    <a:lnTo>
                      <a:pt x="1123" y="159"/>
                    </a:lnTo>
                    <a:lnTo>
                      <a:pt x="1123" y="160"/>
                    </a:lnTo>
                    <a:close/>
                  </a:path>
                </a:pathLst>
              </a:custGeom>
              <a:gradFill rotWithShape="1">
                <a:gsLst>
                  <a:gs pos="0">
                    <a:srgbClr val="FFFFFF"/>
                  </a:gs>
                  <a:gs pos="100000">
                    <a:srgbClr val="DF3F9F"/>
                  </a:gs>
                </a:gsLst>
                <a:path path="rect">
                  <a:fillToRect l="50000" t="50000" r="50000" b="50000"/>
                </a:path>
              </a:gradFill>
              <a:ln w="11113">
                <a:solidFill>
                  <a:srgbClr val="000000"/>
                </a:solidFill>
                <a:round/>
                <a:headEnd/>
                <a:tailEnd/>
              </a:ln>
            </p:spPr>
            <p:txBody>
              <a:bodyPr/>
              <a:lstStyle/>
              <a:p>
                <a:endParaRPr lang="zh-TW" altLang="en-US"/>
              </a:p>
            </p:txBody>
          </p:sp>
          <p:sp>
            <p:nvSpPr>
              <p:cNvPr id="300069" name="Freeform 25"/>
              <p:cNvSpPr>
                <a:spLocks/>
              </p:cNvSpPr>
              <p:nvPr/>
            </p:nvSpPr>
            <p:spPr bwMode="auto">
              <a:xfrm>
                <a:off x="1315" y="3118"/>
                <a:ext cx="565" cy="628"/>
              </a:xfrm>
              <a:custGeom>
                <a:avLst/>
                <a:gdLst>
                  <a:gd name="T0" fmla="*/ 57 w 1129"/>
                  <a:gd name="T1" fmla="*/ 23 h 1257"/>
                  <a:gd name="T2" fmla="*/ 122 w 1129"/>
                  <a:gd name="T3" fmla="*/ 50 h 1257"/>
                  <a:gd name="T4" fmla="*/ 212 w 1129"/>
                  <a:gd name="T5" fmla="*/ 81 h 1257"/>
                  <a:gd name="T6" fmla="*/ 305 w 1129"/>
                  <a:gd name="T7" fmla="*/ 105 h 1257"/>
                  <a:gd name="T8" fmla="*/ 406 w 1129"/>
                  <a:gd name="T9" fmla="*/ 126 h 1257"/>
                  <a:gd name="T10" fmla="*/ 525 w 1129"/>
                  <a:gd name="T11" fmla="*/ 138 h 1257"/>
                  <a:gd name="T12" fmla="*/ 644 w 1129"/>
                  <a:gd name="T13" fmla="*/ 138 h 1257"/>
                  <a:gd name="T14" fmla="*/ 772 w 1129"/>
                  <a:gd name="T15" fmla="*/ 119 h 1257"/>
                  <a:gd name="T16" fmla="*/ 861 w 1129"/>
                  <a:gd name="T17" fmla="*/ 99 h 1257"/>
                  <a:gd name="T18" fmla="*/ 939 w 1129"/>
                  <a:gd name="T19" fmla="*/ 73 h 1257"/>
                  <a:gd name="T20" fmla="*/ 1020 w 1129"/>
                  <a:gd name="T21" fmla="*/ 40 h 1257"/>
                  <a:gd name="T22" fmla="*/ 1081 w 1129"/>
                  <a:gd name="T23" fmla="*/ 14 h 1257"/>
                  <a:gd name="T24" fmla="*/ 1110 w 1129"/>
                  <a:gd name="T25" fmla="*/ 35 h 1257"/>
                  <a:gd name="T26" fmla="*/ 1117 w 1129"/>
                  <a:gd name="T27" fmla="*/ 99 h 1257"/>
                  <a:gd name="T28" fmla="*/ 1126 w 1129"/>
                  <a:gd name="T29" fmla="*/ 194 h 1257"/>
                  <a:gd name="T30" fmla="*/ 1129 w 1129"/>
                  <a:gd name="T31" fmla="*/ 264 h 1257"/>
                  <a:gd name="T32" fmla="*/ 1122 w 1129"/>
                  <a:gd name="T33" fmla="*/ 358 h 1257"/>
                  <a:gd name="T34" fmla="*/ 1108 w 1129"/>
                  <a:gd name="T35" fmla="*/ 458 h 1257"/>
                  <a:gd name="T36" fmla="*/ 1084 w 1129"/>
                  <a:gd name="T37" fmla="*/ 568 h 1257"/>
                  <a:gd name="T38" fmla="*/ 1050 w 1129"/>
                  <a:gd name="T39" fmla="*/ 668 h 1257"/>
                  <a:gd name="T40" fmla="*/ 1008 w 1129"/>
                  <a:gd name="T41" fmla="*/ 763 h 1257"/>
                  <a:gd name="T42" fmla="*/ 960 w 1129"/>
                  <a:gd name="T43" fmla="*/ 851 h 1257"/>
                  <a:gd name="T44" fmla="*/ 899 w 1129"/>
                  <a:gd name="T45" fmla="*/ 943 h 1257"/>
                  <a:gd name="T46" fmla="*/ 825 w 1129"/>
                  <a:gd name="T47" fmla="*/ 1034 h 1257"/>
                  <a:gd name="T48" fmla="*/ 741 w 1129"/>
                  <a:gd name="T49" fmla="*/ 1117 h 1257"/>
                  <a:gd name="T50" fmla="*/ 659 w 1129"/>
                  <a:gd name="T51" fmla="*/ 1185 h 1257"/>
                  <a:gd name="T52" fmla="*/ 587 w 1129"/>
                  <a:gd name="T53" fmla="*/ 1235 h 1257"/>
                  <a:gd name="T54" fmla="*/ 523 w 1129"/>
                  <a:gd name="T55" fmla="*/ 1236 h 1257"/>
                  <a:gd name="T56" fmla="*/ 452 w 1129"/>
                  <a:gd name="T57" fmla="*/ 1186 h 1257"/>
                  <a:gd name="T58" fmla="*/ 385 w 1129"/>
                  <a:gd name="T59" fmla="*/ 1131 h 1257"/>
                  <a:gd name="T60" fmla="*/ 316 w 1129"/>
                  <a:gd name="T61" fmla="*/ 1066 h 1257"/>
                  <a:gd name="T62" fmla="*/ 235 w 1129"/>
                  <a:gd name="T63" fmla="*/ 964 h 1257"/>
                  <a:gd name="T64" fmla="*/ 174 w 1129"/>
                  <a:gd name="T65" fmla="*/ 879 h 1257"/>
                  <a:gd name="T66" fmla="*/ 122 w 1129"/>
                  <a:gd name="T67" fmla="*/ 786 h 1257"/>
                  <a:gd name="T68" fmla="*/ 77 w 1129"/>
                  <a:gd name="T69" fmla="*/ 684 h 1257"/>
                  <a:gd name="T70" fmla="*/ 43 w 1129"/>
                  <a:gd name="T71" fmla="*/ 579 h 1257"/>
                  <a:gd name="T72" fmla="*/ 17 w 1129"/>
                  <a:gd name="T73" fmla="*/ 473 h 1257"/>
                  <a:gd name="T74" fmla="*/ 1 w 1129"/>
                  <a:gd name="T75" fmla="*/ 358 h 1257"/>
                  <a:gd name="T76" fmla="*/ 0 w 1129"/>
                  <a:gd name="T77" fmla="*/ 242 h 1257"/>
                  <a:gd name="T78" fmla="*/ 5 w 1129"/>
                  <a:gd name="T79" fmla="*/ 128 h 1257"/>
                  <a:gd name="T80" fmla="*/ 19 w 1129"/>
                  <a:gd name="T81" fmla="*/ 33 h 125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129"/>
                  <a:gd name="T124" fmla="*/ 0 h 1257"/>
                  <a:gd name="T125" fmla="*/ 1129 w 1129"/>
                  <a:gd name="T126" fmla="*/ 1257 h 125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129" h="1257">
                    <a:moveTo>
                      <a:pt x="26" y="2"/>
                    </a:moveTo>
                    <a:lnTo>
                      <a:pt x="57" y="23"/>
                    </a:lnTo>
                    <a:lnTo>
                      <a:pt x="91" y="38"/>
                    </a:lnTo>
                    <a:lnTo>
                      <a:pt x="122" y="50"/>
                    </a:lnTo>
                    <a:lnTo>
                      <a:pt x="171" y="69"/>
                    </a:lnTo>
                    <a:lnTo>
                      <a:pt x="212" y="81"/>
                    </a:lnTo>
                    <a:lnTo>
                      <a:pt x="257" y="95"/>
                    </a:lnTo>
                    <a:lnTo>
                      <a:pt x="305" y="105"/>
                    </a:lnTo>
                    <a:lnTo>
                      <a:pt x="354" y="118"/>
                    </a:lnTo>
                    <a:lnTo>
                      <a:pt x="406" y="126"/>
                    </a:lnTo>
                    <a:lnTo>
                      <a:pt x="466" y="133"/>
                    </a:lnTo>
                    <a:lnTo>
                      <a:pt x="525" y="138"/>
                    </a:lnTo>
                    <a:lnTo>
                      <a:pt x="578" y="138"/>
                    </a:lnTo>
                    <a:lnTo>
                      <a:pt x="644" y="138"/>
                    </a:lnTo>
                    <a:lnTo>
                      <a:pt x="716" y="126"/>
                    </a:lnTo>
                    <a:lnTo>
                      <a:pt x="772" y="119"/>
                    </a:lnTo>
                    <a:lnTo>
                      <a:pt x="811" y="111"/>
                    </a:lnTo>
                    <a:lnTo>
                      <a:pt x="861" y="99"/>
                    </a:lnTo>
                    <a:lnTo>
                      <a:pt x="901" y="87"/>
                    </a:lnTo>
                    <a:lnTo>
                      <a:pt x="939" y="73"/>
                    </a:lnTo>
                    <a:lnTo>
                      <a:pt x="986" y="54"/>
                    </a:lnTo>
                    <a:lnTo>
                      <a:pt x="1020" y="40"/>
                    </a:lnTo>
                    <a:lnTo>
                      <a:pt x="1053" y="24"/>
                    </a:lnTo>
                    <a:lnTo>
                      <a:pt x="1081" y="14"/>
                    </a:lnTo>
                    <a:lnTo>
                      <a:pt x="1101" y="0"/>
                    </a:lnTo>
                    <a:lnTo>
                      <a:pt x="1110" y="35"/>
                    </a:lnTo>
                    <a:lnTo>
                      <a:pt x="1115" y="69"/>
                    </a:lnTo>
                    <a:lnTo>
                      <a:pt x="1117" y="99"/>
                    </a:lnTo>
                    <a:lnTo>
                      <a:pt x="1124" y="154"/>
                    </a:lnTo>
                    <a:lnTo>
                      <a:pt x="1126" y="194"/>
                    </a:lnTo>
                    <a:lnTo>
                      <a:pt x="1129" y="232"/>
                    </a:lnTo>
                    <a:lnTo>
                      <a:pt x="1129" y="264"/>
                    </a:lnTo>
                    <a:lnTo>
                      <a:pt x="1124" y="318"/>
                    </a:lnTo>
                    <a:lnTo>
                      <a:pt x="1122" y="358"/>
                    </a:lnTo>
                    <a:lnTo>
                      <a:pt x="1117" y="404"/>
                    </a:lnTo>
                    <a:lnTo>
                      <a:pt x="1108" y="458"/>
                    </a:lnTo>
                    <a:lnTo>
                      <a:pt x="1101" y="503"/>
                    </a:lnTo>
                    <a:lnTo>
                      <a:pt x="1084" y="568"/>
                    </a:lnTo>
                    <a:lnTo>
                      <a:pt x="1069" y="620"/>
                    </a:lnTo>
                    <a:lnTo>
                      <a:pt x="1050" y="668"/>
                    </a:lnTo>
                    <a:lnTo>
                      <a:pt x="1032" y="712"/>
                    </a:lnTo>
                    <a:lnTo>
                      <a:pt x="1008" y="763"/>
                    </a:lnTo>
                    <a:lnTo>
                      <a:pt x="984" y="812"/>
                    </a:lnTo>
                    <a:lnTo>
                      <a:pt x="960" y="851"/>
                    </a:lnTo>
                    <a:lnTo>
                      <a:pt x="932" y="893"/>
                    </a:lnTo>
                    <a:lnTo>
                      <a:pt x="899" y="943"/>
                    </a:lnTo>
                    <a:lnTo>
                      <a:pt x="861" y="995"/>
                    </a:lnTo>
                    <a:lnTo>
                      <a:pt x="825" y="1034"/>
                    </a:lnTo>
                    <a:lnTo>
                      <a:pt x="785" y="1078"/>
                    </a:lnTo>
                    <a:lnTo>
                      <a:pt x="741" y="1117"/>
                    </a:lnTo>
                    <a:lnTo>
                      <a:pt x="694" y="1155"/>
                    </a:lnTo>
                    <a:lnTo>
                      <a:pt x="659" y="1185"/>
                    </a:lnTo>
                    <a:lnTo>
                      <a:pt x="627" y="1211"/>
                    </a:lnTo>
                    <a:lnTo>
                      <a:pt x="587" y="1235"/>
                    </a:lnTo>
                    <a:lnTo>
                      <a:pt x="556" y="1257"/>
                    </a:lnTo>
                    <a:lnTo>
                      <a:pt x="523" y="1236"/>
                    </a:lnTo>
                    <a:lnTo>
                      <a:pt x="494" y="1217"/>
                    </a:lnTo>
                    <a:lnTo>
                      <a:pt x="452" y="1186"/>
                    </a:lnTo>
                    <a:lnTo>
                      <a:pt x="419" y="1160"/>
                    </a:lnTo>
                    <a:lnTo>
                      <a:pt x="385" y="1131"/>
                    </a:lnTo>
                    <a:lnTo>
                      <a:pt x="354" y="1102"/>
                    </a:lnTo>
                    <a:lnTo>
                      <a:pt x="316" y="1066"/>
                    </a:lnTo>
                    <a:lnTo>
                      <a:pt x="281" y="1022"/>
                    </a:lnTo>
                    <a:lnTo>
                      <a:pt x="235" y="964"/>
                    </a:lnTo>
                    <a:lnTo>
                      <a:pt x="202" y="919"/>
                    </a:lnTo>
                    <a:lnTo>
                      <a:pt x="174" y="879"/>
                    </a:lnTo>
                    <a:lnTo>
                      <a:pt x="145" y="827"/>
                    </a:lnTo>
                    <a:lnTo>
                      <a:pt x="122" y="786"/>
                    </a:lnTo>
                    <a:lnTo>
                      <a:pt x="98" y="732"/>
                    </a:lnTo>
                    <a:lnTo>
                      <a:pt x="77" y="684"/>
                    </a:lnTo>
                    <a:lnTo>
                      <a:pt x="62" y="642"/>
                    </a:lnTo>
                    <a:lnTo>
                      <a:pt x="43" y="579"/>
                    </a:lnTo>
                    <a:lnTo>
                      <a:pt x="29" y="534"/>
                    </a:lnTo>
                    <a:lnTo>
                      <a:pt x="17" y="473"/>
                    </a:lnTo>
                    <a:lnTo>
                      <a:pt x="10" y="428"/>
                    </a:lnTo>
                    <a:lnTo>
                      <a:pt x="1" y="358"/>
                    </a:lnTo>
                    <a:lnTo>
                      <a:pt x="0" y="304"/>
                    </a:lnTo>
                    <a:lnTo>
                      <a:pt x="0" y="242"/>
                    </a:lnTo>
                    <a:lnTo>
                      <a:pt x="1" y="178"/>
                    </a:lnTo>
                    <a:lnTo>
                      <a:pt x="5" y="128"/>
                    </a:lnTo>
                    <a:lnTo>
                      <a:pt x="12" y="74"/>
                    </a:lnTo>
                    <a:lnTo>
                      <a:pt x="19" y="33"/>
                    </a:lnTo>
                    <a:lnTo>
                      <a:pt x="26" y="2"/>
                    </a:lnTo>
                    <a:close/>
                  </a:path>
                </a:pathLst>
              </a:custGeom>
              <a:gradFill rotWithShape="1">
                <a:gsLst>
                  <a:gs pos="0">
                    <a:srgbClr val="FFFFFF"/>
                  </a:gs>
                  <a:gs pos="100000">
                    <a:srgbClr val="DF1F3F"/>
                  </a:gs>
                </a:gsLst>
                <a:path path="rect">
                  <a:fillToRect l="50000" t="50000" r="50000" b="50000"/>
                </a:path>
              </a:gradFill>
              <a:ln w="11113">
                <a:solidFill>
                  <a:srgbClr val="000000"/>
                </a:solidFill>
                <a:round/>
                <a:headEnd/>
                <a:tailEnd/>
              </a:ln>
            </p:spPr>
            <p:txBody>
              <a:bodyPr/>
              <a:lstStyle/>
              <a:p>
                <a:endParaRPr lang="zh-TW" altLang="en-US"/>
              </a:p>
            </p:txBody>
          </p:sp>
        </p:grpSp>
        <p:sp>
          <p:nvSpPr>
            <p:cNvPr id="300062" name="Text Box 26"/>
            <p:cNvSpPr txBox="1">
              <a:spLocks noChangeArrowheads="1"/>
            </p:cNvSpPr>
            <p:nvPr/>
          </p:nvSpPr>
          <p:spPr bwMode="auto">
            <a:xfrm>
              <a:off x="1712" y="2329"/>
              <a:ext cx="372" cy="36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個人</a:t>
              </a:r>
            </a:p>
            <a:p>
              <a:pPr algn="l"/>
              <a:r>
                <a:rPr lang="zh-TW" altLang="en-US" sz="1600" b="1">
                  <a:solidFill>
                    <a:schemeClr val="tx2"/>
                  </a:solidFill>
                  <a:latin typeface="標楷體" pitchFamily="65" charset="-120"/>
                  <a:ea typeface="標楷體" pitchFamily="65" charset="-120"/>
                </a:rPr>
                <a:t>學習</a:t>
              </a:r>
            </a:p>
          </p:txBody>
        </p:sp>
        <p:sp>
          <p:nvSpPr>
            <p:cNvPr id="300063" name="Text Box 27"/>
            <p:cNvSpPr txBox="1">
              <a:spLocks noChangeArrowheads="1"/>
            </p:cNvSpPr>
            <p:nvPr/>
          </p:nvSpPr>
          <p:spPr bwMode="auto">
            <a:xfrm>
              <a:off x="1132" y="3141"/>
              <a:ext cx="372" cy="36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組內</a:t>
              </a:r>
            </a:p>
            <a:p>
              <a:pPr algn="l"/>
              <a:r>
                <a:rPr lang="zh-TW" altLang="en-US" sz="1600" b="1">
                  <a:solidFill>
                    <a:schemeClr val="tx2"/>
                  </a:solidFill>
                  <a:latin typeface="標楷體" pitchFamily="65" charset="-120"/>
                  <a:ea typeface="標楷體" pitchFamily="65" charset="-120"/>
                </a:rPr>
                <a:t>學習</a:t>
              </a:r>
            </a:p>
          </p:txBody>
        </p:sp>
        <p:sp>
          <p:nvSpPr>
            <p:cNvPr id="300064" name="Text Box 28"/>
            <p:cNvSpPr txBox="1">
              <a:spLocks noChangeArrowheads="1"/>
            </p:cNvSpPr>
            <p:nvPr/>
          </p:nvSpPr>
          <p:spPr bwMode="auto">
            <a:xfrm>
              <a:off x="2233" y="3192"/>
              <a:ext cx="372" cy="36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組間</a:t>
              </a:r>
            </a:p>
            <a:p>
              <a:pPr algn="l"/>
              <a:r>
                <a:rPr lang="zh-TW" altLang="en-US" sz="1600" b="1">
                  <a:solidFill>
                    <a:schemeClr val="tx2"/>
                  </a:solidFill>
                  <a:latin typeface="標楷體" pitchFamily="65" charset="-120"/>
                  <a:ea typeface="標楷體" pitchFamily="65" charset="-120"/>
                </a:rPr>
                <a:t>學習</a:t>
              </a:r>
            </a:p>
          </p:txBody>
        </p:sp>
        <p:sp>
          <p:nvSpPr>
            <p:cNvPr id="300065" name="Text Box 29"/>
            <p:cNvSpPr txBox="1">
              <a:spLocks noChangeArrowheads="1"/>
            </p:cNvSpPr>
            <p:nvPr/>
          </p:nvSpPr>
          <p:spPr bwMode="auto">
            <a:xfrm>
              <a:off x="1712" y="2836"/>
              <a:ext cx="372" cy="366"/>
            </a:xfrm>
            <a:prstGeom prst="rect">
              <a:avLst/>
            </a:prstGeom>
            <a:noFill/>
            <a:ln w="9525">
              <a:noFill/>
              <a:miter lim="800000"/>
              <a:headEnd/>
              <a:tailEnd/>
            </a:ln>
          </p:spPr>
          <p:txBody>
            <a:bodyPr wrap="none">
              <a:spAutoFit/>
            </a:bodyPr>
            <a:lstStyle/>
            <a:p>
              <a:pPr algn="l"/>
              <a:r>
                <a:rPr lang="zh-TW" altLang="en-US" sz="1600" b="1">
                  <a:solidFill>
                    <a:schemeClr val="tx2"/>
                  </a:solidFill>
                  <a:latin typeface="標楷體" pitchFamily="65" charset="-120"/>
                  <a:ea typeface="標楷體" pitchFamily="65" charset="-120"/>
                </a:rPr>
                <a:t>組織</a:t>
              </a:r>
            </a:p>
            <a:p>
              <a:pPr algn="l"/>
              <a:r>
                <a:rPr lang="zh-TW" altLang="en-US" sz="1600" b="1">
                  <a:solidFill>
                    <a:schemeClr val="tx2"/>
                  </a:solidFill>
                  <a:latin typeface="標楷體" pitchFamily="65" charset="-120"/>
                  <a:ea typeface="標楷體" pitchFamily="65" charset="-120"/>
                </a:rPr>
                <a:t>學習</a:t>
              </a:r>
            </a:p>
          </p:txBody>
        </p:sp>
      </p:grpSp>
      <p:sp>
        <p:nvSpPr>
          <p:cNvPr id="300049" name="Arc 30"/>
          <p:cNvSpPr>
            <a:spLocks/>
          </p:cNvSpPr>
          <p:nvPr/>
        </p:nvSpPr>
        <p:spPr bwMode="auto">
          <a:xfrm rot="-1441441">
            <a:off x="3565525" y="3886200"/>
            <a:ext cx="1281113" cy="2971800"/>
          </a:xfrm>
          <a:custGeom>
            <a:avLst/>
            <a:gdLst>
              <a:gd name="T0" fmla="*/ 0 w 8025"/>
              <a:gd name="T1" fmla="*/ 0 h 21600"/>
              <a:gd name="T2" fmla="*/ 1281113 w 8025"/>
              <a:gd name="T3" fmla="*/ 212704 h 21600"/>
              <a:gd name="T4" fmla="*/ 0 w 8025"/>
              <a:gd name="T5" fmla="*/ 2971800 h 21600"/>
              <a:gd name="T6" fmla="*/ 0 60000 65536"/>
              <a:gd name="T7" fmla="*/ 0 60000 65536"/>
              <a:gd name="T8" fmla="*/ 0 60000 65536"/>
              <a:gd name="T9" fmla="*/ 0 w 8025"/>
              <a:gd name="T10" fmla="*/ 0 h 21600"/>
              <a:gd name="T11" fmla="*/ 8025 w 8025"/>
              <a:gd name="T12" fmla="*/ 21600 h 21600"/>
            </a:gdLst>
            <a:ahLst/>
            <a:cxnLst>
              <a:cxn ang="T6">
                <a:pos x="T0" y="T1"/>
              </a:cxn>
              <a:cxn ang="T7">
                <a:pos x="T2" y="T3"/>
              </a:cxn>
              <a:cxn ang="T8">
                <a:pos x="T4" y="T5"/>
              </a:cxn>
            </a:cxnLst>
            <a:rect l="T9" t="T10" r="T11" b="T12"/>
            <a:pathLst>
              <a:path w="8025" h="21600" fill="none" extrusionOk="0">
                <a:moveTo>
                  <a:pt x="-1" y="0"/>
                </a:moveTo>
                <a:cubicBezTo>
                  <a:pt x="2749" y="0"/>
                  <a:pt x="5472" y="524"/>
                  <a:pt x="8024" y="1546"/>
                </a:cubicBezTo>
              </a:path>
              <a:path w="8025" h="21600" stroke="0" extrusionOk="0">
                <a:moveTo>
                  <a:pt x="-1" y="0"/>
                </a:moveTo>
                <a:cubicBezTo>
                  <a:pt x="2749" y="0"/>
                  <a:pt x="5472" y="524"/>
                  <a:pt x="8024" y="1546"/>
                </a:cubicBezTo>
                <a:lnTo>
                  <a:pt x="0" y="21600"/>
                </a:lnTo>
                <a:close/>
              </a:path>
            </a:pathLst>
          </a:custGeom>
          <a:noFill/>
          <a:ln w="76200">
            <a:solidFill>
              <a:srgbClr val="FF3300"/>
            </a:solidFill>
            <a:round/>
            <a:headEnd/>
            <a:tailEnd type="triangle" w="med" len="med"/>
          </a:ln>
        </p:spPr>
        <p:txBody>
          <a:bodyPr wrap="none" anchor="ctr"/>
          <a:lstStyle/>
          <a:p>
            <a:endParaRPr lang="zh-TW" altLang="en-US"/>
          </a:p>
        </p:txBody>
      </p:sp>
      <p:sp>
        <p:nvSpPr>
          <p:cNvPr id="300050" name="AutoShape 31"/>
          <p:cNvSpPr>
            <a:spLocks noChangeArrowheads="1"/>
          </p:cNvSpPr>
          <p:nvPr/>
        </p:nvSpPr>
        <p:spPr bwMode="auto">
          <a:xfrm>
            <a:off x="144463" y="3141663"/>
            <a:ext cx="1584325" cy="876300"/>
          </a:xfrm>
          <a:prstGeom prst="wedgeRoundRectCallout">
            <a:avLst>
              <a:gd name="adj1" fmla="val 100199"/>
              <a:gd name="adj2" fmla="val 2718"/>
              <a:gd name="adj3" fmla="val 16667"/>
            </a:avLst>
          </a:prstGeom>
          <a:gradFill rotWithShape="1">
            <a:gsLst>
              <a:gs pos="0">
                <a:srgbClr val="FFFFFF"/>
              </a:gs>
              <a:gs pos="100000">
                <a:srgbClr val="FFCC00"/>
              </a:gs>
            </a:gsLst>
            <a:path path="rect">
              <a:fillToRect l="50000" t="50000" r="50000" b="50000"/>
            </a:path>
          </a:gradFill>
          <a:ln w="9525">
            <a:noFill/>
            <a:miter lim="800000"/>
            <a:headEnd/>
            <a:tailEnd/>
          </a:ln>
        </p:spPr>
        <p:txBody>
          <a:bodyPr/>
          <a:lstStyle/>
          <a:p>
            <a:endParaRPr lang="zh-TW" altLang="zh-TW" sz="1600">
              <a:latin typeface="Times New Roman" pitchFamily="18" charset="0"/>
              <a:ea typeface="標楷體" pitchFamily="65" charset="-120"/>
            </a:endParaRPr>
          </a:p>
        </p:txBody>
      </p:sp>
      <p:sp>
        <p:nvSpPr>
          <p:cNvPr id="300051" name="Text Box 32"/>
          <p:cNvSpPr txBox="1">
            <a:spLocks noChangeArrowheads="1"/>
          </p:cNvSpPr>
          <p:nvPr/>
        </p:nvSpPr>
        <p:spPr bwMode="auto">
          <a:xfrm>
            <a:off x="144463" y="3141663"/>
            <a:ext cx="1655762" cy="825500"/>
          </a:xfrm>
          <a:prstGeom prst="rect">
            <a:avLst/>
          </a:prstGeom>
          <a:noFill/>
          <a:ln w="9525">
            <a:noFill/>
            <a:miter lim="800000"/>
            <a:headEnd/>
            <a:tailEnd/>
          </a:ln>
        </p:spPr>
        <p:txBody>
          <a:bodyPr>
            <a:spAutoFit/>
          </a:bodyPr>
          <a:lstStyle/>
          <a:p>
            <a:r>
              <a:rPr lang="zh-TW" altLang="en-US" sz="1600" b="1">
                <a:latin typeface="Times New Roman" pitchFamily="18" charset="0"/>
                <a:ea typeface="標楷體" pitchFamily="65" charset="-120"/>
              </a:rPr>
              <a:t>個人專業</a:t>
            </a:r>
          </a:p>
          <a:p>
            <a:r>
              <a:rPr lang="zh-TW" altLang="en-US" sz="1600" b="1">
                <a:latin typeface="Times New Roman" pitchFamily="18" charset="0"/>
                <a:ea typeface="標楷體" pitchFamily="65" charset="-120"/>
              </a:rPr>
              <a:t>專業學習：專業</a:t>
            </a:r>
          </a:p>
          <a:p>
            <a:r>
              <a:rPr lang="zh-TW" altLang="en-US" sz="1600" b="1">
                <a:latin typeface="Times New Roman" pitchFamily="18" charset="0"/>
                <a:ea typeface="標楷體" pitchFamily="65" charset="-120"/>
              </a:rPr>
              <a:t>本位學習 </a:t>
            </a:r>
            <a:r>
              <a:rPr lang="en-US" altLang="zh-TW" sz="1600" b="1">
                <a:latin typeface="Times New Roman" pitchFamily="18" charset="0"/>
                <a:ea typeface="標楷體" pitchFamily="65" charset="-120"/>
              </a:rPr>
              <a:t>: </a:t>
            </a:r>
            <a:r>
              <a:rPr lang="zh-TW" altLang="en-US" sz="1600" b="1">
                <a:latin typeface="Times New Roman" pitchFamily="18" charset="0"/>
                <a:ea typeface="標楷體" pitchFamily="65" charset="-120"/>
              </a:rPr>
              <a:t>心智</a:t>
            </a:r>
          </a:p>
        </p:txBody>
      </p:sp>
      <p:sp>
        <p:nvSpPr>
          <p:cNvPr id="300052" name="AutoShape 33"/>
          <p:cNvSpPr>
            <a:spLocks noChangeArrowheads="1"/>
          </p:cNvSpPr>
          <p:nvPr/>
        </p:nvSpPr>
        <p:spPr bwMode="auto">
          <a:xfrm>
            <a:off x="130175" y="5734050"/>
            <a:ext cx="1871663" cy="914400"/>
          </a:xfrm>
          <a:prstGeom prst="wedgeRoundRectCallout">
            <a:avLst>
              <a:gd name="adj1" fmla="val 41690"/>
              <a:gd name="adj2" fmla="val -116148"/>
              <a:gd name="adj3" fmla="val 16667"/>
            </a:avLst>
          </a:prstGeom>
          <a:gradFill rotWithShape="1">
            <a:gsLst>
              <a:gs pos="0">
                <a:srgbClr val="FFFFFF"/>
              </a:gs>
              <a:gs pos="100000">
                <a:srgbClr val="FFCC00"/>
              </a:gs>
            </a:gsLst>
            <a:path path="rect">
              <a:fillToRect l="50000" t="50000" r="50000" b="50000"/>
            </a:path>
          </a:gradFill>
          <a:ln w="9525">
            <a:noFill/>
            <a:miter lim="800000"/>
            <a:headEnd/>
            <a:tailEnd/>
          </a:ln>
        </p:spPr>
        <p:txBody>
          <a:bodyPr/>
          <a:lstStyle/>
          <a:p>
            <a:endParaRPr lang="zh-TW" altLang="zh-TW" sz="1600">
              <a:latin typeface="Times New Roman" pitchFamily="18" charset="0"/>
              <a:ea typeface="標楷體" pitchFamily="65" charset="-120"/>
            </a:endParaRPr>
          </a:p>
        </p:txBody>
      </p:sp>
      <p:sp>
        <p:nvSpPr>
          <p:cNvPr id="300053" name="Text Box 34"/>
          <p:cNvSpPr txBox="1">
            <a:spLocks noChangeArrowheads="1"/>
          </p:cNvSpPr>
          <p:nvPr/>
        </p:nvSpPr>
        <p:spPr bwMode="auto">
          <a:xfrm>
            <a:off x="0" y="5734050"/>
            <a:ext cx="2160588" cy="825500"/>
          </a:xfrm>
          <a:prstGeom prst="rect">
            <a:avLst/>
          </a:prstGeom>
          <a:noFill/>
          <a:ln w="9525">
            <a:noFill/>
            <a:miter lim="800000"/>
            <a:headEnd/>
            <a:tailEnd/>
          </a:ln>
        </p:spPr>
        <p:txBody>
          <a:bodyPr>
            <a:spAutoFit/>
          </a:bodyPr>
          <a:lstStyle/>
          <a:p>
            <a:r>
              <a:rPr lang="zh-TW" altLang="en-US" sz="1600" b="1">
                <a:latin typeface="Times New Roman" pitchFamily="18" charset="0"/>
                <a:ea typeface="標楷體" pitchFamily="65" charset="-120"/>
              </a:rPr>
              <a:t>團隊協作</a:t>
            </a:r>
          </a:p>
          <a:p>
            <a:r>
              <a:rPr lang="zh-TW" altLang="en-US" sz="1600" b="1">
                <a:latin typeface="Times New Roman" pitchFamily="18" charset="0"/>
                <a:ea typeface="標楷體" pitchFamily="65" charset="-120"/>
              </a:rPr>
              <a:t>心智學習 </a:t>
            </a:r>
            <a:r>
              <a:rPr lang="en-US" altLang="zh-TW" sz="1600" b="1">
                <a:latin typeface="Times New Roman" pitchFamily="18" charset="0"/>
                <a:ea typeface="標楷體" pitchFamily="65" charset="-120"/>
              </a:rPr>
              <a:t>: </a:t>
            </a:r>
            <a:r>
              <a:rPr lang="zh-TW" altLang="en-US" sz="1600" b="1">
                <a:latin typeface="Times New Roman" pitchFamily="18" charset="0"/>
                <a:ea typeface="標楷體" pitchFamily="65" charset="-120"/>
              </a:rPr>
              <a:t>改善</a:t>
            </a:r>
          </a:p>
          <a:p>
            <a:r>
              <a:rPr lang="zh-TW" altLang="en-US" sz="1600" b="1">
                <a:latin typeface="Times New Roman" pitchFamily="18" charset="0"/>
                <a:ea typeface="標楷體" pitchFamily="65" charset="-120"/>
              </a:rPr>
              <a:t>團隊學習：技術合作</a:t>
            </a:r>
          </a:p>
        </p:txBody>
      </p:sp>
      <p:sp>
        <p:nvSpPr>
          <p:cNvPr id="300054" name="AutoShape 35"/>
          <p:cNvSpPr>
            <a:spLocks noChangeArrowheads="1"/>
          </p:cNvSpPr>
          <p:nvPr/>
        </p:nvSpPr>
        <p:spPr bwMode="auto">
          <a:xfrm>
            <a:off x="2484438" y="5743575"/>
            <a:ext cx="1728787" cy="909638"/>
          </a:xfrm>
          <a:prstGeom prst="wedgeRoundRectCallout">
            <a:avLst>
              <a:gd name="adj1" fmla="val 14736"/>
              <a:gd name="adj2" fmla="val -109509"/>
              <a:gd name="adj3" fmla="val 16667"/>
            </a:avLst>
          </a:prstGeom>
          <a:gradFill rotWithShape="1">
            <a:gsLst>
              <a:gs pos="0">
                <a:srgbClr val="FFFFFF"/>
              </a:gs>
              <a:gs pos="100000">
                <a:srgbClr val="FFCC00"/>
              </a:gs>
            </a:gsLst>
            <a:path path="rect">
              <a:fillToRect l="50000" t="50000" r="50000" b="50000"/>
            </a:path>
          </a:gradFill>
          <a:ln w="9525">
            <a:noFill/>
            <a:miter lim="800000"/>
            <a:headEnd/>
            <a:tailEnd/>
          </a:ln>
        </p:spPr>
        <p:txBody>
          <a:bodyPr/>
          <a:lstStyle/>
          <a:p>
            <a:endParaRPr lang="zh-TW" altLang="zh-TW" sz="1600">
              <a:latin typeface="Times New Roman" pitchFamily="18" charset="0"/>
              <a:ea typeface="標楷體" pitchFamily="65" charset="-120"/>
            </a:endParaRPr>
          </a:p>
        </p:txBody>
      </p:sp>
      <p:sp>
        <p:nvSpPr>
          <p:cNvPr id="300055" name="Text Box 36"/>
          <p:cNvSpPr txBox="1">
            <a:spLocks noChangeArrowheads="1"/>
          </p:cNvSpPr>
          <p:nvPr/>
        </p:nvSpPr>
        <p:spPr bwMode="auto">
          <a:xfrm>
            <a:off x="2339975" y="5734050"/>
            <a:ext cx="1944688" cy="825500"/>
          </a:xfrm>
          <a:prstGeom prst="rect">
            <a:avLst/>
          </a:prstGeom>
          <a:noFill/>
          <a:ln w="9525">
            <a:noFill/>
            <a:miter lim="800000"/>
            <a:headEnd/>
            <a:tailEnd/>
          </a:ln>
        </p:spPr>
        <p:txBody>
          <a:bodyPr>
            <a:spAutoFit/>
          </a:bodyPr>
          <a:lstStyle/>
          <a:p>
            <a:r>
              <a:rPr lang="zh-TW" altLang="en-US" sz="1600" b="1">
                <a:latin typeface="Times New Roman" pitchFamily="18" charset="0"/>
                <a:ea typeface="標楷體" pitchFamily="65" charset="-120"/>
              </a:rPr>
              <a:t>深廣視野</a:t>
            </a:r>
          </a:p>
          <a:p>
            <a:r>
              <a:rPr lang="zh-TW" altLang="en-US" sz="1600" b="1">
                <a:latin typeface="Times New Roman" pitchFamily="18" charset="0"/>
                <a:ea typeface="標楷體" pitchFamily="65" charset="-120"/>
              </a:rPr>
              <a:t>心智模式改善學習</a:t>
            </a:r>
          </a:p>
          <a:p>
            <a:r>
              <a:rPr lang="zh-TW" altLang="en-US" sz="1600" b="1">
                <a:latin typeface="Times New Roman" pitchFamily="18" charset="0"/>
                <a:ea typeface="標楷體" pitchFamily="65" charset="-120"/>
              </a:rPr>
              <a:t>團隊建構學習</a:t>
            </a:r>
          </a:p>
        </p:txBody>
      </p:sp>
      <p:sp>
        <p:nvSpPr>
          <p:cNvPr id="300056" name="Oval 37"/>
          <p:cNvSpPr>
            <a:spLocks noChangeArrowheads="1"/>
          </p:cNvSpPr>
          <p:nvPr/>
        </p:nvSpPr>
        <p:spPr bwMode="auto">
          <a:xfrm>
            <a:off x="2124075" y="1654175"/>
            <a:ext cx="311150" cy="303213"/>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2</a:t>
            </a:r>
          </a:p>
        </p:txBody>
      </p:sp>
      <p:sp>
        <p:nvSpPr>
          <p:cNvPr id="300057" name="Rectangle 38"/>
          <p:cNvSpPr>
            <a:spLocks noChangeArrowheads="1"/>
          </p:cNvSpPr>
          <p:nvPr/>
        </p:nvSpPr>
        <p:spPr bwMode="auto">
          <a:xfrm>
            <a:off x="2484438" y="1628775"/>
            <a:ext cx="6443662" cy="396875"/>
          </a:xfrm>
          <a:prstGeom prst="rect">
            <a:avLst/>
          </a:prstGeom>
          <a:noFill/>
          <a:ln w="9525">
            <a:noFill/>
            <a:miter lim="800000"/>
            <a:headEnd/>
            <a:tailEnd/>
          </a:ln>
        </p:spPr>
        <p:txBody>
          <a:bodyPr>
            <a:spAutoFit/>
          </a:bodyPr>
          <a:lstStyle/>
          <a:p>
            <a:pPr algn="l"/>
            <a:r>
              <a:rPr lang="zh-TW" altLang="en-US" sz="2000" b="1">
                <a:solidFill>
                  <a:schemeClr val="folHlink"/>
                </a:solidFill>
                <a:latin typeface="Tahoma" pitchFamily="34" charset="0"/>
                <a:ea typeface="標楷體" pitchFamily="65" charset="-120"/>
              </a:rPr>
              <a:t>建構組織學習環境促成主計人員接受改變、適應改變</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nodeType="clickEffect">
                                  <p:stCondLst>
                                    <p:cond delay="0"/>
                                  </p:stCondLst>
                                  <p:endCondLst>
                                    <p:cond evt="onNext" delay="0">
                                      <p:tgtEl>
                                        <p:sldTgt/>
                                      </p:tgtEl>
                                    </p:cond>
                                  </p:endCondLst>
                                  <p:childTnLst>
                                    <p:anim calcmode="discrete" valueType="str">
                                      <p:cBhvr>
                                        <p:cTn id="6"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301061" name="Rectangle 4"/>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301058" name="投影片編號版面配置區 3"/>
          <p:cNvSpPr>
            <a:spLocks noGrp="1"/>
          </p:cNvSpPr>
          <p:nvPr>
            <p:ph type="sldNum" sz="quarter" idx="10"/>
          </p:nvPr>
        </p:nvSpPr>
        <p:spPr>
          <a:noFill/>
        </p:spPr>
        <p:txBody>
          <a:bodyPr/>
          <a:lstStyle/>
          <a:p>
            <a:fld id="{676C3EC5-B9ED-4FFF-A42D-45D847AB8173}" type="slidenum">
              <a:rPr lang="en-US" altLang="zh-TW"/>
              <a:pPr/>
              <a:t>22</a:t>
            </a:fld>
            <a:r>
              <a:rPr lang="en-US" altLang="zh-TW"/>
              <a:t>/34</a:t>
            </a:r>
          </a:p>
        </p:txBody>
      </p:sp>
      <p:sp>
        <p:nvSpPr>
          <p:cNvPr id="301059" name="Oval 2"/>
          <p:cNvSpPr>
            <a:spLocks noChangeArrowheads="1"/>
          </p:cNvSpPr>
          <p:nvPr/>
        </p:nvSpPr>
        <p:spPr bwMode="auto">
          <a:xfrm>
            <a:off x="1331913" y="3284538"/>
            <a:ext cx="4608512" cy="3384550"/>
          </a:xfrm>
          <a:prstGeom prst="ellipse">
            <a:avLst/>
          </a:prstGeom>
          <a:gradFill rotWithShape="1">
            <a:gsLst>
              <a:gs pos="0">
                <a:schemeClr val="bg1"/>
              </a:gs>
              <a:gs pos="100000">
                <a:srgbClr val="FFCCFF"/>
              </a:gs>
            </a:gsLst>
            <a:path path="shape">
              <a:fillToRect l="50000" t="50000" r="50000" b="50000"/>
            </a:path>
          </a:gradFill>
          <a:ln w="9525">
            <a:noFill/>
            <a:miter lim="800000"/>
            <a:headEnd/>
            <a:tailEnd/>
          </a:ln>
        </p:spPr>
        <p:txBody>
          <a:bodyPr wrap="none" anchor="ctr"/>
          <a:lstStyle/>
          <a:p>
            <a:endParaRPr lang="zh-TW" altLang="en-US"/>
          </a:p>
        </p:txBody>
      </p:sp>
      <p:sp>
        <p:nvSpPr>
          <p:cNvPr id="2510851" name="Oval 3"/>
          <p:cNvSpPr>
            <a:spLocks noChangeArrowheads="1"/>
          </p:cNvSpPr>
          <p:nvPr/>
        </p:nvSpPr>
        <p:spPr bwMode="auto">
          <a:xfrm>
            <a:off x="4211638" y="3213100"/>
            <a:ext cx="4608512" cy="3384550"/>
          </a:xfrm>
          <a:prstGeom prst="ellipse">
            <a:avLst/>
          </a:prstGeom>
          <a:gradFill rotWithShape="1">
            <a:gsLst>
              <a:gs pos="0">
                <a:schemeClr val="bg1"/>
              </a:gs>
              <a:gs pos="100000">
                <a:srgbClr val="CCECFF"/>
              </a:gs>
            </a:gsLst>
            <a:path path="shape">
              <a:fillToRect l="50000" t="50000" r="50000" b="50000"/>
            </a:path>
          </a:gradFill>
          <a:ln w="9525">
            <a:noFill/>
            <a:miter lim="800000"/>
            <a:headEnd/>
            <a:tailEnd/>
          </a:ln>
        </p:spPr>
        <p:txBody>
          <a:bodyPr wrap="none" anchor="ctr"/>
          <a:lstStyle/>
          <a:p>
            <a:endParaRPr lang="zh-TW" altLang="en-US"/>
          </a:p>
        </p:txBody>
      </p:sp>
      <p:sp>
        <p:nvSpPr>
          <p:cNvPr id="2510853" name="Rectangle 5"/>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301063" name="Rectangle 6"/>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301064" name="Freeform 7"/>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301065" name="Freeform 8"/>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301066" name="Freeform 9"/>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301067" name="Rectangle 10"/>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301068" name="Rectangle 11"/>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grpSp>
        <p:nvGrpSpPr>
          <p:cNvPr id="2" name="Group 12"/>
          <p:cNvGrpSpPr>
            <a:grpSpLocks/>
          </p:cNvGrpSpPr>
          <p:nvPr/>
        </p:nvGrpSpPr>
        <p:grpSpPr bwMode="auto">
          <a:xfrm>
            <a:off x="395288" y="1636713"/>
            <a:ext cx="719137" cy="1084262"/>
            <a:chOff x="249" y="1031"/>
            <a:chExt cx="453" cy="683"/>
          </a:xfrm>
        </p:grpSpPr>
        <p:sp>
          <p:nvSpPr>
            <p:cNvPr id="301153" name="Freeform 13"/>
            <p:cNvSpPr>
              <a:spLocks/>
            </p:cNvSpPr>
            <p:nvPr/>
          </p:nvSpPr>
          <p:spPr bwMode="auto">
            <a:xfrm>
              <a:off x="249" y="1031"/>
              <a:ext cx="453" cy="683"/>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99FF"/>
            </a:solidFill>
            <a:ln w="14288">
              <a:solidFill>
                <a:srgbClr val="000000"/>
              </a:solidFill>
              <a:round/>
              <a:headEnd/>
              <a:tailEnd/>
            </a:ln>
          </p:spPr>
          <p:txBody>
            <a:bodyPr/>
            <a:lstStyle/>
            <a:p>
              <a:endParaRPr lang="zh-TW" altLang="en-US"/>
            </a:p>
          </p:txBody>
        </p:sp>
        <p:sp>
          <p:nvSpPr>
            <p:cNvPr id="301154" name="Rectangle 14"/>
            <p:cNvSpPr>
              <a:spLocks noChangeArrowheads="1"/>
            </p:cNvSpPr>
            <p:nvPr/>
          </p:nvSpPr>
          <p:spPr bwMode="auto">
            <a:xfrm>
              <a:off x="295" y="1253"/>
              <a:ext cx="225" cy="250"/>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grpSp>
      <p:sp>
        <p:nvSpPr>
          <p:cNvPr id="301070" name="Rectangle 15"/>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301071" name="Rectangle 16"/>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301072" name="Oval 17"/>
          <p:cNvSpPr>
            <a:spLocks noChangeArrowheads="1"/>
          </p:cNvSpPr>
          <p:nvPr/>
        </p:nvSpPr>
        <p:spPr bwMode="auto">
          <a:xfrm>
            <a:off x="2627313" y="1700213"/>
            <a:ext cx="311150" cy="303212"/>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3</a:t>
            </a:r>
          </a:p>
        </p:txBody>
      </p:sp>
      <p:sp>
        <p:nvSpPr>
          <p:cNvPr id="301073" name="Rectangle 18"/>
          <p:cNvSpPr>
            <a:spLocks noChangeArrowheads="1"/>
          </p:cNvSpPr>
          <p:nvPr/>
        </p:nvSpPr>
        <p:spPr bwMode="auto">
          <a:xfrm>
            <a:off x="2916238" y="1628775"/>
            <a:ext cx="5616575" cy="396875"/>
          </a:xfrm>
          <a:prstGeom prst="rect">
            <a:avLst/>
          </a:prstGeom>
          <a:noFill/>
          <a:ln w="9525">
            <a:noFill/>
            <a:miter lim="800000"/>
            <a:headEnd/>
            <a:tailEnd/>
          </a:ln>
        </p:spPr>
        <p:txBody>
          <a:bodyPr>
            <a:spAutoFit/>
          </a:bodyPr>
          <a:lstStyle/>
          <a:p>
            <a:pPr algn="l"/>
            <a:r>
              <a:rPr lang="zh-TW" altLang="en-US" sz="2000" b="1">
                <a:solidFill>
                  <a:schemeClr val="folHlink"/>
                </a:solidFill>
                <a:latin typeface="Tahoma" pitchFamily="34" charset="0"/>
                <a:ea typeface="標楷體" pitchFamily="65" charset="-120"/>
              </a:rPr>
              <a:t>評估群組互動對</a:t>
            </a:r>
            <a:r>
              <a:rPr lang="en-US" altLang="zh-TW" sz="2000" b="1">
                <a:solidFill>
                  <a:schemeClr val="folHlink"/>
                </a:solidFill>
                <a:latin typeface="Tahoma" pitchFamily="34" charset="0"/>
                <a:ea typeface="標楷體" pitchFamily="65" charset="-120"/>
              </a:rPr>
              <a:t>e</a:t>
            </a:r>
            <a:r>
              <a:rPr lang="zh-TW" altLang="en-US" sz="2000" b="1">
                <a:solidFill>
                  <a:schemeClr val="folHlink"/>
                </a:solidFill>
                <a:latin typeface="Tahoma" pitchFamily="34" charset="0"/>
                <a:ea typeface="標楷體" pitchFamily="65" charset="-120"/>
              </a:rPr>
              <a:t>化造成的阻力，找出因應對策</a:t>
            </a:r>
          </a:p>
        </p:txBody>
      </p:sp>
      <p:sp>
        <p:nvSpPr>
          <p:cNvPr id="301074" name="Rectangle 19"/>
          <p:cNvSpPr>
            <a:spLocks noChangeArrowheads="1"/>
          </p:cNvSpPr>
          <p:nvPr/>
        </p:nvSpPr>
        <p:spPr bwMode="auto">
          <a:xfrm>
            <a:off x="4103688" y="3438525"/>
            <a:ext cx="1787525" cy="655638"/>
          </a:xfrm>
          <a:prstGeom prst="rect">
            <a:avLst/>
          </a:prstGeom>
          <a:noFill/>
          <a:ln w="9525">
            <a:noFill/>
            <a:miter lim="800000"/>
            <a:headEnd/>
            <a:tailEnd/>
          </a:ln>
        </p:spPr>
        <p:txBody>
          <a:bodyPr/>
          <a:lstStyle/>
          <a:p>
            <a:endParaRPr lang="zh-TW" altLang="en-US"/>
          </a:p>
        </p:txBody>
      </p:sp>
      <p:grpSp>
        <p:nvGrpSpPr>
          <p:cNvPr id="3" name="Group 20"/>
          <p:cNvGrpSpPr>
            <a:grpSpLocks/>
          </p:cNvGrpSpPr>
          <p:nvPr/>
        </p:nvGrpSpPr>
        <p:grpSpPr bwMode="auto">
          <a:xfrm>
            <a:off x="3059113" y="3643313"/>
            <a:ext cx="1150937" cy="590550"/>
            <a:chOff x="2272" y="2273"/>
            <a:chExt cx="725" cy="372"/>
          </a:xfrm>
        </p:grpSpPr>
        <p:sp>
          <p:nvSpPr>
            <p:cNvPr id="301145" name="Rectangle 21"/>
            <p:cNvSpPr>
              <a:spLocks noChangeArrowheads="1"/>
            </p:cNvSpPr>
            <p:nvPr/>
          </p:nvSpPr>
          <p:spPr bwMode="auto">
            <a:xfrm>
              <a:off x="2312" y="2345"/>
              <a:ext cx="26" cy="125"/>
            </a:xfrm>
            <a:prstGeom prst="rect">
              <a:avLst/>
            </a:prstGeom>
            <a:noFill/>
            <a:ln w="9525">
              <a:noFill/>
              <a:miter lim="800000"/>
              <a:headEnd/>
              <a:tailEnd/>
            </a:ln>
          </p:spPr>
          <p:txBody>
            <a:bodyPr wrap="none" lIns="0" tIns="0" rIns="0" bIns="0">
              <a:spAutoFit/>
            </a:bodyPr>
            <a:lstStyle/>
            <a:p>
              <a:pPr algn="l"/>
              <a:r>
                <a:rPr lang="en-US" altLang="zh-TW" sz="1300">
                  <a:solidFill>
                    <a:srgbClr val="80808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46" name="Rectangle 22"/>
            <p:cNvSpPr>
              <a:spLocks noChangeArrowheads="1"/>
            </p:cNvSpPr>
            <p:nvPr/>
          </p:nvSpPr>
          <p:spPr bwMode="auto">
            <a:xfrm>
              <a:off x="2343" y="2355"/>
              <a:ext cx="520" cy="125"/>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一般管理者</a:t>
              </a:r>
              <a:endParaRPr lang="zh-TW" altLang="en-US" sz="2400">
                <a:latin typeface="Times New Roman" pitchFamily="18" charset="0"/>
                <a:ea typeface="標楷體" pitchFamily="65" charset="-120"/>
              </a:endParaRPr>
            </a:p>
          </p:txBody>
        </p:sp>
        <p:sp>
          <p:nvSpPr>
            <p:cNvPr id="301147" name="Rectangle 23"/>
            <p:cNvSpPr>
              <a:spLocks noChangeArrowheads="1"/>
            </p:cNvSpPr>
            <p:nvPr/>
          </p:nvSpPr>
          <p:spPr bwMode="auto">
            <a:xfrm>
              <a:off x="2516" y="2481"/>
              <a:ext cx="208" cy="124"/>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grpSp>
          <p:nvGrpSpPr>
            <p:cNvPr id="4" name="Group 24"/>
            <p:cNvGrpSpPr>
              <a:grpSpLocks/>
            </p:cNvGrpSpPr>
            <p:nvPr/>
          </p:nvGrpSpPr>
          <p:grpSpPr bwMode="auto">
            <a:xfrm>
              <a:off x="2272" y="2273"/>
              <a:ext cx="725" cy="372"/>
              <a:chOff x="2288" y="1892"/>
              <a:chExt cx="724" cy="376"/>
            </a:xfrm>
          </p:grpSpPr>
          <p:sp>
            <p:nvSpPr>
              <p:cNvPr id="301151" name="Freeform 25"/>
              <p:cNvSpPr>
                <a:spLocks/>
              </p:cNvSpPr>
              <p:nvPr/>
            </p:nvSpPr>
            <p:spPr bwMode="auto">
              <a:xfrm>
                <a:off x="2296" y="1905"/>
                <a:ext cx="716" cy="363"/>
              </a:xfrm>
              <a:custGeom>
                <a:avLst/>
                <a:gdLst>
                  <a:gd name="T0" fmla="*/ 10 w 91"/>
                  <a:gd name="T1" fmla="*/ 0 h 55"/>
                  <a:gd name="T2" fmla="*/ 0 w 91"/>
                  <a:gd name="T3" fmla="*/ 9 h 55"/>
                  <a:gd name="T4" fmla="*/ 0 w 91"/>
                  <a:gd name="T5" fmla="*/ 46 h 55"/>
                  <a:gd name="T6" fmla="*/ 10 w 91"/>
                  <a:gd name="T7" fmla="*/ 55 h 55"/>
                  <a:gd name="T8" fmla="*/ 81 w 91"/>
                  <a:gd name="T9" fmla="*/ 55 h 55"/>
                  <a:gd name="T10" fmla="*/ 91 w 91"/>
                  <a:gd name="T11" fmla="*/ 46 h 55"/>
                  <a:gd name="T12" fmla="*/ 91 w 91"/>
                  <a:gd name="T13" fmla="*/ 9 h 55"/>
                  <a:gd name="T14" fmla="*/ 81 w 91"/>
                  <a:gd name="T15" fmla="*/ 0 h 55"/>
                  <a:gd name="T16" fmla="*/ 10 w 91"/>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
                  <a:gd name="T28" fmla="*/ 0 h 55"/>
                  <a:gd name="T29" fmla="*/ 91 w 91"/>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 h="55">
                    <a:moveTo>
                      <a:pt x="10" y="0"/>
                    </a:moveTo>
                    <a:cubicBezTo>
                      <a:pt x="5" y="0"/>
                      <a:pt x="0" y="4"/>
                      <a:pt x="0" y="9"/>
                    </a:cubicBezTo>
                    <a:lnTo>
                      <a:pt x="0" y="46"/>
                    </a:lnTo>
                    <a:cubicBezTo>
                      <a:pt x="0" y="51"/>
                      <a:pt x="5" y="55"/>
                      <a:pt x="10" y="55"/>
                    </a:cubicBezTo>
                    <a:lnTo>
                      <a:pt x="81" y="55"/>
                    </a:lnTo>
                    <a:cubicBezTo>
                      <a:pt x="86" y="55"/>
                      <a:pt x="91" y="51"/>
                      <a:pt x="91" y="46"/>
                    </a:cubicBezTo>
                    <a:lnTo>
                      <a:pt x="91" y="9"/>
                    </a:lnTo>
                    <a:cubicBezTo>
                      <a:pt x="91" y="4"/>
                      <a:pt x="86" y="0"/>
                      <a:pt x="81" y="0"/>
                    </a:cubicBezTo>
                    <a:lnTo>
                      <a:pt x="10" y="0"/>
                    </a:lnTo>
                    <a:close/>
                  </a:path>
                </a:pathLst>
              </a:custGeom>
              <a:gradFill rotWithShape="1">
                <a:gsLst>
                  <a:gs pos="0">
                    <a:srgbClr val="FFFFFF"/>
                  </a:gs>
                  <a:gs pos="100000">
                    <a:srgbClr val="00CC00"/>
                  </a:gs>
                </a:gsLst>
                <a:path path="rect">
                  <a:fillToRect l="50000" t="50000" r="50000" b="50000"/>
                </a:path>
              </a:gradFill>
              <a:ln w="9525">
                <a:noFill/>
                <a:round/>
                <a:headEnd/>
                <a:tailEnd/>
              </a:ln>
            </p:spPr>
            <p:txBody>
              <a:bodyPr/>
              <a:lstStyle/>
              <a:p>
                <a:endParaRPr lang="zh-TW" altLang="en-US"/>
              </a:p>
            </p:txBody>
          </p:sp>
          <p:sp>
            <p:nvSpPr>
              <p:cNvPr id="301152" name="Freeform 26"/>
              <p:cNvSpPr>
                <a:spLocks/>
              </p:cNvSpPr>
              <p:nvPr/>
            </p:nvSpPr>
            <p:spPr bwMode="auto">
              <a:xfrm>
                <a:off x="2288" y="1892"/>
                <a:ext cx="708" cy="370"/>
              </a:xfrm>
              <a:custGeom>
                <a:avLst/>
                <a:gdLst>
                  <a:gd name="T0" fmla="*/ 9 w 90"/>
                  <a:gd name="T1" fmla="*/ 0 h 56"/>
                  <a:gd name="T2" fmla="*/ 0 w 90"/>
                  <a:gd name="T3" fmla="*/ 9 h 56"/>
                  <a:gd name="T4" fmla="*/ 0 w 90"/>
                  <a:gd name="T5" fmla="*/ 46 h 56"/>
                  <a:gd name="T6" fmla="*/ 9 w 90"/>
                  <a:gd name="T7" fmla="*/ 56 h 56"/>
                  <a:gd name="T8" fmla="*/ 81 w 90"/>
                  <a:gd name="T9" fmla="*/ 56 h 56"/>
                  <a:gd name="T10" fmla="*/ 90 w 90"/>
                  <a:gd name="T11" fmla="*/ 46 h 56"/>
                  <a:gd name="T12" fmla="*/ 90 w 90"/>
                  <a:gd name="T13" fmla="*/ 9 h 56"/>
                  <a:gd name="T14" fmla="*/ 81 w 90"/>
                  <a:gd name="T15" fmla="*/ 0 h 56"/>
                  <a:gd name="T16" fmla="*/ 9 w 90"/>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6"/>
                  <a:gd name="T29" fmla="*/ 90 w 90"/>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6">
                    <a:moveTo>
                      <a:pt x="9" y="0"/>
                    </a:moveTo>
                    <a:cubicBezTo>
                      <a:pt x="4" y="0"/>
                      <a:pt x="0" y="4"/>
                      <a:pt x="0" y="9"/>
                    </a:cubicBezTo>
                    <a:lnTo>
                      <a:pt x="0" y="46"/>
                    </a:lnTo>
                    <a:cubicBezTo>
                      <a:pt x="0" y="51"/>
                      <a:pt x="4" y="56"/>
                      <a:pt x="9" y="56"/>
                    </a:cubicBezTo>
                    <a:lnTo>
                      <a:pt x="81" y="56"/>
                    </a:lnTo>
                    <a:cubicBezTo>
                      <a:pt x="86" y="56"/>
                      <a:pt x="90" y="51"/>
                      <a:pt x="90" y="46"/>
                    </a:cubicBezTo>
                    <a:lnTo>
                      <a:pt x="90" y="9"/>
                    </a:lnTo>
                    <a:cubicBezTo>
                      <a:pt x="90" y="4"/>
                      <a:pt x="86" y="0"/>
                      <a:pt x="81" y="0"/>
                    </a:cubicBezTo>
                    <a:lnTo>
                      <a:pt x="9" y="0"/>
                    </a:lnTo>
                    <a:close/>
                  </a:path>
                </a:pathLst>
              </a:custGeom>
              <a:gradFill rotWithShape="1">
                <a:gsLst>
                  <a:gs pos="0">
                    <a:srgbClr val="FFFFFF"/>
                  </a:gs>
                  <a:gs pos="100000">
                    <a:srgbClr val="00CC00"/>
                  </a:gs>
                </a:gsLst>
                <a:path path="rect">
                  <a:fillToRect l="50000" t="50000" r="50000" b="50000"/>
                </a:path>
              </a:gradFill>
              <a:ln w="12700">
                <a:solidFill>
                  <a:srgbClr val="000000"/>
                </a:solidFill>
                <a:round/>
                <a:headEnd/>
                <a:tailEnd/>
              </a:ln>
            </p:spPr>
            <p:txBody>
              <a:bodyPr/>
              <a:lstStyle/>
              <a:p>
                <a:endParaRPr lang="zh-TW" altLang="en-US"/>
              </a:p>
            </p:txBody>
          </p:sp>
        </p:grpSp>
        <p:sp>
          <p:nvSpPr>
            <p:cNvPr id="301149" name="Rectangle 27"/>
            <p:cNvSpPr>
              <a:spLocks noChangeArrowheads="1"/>
            </p:cNvSpPr>
            <p:nvPr/>
          </p:nvSpPr>
          <p:spPr bwMode="auto">
            <a:xfrm>
              <a:off x="2304" y="2338"/>
              <a:ext cx="26" cy="125"/>
            </a:xfrm>
            <a:prstGeom prst="rect">
              <a:avLst/>
            </a:prstGeom>
            <a:no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50" name="Rectangle 28"/>
            <p:cNvSpPr>
              <a:spLocks noChangeArrowheads="1"/>
            </p:cNvSpPr>
            <p:nvPr/>
          </p:nvSpPr>
          <p:spPr bwMode="auto">
            <a:xfrm>
              <a:off x="2381" y="2296"/>
              <a:ext cx="512" cy="308"/>
            </a:xfrm>
            <a:prstGeom prst="rect">
              <a:avLst/>
            </a:prstGeom>
            <a:noFill/>
            <a:ln w="9525">
              <a:noFill/>
              <a:miter lim="800000"/>
              <a:headEnd/>
              <a:tailEnd/>
            </a:ln>
          </p:spPr>
          <p:txBody>
            <a:bodyPr wrap="none" lIns="0" tIns="0" rIns="0" bIns="0">
              <a:spAutoFit/>
            </a:bodyPr>
            <a:lstStyle/>
            <a:p>
              <a:r>
                <a:rPr lang="zh-TW" altLang="en-US" sz="1600">
                  <a:latin typeface="Times New Roman" pitchFamily="18" charset="0"/>
                  <a:ea typeface="標楷體" pitchFamily="65" charset="-120"/>
                </a:rPr>
                <a:t>行政院</a:t>
              </a:r>
            </a:p>
            <a:p>
              <a:r>
                <a:rPr lang="zh-TW" altLang="en-US" sz="1600">
                  <a:latin typeface="Times New Roman" pitchFamily="18" charset="0"/>
                  <a:ea typeface="標楷體" pitchFamily="65" charset="-120"/>
                </a:rPr>
                <a:t>會計主官</a:t>
              </a:r>
            </a:p>
          </p:txBody>
        </p:sp>
      </p:grpSp>
      <p:sp>
        <p:nvSpPr>
          <p:cNvPr id="301076" name="Rectangle 29"/>
          <p:cNvSpPr>
            <a:spLocks noChangeArrowheads="1"/>
          </p:cNvSpPr>
          <p:nvPr/>
        </p:nvSpPr>
        <p:spPr bwMode="auto">
          <a:xfrm>
            <a:off x="4732338" y="4660900"/>
            <a:ext cx="41275" cy="198438"/>
          </a:xfrm>
          <a:prstGeom prst="rect">
            <a:avLst/>
          </a:prstGeom>
          <a:noFill/>
          <a:ln w="9525">
            <a:noFill/>
            <a:miter lim="800000"/>
            <a:headEnd/>
            <a:tailEnd/>
          </a:ln>
        </p:spPr>
        <p:txBody>
          <a:bodyPr wrap="none" lIns="0" tIns="0" rIns="0" bIns="0">
            <a:spAutoFit/>
          </a:bodyPr>
          <a:lstStyle/>
          <a:p>
            <a:pPr algn="l"/>
            <a:r>
              <a:rPr lang="en-US" altLang="zh-TW" sz="1300">
                <a:solidFill>
                  <a:srgbClr val="80808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077" name="Rectangle 30"/>
          <p:cNvSpPr>
            <a:spLocks noChangeArrowheads="1"/>
          </p:cNvSpPr>
          <p:nvPr/>
        </p:nvSpPr>
        <p:spPr bwMode="auto">
          <a:xfrm>
            <a:off x="4781550" y="4681538"/>
            <a:ext cx="825500" cy="198437"/>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資訊管理者</a:t>
            </a:r>
            <a:endParaRPr lang="zh-TW" altLang="en-US" sz="2400">
              <a:latin typeface="Times New Roman" pitchFamily="18" charset="0"/>
              <a:ea typeface="標楷體" pitchFamily="65" charset="-120"/>
            </a:endParaRPr>
          </a:p>
        </p:txBody>
      </p:sp>
      <p:sp>
        <p:nvSpPr>
          <p:cNvPr id="301078" name="Rectangle 31"/>
          <p:cNvSpPr>
            <a:spLocks noChangeArrowheads="1"/>
          </p:cNvSpPr>
          <p:nvPr/>
        </p:nvSpPr>
        <p:spPr bwMode="auto">
          <a:xfrm>
            <a:off x="5057775" y="4879975"/>
            <a:ext cx="330200" cy="198438"/>
          </a:xfrm>
          <a:prstGeom prst="rect">
            <a:avLst/>
          </a:prstGeom>
          <a:no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grpSp>
        <p:nvGrpSpPr>
          <p:cNvPr id="5" name="Group 32"/>
          <p:cNvGrpSpPr>
            <a:grpSpLocks/>
          </p:cNvGrpSpPr>
          <p:nvPr/>
        </p:nvGrpSpPr>
        <p:grpSpPr bwMode="auto">
          <a:xfrm>
            <a:off x="4684713" y="4579938"/>
            <a:ext cx="1136650" cy="582612"/>
            <a:chOff x="1581" y="2736"/>
            <a:chExt cx="715" cy="370"/>
          </a:xfrm>
        </p:grpSpPr>
        <p:sp>
          <p:nvSpPr>
            <p:cNvPr id="301143" name="Freeform 33"/>
            <p:cNvSpPr>
              <a:spLocks/>
            </p:cNvSpPr>
            <p:nvPr/>
          </p:nvSpPr>
          <p:spPr bwMode="auto">
            <a:xfrm>
              <a:off x="1588" y="2743"/>
              <a:ext cx="708"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gradFill rotWithShape="1">
              <a:gsLst>
                <a:gs pos="0">
                  <a:srgbClr val="FFFFFF"/>
                </a:gs>
                <a:gs pos="100000">
                  <a:srgbClr val="FF66FF"/>
                </a:gs>
              </a:gsLst>
              <a:path path="rect">
                <a:fillToRect l="50000" t="50000" r="50000" b="50000"/>
              </a:path>
            </a:gradFill>
            <a:ln w="9525">
              <a:noFill/>
              <a:round/>
              <a:headEnd/>
              <a:tailEnd/>
            </a:ln>
          </p:spPr>
          <p:txBody>
            <a:bodyPr/>
            <a:lstStyle/>
            <a:p>
              <a:endParaRPr lang="zh-TW" altLang="en-US"/>
            </a:p>
          </p:txBody>
        </p:sp>
        <p:sp>
          <p:nvSpPr>
            <p:cNvPr id="301144" name="Freeform 34"/>
            <p:cNvSpPr>
              <a:spLocks/>
            </p:cNvSpPr>
            <p:nvPr/>
          </p:nvSpPr>
          <p:spPr bwMode="auto">
            <a:xfrm>
              <a:off x="1581" y="2736"/>
              <a:ext cx="707"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gradFill rotWithShape="1">
              <a:gsLst>
                <a:gs pos="0">
                  <a:srgbClr val="FFFFFF"/>
                </a:gs>
                <a:gs pos="100000">
                  <a:srgbClr val="FF66FF"/>
                </a:gs>
              </a:gsLst>
              <a:path path="rect">
                <a:fillToRect l="50000" t="50000" r="50000" b="50000"/>
              </a:path>
            </a:gradFill>
            <a:ln w="12700">
              <a:solidFill>
                <a:srgbClr val="000000"/>
              </a:solidFill>
              <a:round/>
              <a:headEnd/>
              <a:tailEnd/>
            </a:ln>
          </p:spPr>
          <p:txBody>
            <a:bodyPr/>
            <a:lstStyle/>
            <a:p>
              <a:endParaRPr lang="zh-TW" altLang="en-US"/>
            </a:p>
          </p:txBody>
        </p:sp>
      </p:grpSp>
      <p:sp>
        <p:nvSpPr>
          <p:cNvPr id="301080" name="Rectangle 35"/>
          <p:cNvSpPr>
            <a:spLocks noChangeArrowheads="1"/>
          </p:cNvSpPr>
          <p:nvPr/>
        </p:nvSpPr>
        <p:spPr bwMode="auto">
          <a:xfrm>
            <a:off x="4719638" y="4651375"/>
            <a:ext cx="41275" cy="198438"/>
          </a:xfrm>
          <a:prstGeom prst="rect">
            <a:avLst/>
          </a:prstGeom>
          <a:no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081" name="Rectangle 36"/>
          <p:cNvSpPr>
            <a:spLocks noChangeArrowheads="1"/>
          </p:cNvSpPr>
          <p:nvPr/>
        </p:nvSpPr>
        <p:spPr bwMode="auto">
          <a:xfrm>
            <a:off x="4643438" y="4652963"/>
            <a:ext cx="863600" cy="244475"/>
          </a:xfrm>
          <a:prstGeom prst="rect">
            <a:avLst/>
          </a:prstGeom>
          <a:noFill/>
          <a:ln w="9525">
            <a:noFill/>
            <a:miter lim="800000"/>
            <a:headEnd/>
            <a:tailEnd/>
          </a:ln>
        </p:spPr>
        <p:txBody>
          <a:bodyPr lIns="0" tIns="0" rIns="0" bIns="0">
            <a:spAutoFit/>
          </a:bodyPr>
          <a:lstStyle/>
          <a:p>
            <a:r>
              <a:rPr lang="en-US" altLang="zh-TW" sz="1600">
                <a:solidFill>
                  <a:srgbClr val="000000"/>
                </a:solidFill>
                <a:latin typeface="Times New Roman" pitchFamily="18" charset="0"/>
                <a:ea typeface="標楷體" pitchFamily="65" charset="-120"/>
              </a:rPr>
              <a:t>     </a:t>
            </a:r>
            <a:r>
              <a:rPr lang="zh-TW" altLang="en-US" sz="1600">
                <a:solidFill>
                  <a:srgbClr val="000000"/>
                </a:solidFill>
                <a:latin typeface="Times New Roman" pitchFamily="18" charset="0"/>
                <a:ea typeface="標楷體" pitchFamily="65" charset="-120"/>
              </a:rPr>
              <a:t>行政院</a:t>
            </a:r>
            <a:endParaRPr lang="zh-TW" altLang="en-US" sz="1600">
              <a:latin typeface="Times New Roman" pitchFamily="18" charset="0"/>
              <a:ea typeface="標楷體" pitchFamily="65" charset="-120"/>
            </a:endParaRPr>
          </a:p>
        </p:txBody>
      </p:sp>
      <p:sp>
        <p:nvSpPr>
          <p:cNvPr id="301082" name="Rectangle 37"/>
          <p:cNvSpPr>
            <a:spLocks noChangeArrowheads="1"/>
          </p:cNvSpPr>
          <p:nvPr/>
        </p:nvSpPr>
        <p:spPr bwMode="auto">
          <a:xfrm>
            <a:off x="4829175" y="4867275"/>
            <a:ext cx="812800" cy="244475"/>
          </a:xfrm>
          <a:prstGeom prst="rect">
            <a:avLst/>
          </a:prstGeom>
          <a:noFill/>
          <a:ln w="9525">
            <a:noFill/>
            <a:miter lim="800000"/>
            <a:headEnd/>
            <a:tailEnd/>
          </a:ln>
        </p:spPr>
        <p:txBody>
          <a:bodyPr wrap="none" lIns="0" tIns="0" rIns="0" bIns="0">
            <a:spAutoFit/>
          </a:bodyPr>
          <a:lstStyle/>
          <a:p>
            <a:pPr algn="l"/>
            <a:r>
              <a:rPr lang="zh-TW" altLang="en-US" sz="1600">
                <a:solidFill>
                  <a:srgbClr val="000000"/>
                </a:solidFill>
                <a:latin typeface="Times New Roman" pitchFamily="18" charset="0"/>
                <a:ea typeface="標楷體" pitchFamily="65" charset="-120"/>
              </a:rPr>
              <a:t>資訊人員</a:t>
            </a:r>
            <a:endParaRPr lang="zh-TW" altLang="en-US" sz="2400">
              <a:latin typeface="Times New Roman" pitchFamily="18" charset="0"/>
              <a:ea typeface="標楷體" pitchFamily="65" charset="-120"/>
            </a:endParaRPr>
          </a:p>
        </p:txBody>
      </p:sp>
      <p:sp>
        <p:nvSpPr>
          <p:cNvPr id="301083" name="Rectangle 38"/>
          <p:cNvSpPr>
            <a:spLocks noChangeArrowheads="1"/>
          </p:cNvSpPr>
          <p:nvPr/>
        </p:nvSpPr>
        <p:spPr bwMode="auto">
          <a:xfrm>
            <a:off x="1619250" y="4579938"/>
            <a:ext cx="1951038" cy="447675"/>
          </a:xfrm>
          <a:prstGeom prst="rect">
            <a:avLst/>
          </a:prstGeom>
          <a:noFill/>
          <a:ln w="9525">
            <a:noFill/>
            <a:miter lim="800000"/>
            <a:headEnd/>
            <a:tailEnd/>
          </a:ln>
        </p:spPr>
        <p:txBody>
          <a:bodyPr/>
          <a:lstStyle/>
          <a:p>
            <a:endParaRPr lang="zh-TW" altLang="en-US"/>
          </a:p>
        </p:txBody>
      </p:sp>
      <p:sp>
        <p:nvSpPr>
          <p:cNvPr id="301084" name="Text Box 39"/>
          <p:cNvSpPr txBox="1">
            <a:spLocks noChangeArrowheads="1"/>
          </p:cNvSpPr>
          <p:nvPr/>
        </p:nvSpPr>
        <p:spPr bwMode="auto">
          <a:xfrm>
            <a:off x="4283075" y="3140075"/>
            <a:ext cx="1944688" cy="777875"/>
          </a:xfrm>
          <a:prstGeom prst="rect">
            <a:avLst/>
          </a:prstGeom>
          <a:noFill/>
          <a:ln w="9525">
            <a:noFill/>
            <a:miter lim="800000"/>
            <a:headEnd/>
            <a:tailEnd/>
          </a:ln>
        </p:spPr>
        <p:txBody>
          <a:bodyPr>
            <a:spAutoFit/>
          </a:bodyPr>
          <a:lstStyle/>
          <a:p>
            <a:pPr algn="l">
              <a:buFontTx/>
              <a:buChar char="•"/>
            </a:pPr>
            <a:r>
              <a:rPr lang="zh-TW" altLang="en-US" sz="1500">
                <a:solidFill>
                  <a:srgbClr val="000000"/>
                </a:solidFill>
                <a:latin typeface="Times New Roman" pitchFamily="18" charset="0"/>
                <a:ea typeface="標楷體" pitchFamily="65" charset="-120"/>
              </a:rPr>
              <a:t>組織與策略分析</a:t>
            </a:r>
            <a:endParaRPr lang="zh-TW" altLang="en-US" sz="2800">
              <a:latin typeface="Times New Roman" pitchFamily="18" charset="0"/>
              <a:ea typeface="標楷體" pitchFamily="65" charset="-120"/>
            </a:endParaRPr>
          </a:p>
          <a:p>
            <a:pPr algn="l">
              <a:buFontTx/>
              <a:buChar char="•"/>
            </a:pPr>
            <a:r>
              <a:rPr lang="zh-TW" altLang="en-US" sz="1500">
                <a:solidFill>
                  <a:srgbClr val="000000"/>
                </a:solidFill>
                <a:latin typeface="Times New Roman" pitchFamily="18" charset="0"/>
                <a:ea typeface="標楷體" pitchFamily="65" charset="-120"/>
              </a:rPr>
              <a:t>高階規劃與控制</a:t>
            </a:r>
          </a:p>
          <a:p>
            <a:pPr algn="l">
              <a:buFontTx/>
              <a:buChar char="•"/>
            </a:pPr>
            <a:r>
              <a:rPr lang="zh-TW" altLang="en-US" sz="1500">
                <a:solidFill>
                  <a:srgbClr val="000000"/>
                </a:solidFill>
                <a:latin typeface="Times New Roman" pitchFamily="18" charset="0"/>
                <a:ea typeface="標楷體" pitchFamily="65" charset="-120"/>
              </a:rPr>
              <a:t>資訊管理策略形成</a:t>
            </a:r>
          </a:p>
        </p:txBody>
      </p:sp>
      <p:sp>
        <p:nvSpPr>
          <p:cNvPr id="301085" name="Text Box 40"/>
          <p:cNvSpPr txBox="1">
            <a:spLocks noChangeArrowheads="1"/>
          </p:cNvSpPr>
          <p:nvPr/>
        </p:nvSpPr>
        <p:spPr bwMode="auto">
          <a:xfrm>
            <a:off x="5219700" y="5229225"/>
            <a:ext cx="1944688" cy="777875"/>
          </a:xfrm>
          <a:prstGeom prst="rect">
            <a:avLst/>
          </a:prstGeom>
          <a:noFill/>
          <a:ln w="9525">
            <a:noFill/>
            <a:miter lim="800000"/>
            <a:headEnd/>
            <a:tailEnd/>
          </a:ln>
        </p:spPr>
        <p:txBody>
          <a:bodyPr>
            <a:spAutoFit/>
          </a:bodyPr>
          <a:lstStyle/>
          <a:p>
            <a:pPr algn="l">
              <a:buFontTx/>
              <a:buChar char="•"/>
            </a:pPr>
            <a:r>
              <a:rPr lang="zh-TW" altLang="en-US" sz="1500">
                <a:solidFill>
                  <a:srgbClr val="000000"/>
                </a:solidFill>
                <a:latin typeface="Times New Roman" pitchFamily="18" charset="0"/>
                <a:ea typeface="標楷體" pitchFamily="65" charset="-120"/>
              </a:rPr>
              <a:t>資訊系統規劃</a:t>
            </a:r>
          </a:p>
          <a:p>
            <a:pPr algn="l">
              <a:buFontTx/>
              <a:buChar char="•"/>
            </a:pPr>
            <a:r>
              <a:rPr lang="zh-TW" altLang="en-US" sz="1500">
                <a:solidFill>
                  <a:srgbClr val="000000"/>
                </a:solidFill>
                <a:latin typeface="Times New Roman" pitchFamily="18" charset="0"/>
                <a:ea typeface="標楷體" pitchFamily="65" charset="-120"/>
              </a:rPr>
              <a:t>資訊委外管理</a:t>
            </a:r>
          </a:p>
          <a:p>
            <a:pPr algn="l">
              <a:buFontTx/>
              <a:buChar char="•"/>
            </a:pPr>
            <a:r>
              <a:rPr lang="zh-TW" altLang="en-US" sz="1500">
                <a:solidFill>
                  <a:srgbClr val="000000"/>
                </a:solidFill>
                <a:latin typeface="Times New Roman" pitchFamily="18" charset="0"/>
                <a:ea typeface="標楷體" pitchFamily="65" charset="-120"/>
              </a:rPr>
              <a:t>資訊系統推動</a:t>
            </a:r>
            <a:endParaRPr lang="zh-TW" altLang="en-US" sz="2800">
              <a:latin typeface="Times New Roman" pitchFamily="18" charset="0"/>
            </a:endParaRPr>
          </a:p>
        </p:txBody>
      </p:sp>
      <p:grpSp>
        <p:nvGrpSpPr>
          <p:cNvPr id="6" name="Group 41"/>
          <p:cNvGrpSpPr>
            <a:grpSpLocks/>
          </p:cNvGrpSpPr>
          <p:nvPr/>
        </p:nvGrpSpPr>
        <p:grpSpPr bwMode="auto">
          <a:xfrm>
            <a:off x="1474788" y="4579938"/>
            <a:ext cx="1150937" cy="590550"/>
            <a:chOff x="2272" y="2273"/>
            <a:chExt cx="725" cy="372"/>
          </a:xfrm>
        </p:grpSpPr>
        <p:sp>
          <p:nvSpPr>
            <p:cNvPr id="301135" name="Rectangle 42"/>
            <p:cNvSpPr>
              <a:spLocks noChangeArrowheads="1"/>
            </p:cNvSpPr>
            <p:nvPr/>
          </p:nvSpPr>
          <p:spPr bwMode="auto">
            <a:xfrm>
              <a:off x="2312" y="2345"/>
              <a:ext cx="26" cy="125"/>
            </a:xfrm>
            <a:prstGeom prst="rect">
              <a:avLst/>
            </a:prstGeom>
            <a:gradFill rotWithShape="1">
              <a:gsLst>
                <a:gs pos="0">
                  <a:schemeClr val="bg1"/>
                </a:gs>
                <a:gs pos="100000">
                  <a:srgbClr val="E7F93B"/>
                </a:gs>
              </a:gsLst>
              <a:path path="shape">
                <a:fillToRect l="50000" t="50000" r="50000" b="50000"/>
              </a:path>
            </a:gradFill>
            <a:ln w="9525">
              <a:noFill/>
              <a:miter lim="800000"/>
              <a:headEnd/>
              <a:tailEnd/>
            </a:ln>
          </p:spPr>
          <p:txBody>
            <a:bodyPr wrap="none" lIns="0" tIns="0" rIns="0" bIns="0">
              <a:spAutoFit/>
            </a:bodyPr>
            <a:lstStyle/>
            <a:p>
              <a:pPr algn="l"/>
              <a:r>
                <a:rPr lang="en-US" altLang="zh-TW" sz="1300">
                  <a:solidFill>
                    <a:srgbClr val="80808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36" name="Rectangle 43"/>
            <p:cNvSpPr>
              <a:spLocks noChangeArrowheads="1"/>
            </p:cNvSpPr>
            <p:nvPr/>
          </p:nvSpPr>
          <p:spPr bwMode="auto">
            <a:xfrm>
              <a:off x="2343" y="2355"/>
              <a:ext cx="520" cy="125"/>
            </a:xfrm>
            <a:prstGeom prst="rect">
              <a:avLst/>
            </a:prstGeom>
            <a:gradFill rotWithShape="1">
              <a:gsLst>
                <a:gs pos="0">
                  <a:schemeClr val="bg1"/>
                </a:gs>
                <a:gs pos="100000">
                  <a:srgbClr val="E7F93B"/>
                </a:gs>
              </a:gsLst>
              <a:path path="shape">
                <a:fillToRect l="50000" t="50000" r="50000" b="50000"/>
              </a:path>
            </a:grad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一般管理者</a:t>
              </a:r>
              <a:endParaRPr lang="zh-TW" altLang="en-US" sz="2400">
                <a:latin typeface="Times New Roman" pitchFamily="18" charset="0"/>
                <a:ea typeface="標楷體" pitchFamily="65" charset="-120"/>
              </a:endParaRPr>
            </a:p>
          </p:txBody>
        </p:sp>
        <p:sp>
          <p:nvSpPr>
            <p:cNvPr id="301137" name="Rectangle 44"/>
            <p:cNvSpPr>
              <a:spLocks noChangeArrowheads="1"/>
            </p:cNvSpPr>
            <p:nvPr/>
          </p:nvSpPr>
          <p:spPr bwMode="auto">
            <a:xfrm>
              <a:off x="2516" y="2481"/>
              <a:ext cx="208" cy="124"/>
            </a:xfrm>
            <a:prstGeom prst="rect">
              <a:avLst/>
            </a:prstGeom>
            <a:gradFill rotWithShape="1">
              <a:gsLst>
                <a:gs pos="0">
                  <a:schemeClr val="bg1"/>
                </a:gs>
                <a:gs pos="100000">
                  <a:srgbClr val="E7F93B"/>
                </a:gs>
              </a:gsLst>
              <a:path path="shape">
                <a:fillToRect l="50000" t="50000" r="50000" b="50000"/>
              </a:path>
            </a:grad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grpSp>
          <p:nvGrpSpPr>
            <p:cNvPr id="7" name="Group 45"/>
            <p:cNvGrpSpPr>
              <a:grpSpLocks/>
            </p:cNvGrpSpPr>
            <p:nvPr/>
          </p:nvGrpSpPr>
          <p:grpSpPr bwMode="auto">
            <a:xfrm>
              <a:off x="2272" y="2273"/>
              <a:ext cx="725" cy="372"/>
              <a:chOff x="2288" y="1892"/>
              <a:chExt cx="724" cy="376"/>
            </a:xfrm>
          </p:grpSpPr>
          <p:sp>
            <p:nvSpPr>
              <p:cNvPr id="301141" name="Freeform 46"/>
              <p:cNvSpPr>
                <a:spLocks/>
              </p:cNvSpPr>
              <p:nvPr/>
            </p:nvSpPr>
            <p:spPr bwMode="auto">
              <a:xfrm>
                <a:off x="2296" y="1905"/>
                <a:ext cx="716" cy="363"/>
              </a:xfrm>
              <a:custGeom>
                <a:avLst/>
                <a:gdLst>
                  <a:gd name="T0" fmla="*/ 10 w 91"/>
                  <a:gd name="T1" fmla="*/ 0 h 55"/>
                  <a:gd name="T2" fmla="*/ 0 w 91"/>
                  <a:gd name="T3" fmla="*/ 9 h 55"/>
                  <a:gd name="T4" fmla="*/ 0 w 91"/>
                  <a:gd name="T5" fmla="*/ 46 h 55"/>
                  <a:gd name="T6" fmla="*/ 10 w 91"/>
                  <a:gd name="T7" fmla="*/ 55 h 55"/>
                  <a:gd name="T8" fmla="*/ 81 w 91"/>
                  <a:gd name="T9" fmla="*/ 55 h 55"/>
                  <a:gd name="T10" fmla="*/ 91 w 91"/>
                  <a:gd name="T11" fmla="*/ 46 h 55"/>
                  <a:gd name="T12" fmla="*/ 91 w 91"/>
                  <a:gd name="T13" fmla="*/ 9 h 55"/>
                  <a:gd name="T14" fmla="*/ 81 w 91"/>
                  <a:gd name="T15" fmla="*/ 0 h 55"/>
                  <a:gd name="T16" fmla="*/ 10 w 91"/>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
                  <a:gd name="T28" fmla="*/ 0 h 55"/>
                  <a:gd name="T29" fmla="*/ 91 w 91"/>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 h="55">
                    <a:moveTo>
                      <a:pt x="10" y="0"/>
                    </a:moveTo>
                    <a:cubicBezTo>
                      <a:pt x="5" y="0"/>
                      <a:pt x="0" y="4"/>
                      <a:pt x="0" y="9"/>
                    </a:cubicBezTo>
                    <a:lnTo>
                      <a:pt x="0" y="46"/>
                    </a:lnTo>
                    <a:cubicBezTo>
                      <a:pt x="0" y="51"/>
                      <a:pt x="5" y="55"/>
                      <a:pt x="10" y="55"/>
                    </a:cubicBezTo>
                    <a:lnTo>
                      <a:pt x="81" y="55"/>
                    </a:lnTo>
                    <a:cubicBezTo>
                      <a:pt x="86" y="55"/>
                      <a:pt x="91" y="51"/>
                      <a:pt x="91" y="46"/>
                    </a:cubicBezTo>
                    <a:lnTo>
                      <a:pt x="91" y="9"/>
                    </a:lnTo>
                    <a:cubicBezTo>
                      <a:pt x="91" y="4"/>
                      <a:pt x="86" y="0"/>
                      <a:pt x="81" y="0"/>
                    </a:cubicBezTo>
                    <a:lnTo>
                      <a:pt x="10" y="0"/>
                    </a:lnTo>
                    <a:close/>
                  </a:path>
                </a:pathLst>
              </a:custGeom>
              <a:gradFill rotWithShape="1">
                <a:gsLst>
                  <a:gs pos="0">
                    <a:schemeClr val="bg1"/>
                  </a:gs>
                  <a:gs pos="100000">
                    <a:srgbClr val="E7F93B"/>
                  </a:gs>
                </a:gsLst>
                <a:path path="rect">
                  <a:fillToRect l="50000" t="50000" r="50000" b="50000"/>
                </a:path>
              </a:gradFill>
              <a:ln w="9525">
                <a:noFill/>
                <a:round/>
                <a:headEnd/>
                <a:tailEnd/>
              </a:ln>
            </p:spPr>
            <p:txBody>
              <a:bodyPr/>
              <a:lstStyle/>
              <a:p>
                <a:endParaRPr lang="zh-TW" altLang="en-US"/>
              </a:p>
            </p:txBody>
          </p:sp>
          <p:sp>
            <p:nvSpPr>
              <p:cNvPr id="301142" name="Freeform 47"/>
              <p:cNvSpPr>
                <a:spLocks/>
              </p:cNvSpPr>
              <p:nvPr/>
            </p:nvSpPr>
            <p:spPr bwMode="auto">
              <a:xfrm>
                <a:off x="2288" y="1892"/>
                <a:ext cx="708" cy="370"/>
              </a:xfrm>
              <a:custGeom>
                <a:avLst/>
                <a:gdLst>
                  <a:gd name="T0" fmla="*/ 9 w 90"/>
                  <a:gd name="T1" fmla="*/ 0 h 56"/>
                  <a:gd name="T2" fmla="*/ 0 w 90"/>
                  <a:gd name="T3" fmla="*/ 9 h 56"/>
                  <a:gd name="T4" fmla="*/ 0 w 90"/>
                  <a:gd name="T5" fmla="*/ 46 h 56"/>
                  <a:gd name="T6" fmla="*/ 9 w 90"/>
                  <a:gd name="T7" fmla="*/ 56 h 56"/>
                  <a:gd name="T8" fmla="*/ 81 w 90"/>
                  <a:gd name="T9" fmla="*/ 56 h 56"/>
                  <a:gd name="T10" fmla="*/ 90 w 90"/>
                  <a:gd name="T11" fmla="*/ 46 h 56"/>
                  <a:gd name="T12" fmla="*/ 90 w 90"/>
                  <a:gd name="T13" fmla="*/ 9 h 56"/>
                  <a:gd name="T14" fmla="*/ 81 w 90"/>
                  <a:gd name="T15" fmla="*/ 0 h 56"/>
                  <a:gd name="T16" fmla="*/ 9 w 90"/>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6"/>
                  <a:gd name="T29" fmla="*/ 90 w 90"/>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6">
                    <a:moveTo>
                      <a:pt x="9" y="0"/>
                    </a:moveTo>
                    <a:cubicBezTo>
                      <a:pt x="4" y="0"/>
                      <a:pt x="0" y="4"/>
                      <a:pt x="0" y="9"/>
                    </a:cubicBezTo>
                    <a:lnTo>
                      <a:pt x="0" y="46"/>
                    </a:lnTo>
                    <a:cubicBezTo>
                      <a:pt x="0" y="51"/>
                      <a:pt x="4" y="56"/>
                      <a:pt x="9" y="56"/>
                    </a:cubicBezTo>
                    <a:lnTo>
                      <a:pt x="81" y="56"/>
                    </a:lnTo>
                    <a:cubicBezTo>
                      <a:pt x="86" y="56"/>
                      <a:pt x="90" y="51"/>
                      <a:pt x="90" y="46"/>
                    </a:cubicBezTo>
                    <a:lnTo>
                      <a:pt x="90" y="9"/>
                    </a:lnTo>
                    <a:cubicBezTo>
                      <a:pt x="90" y="4"/>
                      <a:pt x="86" y="0"/>
                      <a:pt x="81" y="0"/>
                    </a:cubicBezTo>
                    <a:lnTo>
                      <a:pt x="9" y="0"/>
                    </a:lnTo>
                    <a:close/>
                  </a:path>
                </a:pathLst>
              </a:custGeom>
              <a:gradFill rotWithShape="1">
                <a:gsLst>
                  <a:gs pos="0">
                    <a:schemeClr val="bg1"/>
                  </a:gs>
                  <a:gs pos="100000">
                    <a:srgbClr val="E7F93B"/>
                  </a:gs>
                </a:gsLst>
                <a:path path="rect">
                  <a:fillToRect l="50000" t="50000" r="50000" b="50000"/>
                </a:path>
              </a:gradFill>
              <a:ln w="12700">
                <a:solidFill>
                  <a:srgbClr val="000000"/>
                </a:solidFill>
                <a:round/>
                <a:headEnd/>
                <a:tailEnd/>
              </a:ln>
            </p:spPr>
            <p:txBody>
              <a:bodyPr/>
              <a:lstStyle/>
              <a:p>
                <a:endParaRPr lang="zh-TW" altLang="en-US"/>
              </a:p>
            </p:txBody>
          </p:sp>
        </p:grpSp>
        <p:sp>
          <p:nvSpPr>
            <p:cNvPr id="301139" name="Rectangle 48"/>
            <p:cNvSpPr>
              <a:spLocks noChangeArrowheads="1"/>
            </p:cNvSpPr>
            <p:nvPr/>
          </p:nvSpPr>
          <p:spPr bwMode="auto">
            <a:xfrm>
              <a:off x="2304" y="2338"/>
              <a:ext cx="26" cy="125"/>
            </a:xfrm>
            <a:prstGeom prst="rect">
              <a:avLst/>
            </a:prstGeom>
            <a:gradFill rotWithShape="1">
              <a:gsLst>
                <a:gs pos="0">
                  <a:schemeClr val="bg1"/>
                </a:gs>
                <a:gs pos="100000">
                  <a:srgbClr val="E7F93B"/>
                </a:gs>
              </a:gsLst>
              <a:path path="shape">
                <a:fillToRect l="50000" t="50000" r="50000" b="50000"/>
              </a:path>
            </a:grad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40" name="Rectangle 49"/>
            <p:cNvSpPr>
              <a:spLocks noChangeArrowheads="1"/>
            </p:cNvSpPr>
            <p:nvPr/>
          </p:nvSpPr>
          <p:spPr bwMode="auto">
            <a:xfrm>
              <a:off x="2381" y="2296"/>
              <a:ext cx="512" cy="308"/>
            </a:xfrm>
            <a:prstGeom prst="rect">
              <a:avLst/>
            </a:prstGeom>
            <a:gradFill rotWithShape="1">
              <a:gsLst>
                <a:gs pos="0">
                  <a:schemeClr val="bg1"/>
                </a:gs>
                <a:gs pos="100000">
                  <a:srgbClr val="E7F93B"/>
                </a:gs>
              </a:gsLst>
              <a:path path="shape">
                <a:fillToRect l="50000" t="50000" r="50000" b="50000"/>
              </a:path>
            </a:gradFill>
            <a:ln w="9525">
              <a:noFill/>
              <a:miter lim="800000"/>
              <a:headEnd/>
              <a:tailEnd/>
            </a:ln>
          </p:spPr>
          <p:txBody>
            <a:bodyPr wrap="none" lIns="0" tIns="0" rIns="0" bIns="0">
              <a:spAutoFit/>
            </a:bodyPr>
            <a:lstStyle/>
            <a:p>
              <a:r>
                <a:rPr lang="zh-TW" altLang="en-US" sz="1600">
                  <a:solidFill>
                    <a:srgbClr val="000000"/>
                  </a:solidFill>
                  <a:latin typeface="Times New Roman" pitchFamily="18" charset="0"/>
                  <a:ea typeface="標楷體" pitchFamily="65" charset="-120"/>
                </a:rPr>
                <a:t>各機關</a:t>
              </a:r>
            </a:p>
            <a:p>
              <a:r>
                <a:rPr lang="zh-TW" altLang="en-US" sz="1600">
                  <a:latin typeface="Times New Roman" pitchFamily="18" charset="0"/>
                  <a:ea typeface="標楷體" pitchFamily="65" charset="-120"/>
                </a:rPr>
                <a:t>會計主官</a:t>
              </a:r>
            </a:p>
          </p:txBody>
        </p:sp>
      </p:grpSp>
      <p:grpSp>
        <p:nvGrpSpPr>
          <p:cNvPr id="8" name="Group 50"/>
          <p:cNvGrpSpPr>
            <a:grpSpLocks/>
          </p:cNvGrpSpPr>
          <p:nvPr/>
        </p:nvGrpSpPr>
        <p:grpSpPr bwMode="auto">
          <a:xfrm>
            <a:off x="7091363" y="4579938"/>
            <a:ext cx="1136650" cy="582612"/>
            <a:chOff x="385" y="3702"/>
            <a:chExt cx="716" cy="367"/>
          </a:xfrm>
        </p:grpSpPr>
        <p:sp>
          <p:nvSpPr>
            <p:cNvPr id="301127" name="Rectangle 51"/>
            <p:cNvSpPr>
              <a:spLocks noChangeArrowheads="1"/>
            </p:cNvSpPr>
            <p:nvPr/>
          </p:nvSpPr>
          <p:spPr bwMode="auto">
            <a:xfrm>
              <a:off x="415" y="3753"/>
              <a:ext cx="26" cy="125"/>
            </a:xfrm>
            <a:prstGeom prst="rect">
              <a:avLst/>
            </a:prstGeom>
            <a:gradFill rotWithShape="1">
              <a:gsLst>
                <a:gs pos="0">
                  <a:schemeClr val="bg1"/>
                </a:gs>
                <a:gs pos="100000">
                  <a:srgbClr val="FFAE5D"/>
                </a:gs>
              </a:gsLst>
              <a:path path="shape">
                <a:fillToRect l="50000" t="50000" r="50000" b="50000"/>
              </a:path>
            </a:gradFill>
            <a:ln w="9525">
              <a:noFill/>
              <a:miter lim="800000"/>
              <a:headEnd/>
              <a:tailEnd/>
            </a:ln>
          </p:spPr>
          <p:txBody>
            <a:bodyPr wrap="none" lIns="0" tIns="0" rIns="0" bIns="0">
              <a:spAutoFit/>
            </a:bodyPr>
            <a:lstStyle/>
            <a:p>
              <a:pPr algn="l"/>
              <a:r>
                <a:rPr lang="en-US" altLang="zh-TW" sz="1300">
                  <a:solidFill>
                    <a:srgbClr val="80808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28" name="Rectangle 52"/>
            <p:cNvSpPr>
              <a:spLocks noChangeArrowheads="1"/>
            </p:cNvSpPr>
            <p:nvPr/>
          </p:nvSpPr>
          <p:spPr bwMode="auto">
            <a:xfrm>
              <a:off x="446" y="3766"/>
              <a:ext cx="520" cy="125"/>
            </a:xfrm>
            <a:prstGeom prst="rect">
              <a:avLst/>
            </a:prstGeom>
            <a:gradFill rotWithShape="1">
              <a:gsLst>
                <a:gs pos="0">
                  <a:schemeClr val="bg1"/>
                </a:gs>
                <a:gs pos="100000">
                  <a:srgbClr val="FFAE5D"/>
                </a:gs>
              </a:gsLst>
              <a:path path="shape">
                <a:fillToRect l="50000" t="50000" r="50000" b="50000"/>
              </a:path>
            </a:grad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資訊管理者</a:t>
              </a:r>
              <a:endParaRPr lang="zh-TW" altLang="en-US" sz="2400">
                <a:latin typeface="Times New Roman" pitchFamily="18" charset="0"/>
                <a:ea typeface="標楷體" pitchFamily="65" charset="-120"/>
              </a:endParaRPr>
            </a:p>
          </p:txBody>
        </p:sp>
        <p:sp>
          <p:nvSpPr>
            <p:cNvPr id="301129" name="Rectangle 53"/>
            <p:cNvSpPr>
              <a:spLocks noChangeArrowheads="1"/>
            </p:cNvSpPr>
            <p:nvPr/>
          </p:nvSpPr>
          <p:spPr bwMode="auto">
            <a:xfrm>
              <a:off x="620" y="3891"/>
              <a:ext cx="208" cy="125"/>
            </a:xfrm>
            <a:prstGeom prst="rect">
              <a:avLst/>
            </a:prstGeom>
            <a:gradFill rotWithShape="1">
              <a:gsLst>
                <a:gs pos="0">
                  <a:schemeClr val="bg1"/>
                </a:gs>
                <a:gs pos="100000">
                  <a:srgbClr val="FFAE5D"/>
                </a:gs>
              </a:gsLst>
              <a:path path="shape">
                <a:fillToRect l="50000" t="50000" r="50000" b="50000"/>
              </a:path>
            </a:grad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grpSp>
          <p:nvGrpSpPr>
            <p:cNvPr id="9" name="Group 54"/>
            <p:cNvGrpSpPr>
              <a:grpSpLocks/>
            </p:cNvGrpSpPr>
            <p:nvPr/>
          </p:nvGrpSpPr>
          <p:grpSpPr bwMode="auto">
            <a:xfrm>
              <a:off x="385" y="3702"/>
              <a:ext cx="716" cy="367"/>
              <a:chOff x="1581" y="2736"/>
              <a:chExt cx="715" cy="370"/>
            </a:xfrm>
          </p:grpSpPr>
          <p:sp>
            <p:nvSpPr>
              <p:cNvPr id="301133" name="Freeform 55"/>
              <p:cNvSpPr>
                <a:spLocks/>
              </p:cNvSpPr>
              <p:nvPr/>
            </p:nvSpPr>
            <p:spPr bwMode="auto">
              <a:xfrm>
                <a:off x="1588" y="2743"/>
                <a:ext cx="708"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gradFill rotWithShape="1">
                <a:gsLst>
                  <a:gs pos="0">
                    <a:schemeClr val="bg1"/>
                  </a:gs>
                  <a:gs pos="100000">
                    <a:srgbClr val="FFAE5D"/>
                  </a:gs>
                </a:gsLst>
                <a:path path="rect">
                  <a:fillToRect l="50000" t="50000" r="50000" b="50000"/>
                </a:path>
              </a:gradFill>
              <a:ln w="9525">
                <a:noFill/>
                <a:round/>
                <a:headEnd/>
                <a:tailEnd/>
              </a:ln>
            </p:spPr>
            <p:txBody>
              <a:bodyPr/>
              <a:lstStyle/>
              <a:p>
                <a:endParaRPr lang="zh-TW" altLang="en-US"/>
              </a:p>
            </p:txBody>
          </p:sp>
          <p:sp>
            <p:nvSpPr>
              <p:cNvPr id="301134" name="Freeform 56"/>
              <p:cNvSpPr>
                <a:spLocks/>
              </p:cNvSpPr>
              <p:nvPr/>
            </p:nvSpPr>
            <p:spPr bwMode="auto">
              <a:xfrm>
                <a:off x="1581" y="2736"/>
                <a:ext cx="707" cy="363"/>
              </a:xfrm>
              <a:custGeom>
                <a:avLst/>
                <a:gdLst>
                  <a:gd name="T0" fmla="*/ 9 w 90"/>
                  <a:gd name="T1" fmla="*/ 0 h 55"/>
                  <a:gd name="T2" fmla="*/ 0 w 90"/>
                  <a:gd name="T3" fmla="*/ 9 h 55"/>
                  <a:gd name="T4" fmla="*/ 0 w 90"/>
                  <a:gd name="T5" fmla="*/ 46 h 55"/>
                  <a:gd name="T6" fmla="*/ 9 w 90"/>
                  <a:gd name="T7" fmla="*/ 55 h 55"/>
                  <a:gd name="T8" fmla="*/ 81 w 90"/>
                  <a:gd name="T9" fmla="*/ 55 h 55"/>
                  <a:gd name="T10" fmla="*/ 90 w 90"/>
                  <a:gd name="T11" fmla="*/ 46 h 55"/>
                  <a:gd name="T12" fmla="*/ 90 w 90"/>
                  <a:gd name="T13" fmla="*/ 9 h 55"/>
                  <a:gd name="T14" fmla="*/ 81 w 90"/>
                  <a:gd name="T15" fmla="*/ 0 h 55"/>
                  <a:gd name="T16" fmla="*/ 9 w 90"/>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5"/>
                  <a:gd name="T29" fmla="*/ 90 w 90"/>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5">
                    <a:moveTo>
                      <a:pt x="9" y="0"/>
                    </a:moveTo>
                    <a:cubicBezTo>
                      <a:pt x="4" y="0"/>
                      <a:pt x="0" y="4"/>
                      <a:pt x="0" y="9"/>
                    </a:cubicBezTo>
                    <a:lnTo>
                      <a:pt x="0" y="46"/>
                    </a:lnTo>
                    <a:cubicBezTo>
                      <a:pt x="0" y="51"/>
                      <a:pt x="4" y="55"/>
                      <a:pt x="9" y="55"/>
                    </a:cubicBezTo>
                    <a:lnTo>
                      <a:pt x="81" y="55"/>
                    </a:lnTo>
                    <a:cubicBezTo>
                      <a:pt x="86" y="55"/>
                      <a:pt x="90" y="51"/>
                      <a:pt x="90" y="46"/>
                    </a:cubicBezTo>
                    <a:lnTo>
                      <a:pt x="90" y="9"/>
                    </a:lnTo>
                    <a:cubicBezTo>
                      <a:pt x="90" y="4"/>
                      <a:pt x="86" y="0"/>
                      <a:pt x="81" y="0"/>
                    </a:cubicBezTo>
                    <a:lnTo>
                      <a:pt x="9" y="0"/>
                    </a:lnTo>
                    <a:close/>
                  </a:path>
                </a:pathLst>
              </a:custGeom>
              <a:gradFill rotWithShape="1">
                <a:gsLst>
                  <a:gs pos="0">
                    <a:schemeClr val="bg1"/>
                  </a:gs>
                  <a:gs pos="100000">
                    <a:srgbClr val="FFAE5D"/>
                  </a:gs>
                </a:gsLst>
                <a:path path="rect">
                  <a:fillToRect l="50000" t="50000" r="50000" b="50000"/>
                </a:path>
              </a:gradFill>
              <a:ln w="12700">
                <a:solidFill>
                  <a:srgbClr val="000000"/>
                </a:solidFill>
                <a:round/>
                <a:headEnd/>
                <a:tailEnd/>
              </a:ln>
            </p:spPr>
            <p:txBody>
              <a:bodyPr/>
              <a:lstStyle/>
              <a:p>
                <a:endParaRPr lang="zh-TW" altLang="en-US"/>
              </a:p>
            </p:txBody>
          </p:sp>
        </p:grpSp>
        <p:sp>
          <p:nvSpPr>
            <p:cNvPr id="301131" name="Rectangle 57"/>
            <p:cNvSpPr>
              <a:spLocks noChangeArrowheads="1"/>
            </p:cNvSpPr>
            <p:nvPr/>
          </p:nvSpPr>
          <p:spPr bwMode="auto">
            <a:xfrm>
              <a:off x="407" y="3747"/>
              <a:ext cx="26" cy="125"/>
            </a:xfrm>
            <a:prstGeom prst="rect">
              <a:avLst/>
            </a:prstGeom>
            <a:gradFill rotWithShape="1">
              <a:gsLst>
                <a:gs pos="0">
                  <a:schemeClr val="bg1"/>
                </a:gs>
                <a:gs pos="100000">
                  <a:srgbClr val="FFAE5D"/>
                </a:gs>
              </a:gsLst>
              <a:path path="shape">
                <a:fillToRect l="50000" t="50000" r="50000" b="50000"/>
              </a:path>
            </a:grad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32" name="Rectangle 58"/>
            <p:cNvSpPr>
              <a:spLocks noChangeArrowheads="1"/>
            </p:cNvSpPr>
            <p:nvPr/>
          </p:nvSpPr>
          <p:spPr bwMode="auto">
            <a:xfrm>
              <a:off x="431" y="3793"/>
              <a:ext cx="544" cy="154"/>
            </a:xfrm>
            <a:prstGeom prst="rect">
              <a:avLst/>
            </a:prstGeom>
            <a:gradFill rotWithShape="1">
              <a:gsLst>
                <a:gs pos="0">
                  <a:schemeClr val="bg1"/>
                </a:gs>
                <a:gs pos="100000">
                  <a:srgbClr val="FFAE5D"/>
                </a:gs>
              </a:gsLst>
              <a:path path="shape">
                <a:fillToRect l="50000" t="50000" r="50000" b="50000"/>
              </a:path>
            </a:gradFill>
            <a:ln w="9525">
              <a:noFill/>
              <a:miter lim="800000"/>
              <a:headEnd/>
              <a:tailEnd/>
            </a:ln>
          </p:spPr>
          <p:txBody>
            <a:bodyPr wrap="none" lIns="0" tIns="0" rIns="0" bIns="0">
              <a:spAutoFit/>
            </a:bodyPr>
            <a:lstStyle/>
            <a:p>
              <a:pPr algn="l"/>
              <a:r>
                <a:rPr lang="en-US" altLang="zh-TW" sz="1600">
                  <a:solidFill>
                    <a:srgbClr val="000000"/>
                  </a:solidFill>
                  <a:latin typeface="Times New Roman" pitchFamily="18" charset="0"/>
                  <a:ea typeface="標楷體" pitchFamily="65" charset="-120"/>
                </a:rPr>
                <a:t> </a:t>
              </a:r>
              <a:r>
                <a:rPr lang="zh-TW" altLang="en-US" sz="1600">
                  <a:solidFill>
                    <a:srgbClr val="000000"/>
                  </a:solidFill>
                  <a:latin typeface="Times New Roman" pitchFamily="18" charset="0"/>
                  <a:ea typeface="標楷體" pitchFamily="65" charset="-120"/>
                </a:rPr>
                <a:t>外包廠商</a:t>
              </a:r>
              <a:endParaRPr lang="zh-TW" altLang="en-US" sz="1600">
                <a:latin typeface="Times New Roman" pitchFamily="18" charset="0"/>
                <a:ea typeface="標楷體" pitchFamily="65" charset="-120"/>
              </a:endParaRPr>
            </a:p>
          </p:txBody>
        </p:sp>
      </p:grpSp>
      <p:grpSp>
        <p:nvGrpSpPr>
          <p:cNvPr id="10" name="Group 59"/>
          <p:cNvGrpSpPr>
            <a:grpSpLocks/>
          </p:cNvGrpSpPr>
          <p:nvPr/>
        </p:nvGrpSpPr>
        <p:grpSpPr bwMode="auto">
          <a:xfrm rot="1557849">
            <a:off x="2124075" y="3643313"/>
            <a:ext cx="719138" cy="1120775"/>
            <a:chOff x="1879" y="2116"/>
            <a:chExt cx="394" cy="620"/>
          </a:xfrm>
        </p:grpSpPr>
        <p:sp>
          <p:nvSpPr>
            <p:cNvPr id="301124" name="Freeform 60"/>
            <p:cNvSpPr>
              <a:spLocks/>
            </p:cNvSpPr>
            <p:nvPr/>
          </p:nvSpPr>
          <p:spPr bwMode="auto">
            <a:xfrm>
              <a:off x="1919" y="2143"/>
              <a:ext cx="299" cy="560"/>
            </a:xfrm>
            <a:custGeom>
              <a:avLst/>
              <a:gdLst>
                <a:gd name="T0" fmla="*/ 38 w 38"/>
                <a:gd name="T1" fmla="*/ 0 h 85"/>
                <a:gd name="T2" fmla="*/ 0 w 38"/>
                <a:gd name="T3" fmla="*/ 83 h 85"/>
                <a:gd name="T4" fmla="*/ 0 w 38"/>
                <a:gd name="T5" fmla="*/ 85 h 85"/>
                <a:gd name="T6" fmla="*/ 0 60000 65536"/>
                <a:gd name="T7" fmla="*/ 0 60000 65536"/>
                <a:gd name="T8" fmla="*/ 0 60000 65536"/>
                <a:gd name="T9" fmla="*/ 0 w 38"/>
                <a:gd name="T10" fmla="*/ 0 h 85"/>
                <a:gd name="T11" fmla="*/ 38 w 38"/>
                <a:gd name="T12" fmla="*/ 85 h 85"/>
              </a:gdLst>
              <a:ahLst/>
              <a:cxnLst>
                <a:cxn ang="T6">
                  <a:pos x="T0" y="T1"/>
                </a:cxn>
                <a:cxn ang="T7">
                  <a:pos x="T2" y="T3"/>
                </a:cxn>
                <a:cxn ang="T8">
                  <a:pos x="T4" y="T5"/>
                </a:cxn>
              </a:cxnLst>
              <a:rect l="T9" t="T10" r="T11" b="T12"/>
              <a:pathLst>
                <a:path w="38" h="85">
                  <a:moveTo>
                    <a:pt x="38" y="0"/>
                  </a:moveTo>
                  <a:cubicBezTo>
                    <a:pt x="15" y="19"/>
                    <a:pt x="1" y="49"/>
                    <a:pt x="0" y="83"/>
                  </a:cubicBezTo>
                  <a:cubicBezTo>
                    <a:pt x="0" y="85"/>
                    <a:pt x="0" y="85"/>
                    <a:pt x="0" y="85"/>
                  </a:cubicBezTo>
                </a:path>
              </a:pathLst>
            </a:custGeom>
            <a:noFill/>
            <a:ln w="25400">
              <a:solidFill>
                <a:srgbClr val="000000"/>
              </a:solidFill>
              <a:round/>
              <a:headEnd/>
              <a:tailEnd/>
            </a:ln>
          </p:spPr>
          <p:txBody>
            <a:bodyPr/>
            <a:lstStyle/>
            <a:p>
              <a:endParaRPr lang="zh-TW" altLang="en-US"/>
            </a:p>
          </p:txBody>
        </p:sp>
        <p:sp>
          <p:nvSpPr>
            <p:cNvPr id="301125" name="Freeform 61"/>
            <p:cNvSpPr>
              <a:spLocks/>
            </p:cNvSpPr>
            <p:nvPr/>
          </p:nvSpPr>
          <p:spPr bwMode="auto">
            <a:xfrm>
              <a:off x="2202" y="2116"/>
              <a:ext cx="71" cy="60"/>
            </a:xfrm>
            <a:custGeom>
              <a:avLst/>
              <a:gdLst>
                <a:gd name="T0" fmla="*/ 47 w 71"/>
                <a:gd name="T1" fmla="*/ 60 h 60"/>
                <a:gd name="T2" fmla="*/ 71 w 71"/>
                <a:gd name="T3" fmla="*/ 0 h 60"/>
                <a:gd name="T4" fmla="*/ 0 w 71"/>
                <a:gd name="T5" fmla="*/ 14 h 60"/>
                <a:gd name="T6" fmla="*/ 47 w 71"/>
                <a:gd name="T7" fmla="*/ 60 h 60"/>
                <a:gd name="T8" fmla="*/ 0 60000 65536"/>
                <a:gd name="T9" fmla="*/ 0 60000 65536"/>
                <a:gd name="T10" fmla="*/ 0 60000 65536"/>
                <a:gd name="T11" fmla="*/ 0 60000 65536"/>
                <a:gd name="T12" fmla="*/ 0 w 71"/>
                <a:gd name="T13" fmla="*/ 0 h 60"/>
                <a:gd name="T14" fmla="*/ 71 w 71"/>
                <a:gd name="T15" fmla="*/ 60 h 60"/>
              </a:gdLst>
              <a:ahLst/>
              <a:cxnLst>
                <a:cxn ang="T8">
                  <a:pos x="T0" y="T1"/>
                </a:cxn>
                <a:cxn ang="T9">
                  <a:pos x="T2" y="T3"/>
                </a:cxn>
                <a:cxn ang="T10">
                  <a:pos x="T4" y="T5"/>
                </a:cxn>
                <a:cxn ang="T11">
                  <a:pos x="T6" y="T7"/>
                </a:cxn>
              </a:cxnLst>
              <a:rect l="T12" t="T13" r="T14" b="T15"/>
              <a:pathLst>
                <a:path w="71" h="60">
                  <a:moveTo>
                    <a:pt x="47" y="60"/>
                  </a:moveTo>
                  <a:lnTo>
                    <a:pt x="71" y="0"/>
                  </a:lnTo>
                  <a:lnTo>
                    <a:pt x="0" y="14"/>
                  </a:lnTo>
                  <a:lnTo>
                    <a:pt x="47" y="60"/>
                  </a:lnTo>
                  <a:close/>
                </a:path>
              </a:pathLst>
            </a:custGeom>
            <a:solidFill>
              <a:srgbClr val="000000"/>
            </a:solidFill>
            <a:ln w="9525">
              <a:noFill/>
              <a:round/>
              <a:headEnd/>
              <a:tailEnd/>
            </a:ln>
          </p:spPr>
          <p:txBody>
            <a:bodyPr/>
            <a:lstStyle/>
            <a:p>
              <a:endParaRPr lang="zh-TW" altLang="en-US"/>
            </a:p>
          </p:txBody>
        </p:sp>
        <p:sp>
          <p:nvSpPr>
            <p:cNvPr id="301126" name="Freeform 62"/>
            <p:cNvSpPr>
              <a:spLocks/>
            </p:cNvSpPr>
            <p:nvPr/>
          </p:nvSpPr>
          <p:spPr bwMode="auto">
            <a:xfrm>
              <a:off x="1879" y="2684"/>
              <a:ext cx="71" cy="52"/>
            </a:xfrm>
            <a:custGeom>
              <a:avLst/>
              <a:gdLst>
                <a:gd name="T0" fmla="*/ 0 w 71"/>
                <a:gd name="T1" fmla="*/ 0 h 52"/>
                <a:gd name="T2" fmla="*/ 40 w 71"/>
                <a:gd name="T3" fmla="*/ 52 h 52"/>
                <a:gd name="T4" fmla="*/ 71 w 71"/>
                <a:gd name="T5" fmla="*/ 0 h 52"/>
                <a:gd name="T6" fmla="*/ 0 w 71"/>
                <a:gd name="T7" fmla="*/ 0 h 52"/>
                <a:gd name="T8" fmla="*/ 0 60000 65536"/>
                <a:gd name="T9" fmla="*/ 0 60000 65536"/>
                <a:gd name="T10" fmla="*/ 0 60000 65536"/>
                <a:gd name="T11" fmla="*/ 0 60000 65536"/>
                <a:gd name="T12" fmla="*/ 0 w 71"/>
                <a:gd name="T13" fmla="*/ 0 h 52"/>
                <a:gd name="T14" fmla="*/ 71 w 71"/>
                <a:gd name="T15" fmla="*/ 52 h 52"/>
              </a:gdLst>
              <a:ahLst/>
              <a:cxnLst>
                <a:cxn ang="T8">
                  <a:pos x="T0" y="T1"/>
                </a:cxn>
                <a:cxn ang="T9">
                  <a:pos x="T2" y="T3"/>
                </a:cxn>
                <a:cxn ang="T10">
                  <a:pos x="T4" y="T5"/>
                </a:cxn>
                <a:cxn ang="T11">
                  <a:pos x="T6" y="T7"/>
                </a:cxn>
              </a:cxnLst>
              <a:rect l="T12" t="T13" r="T14" b="T15"/>
              <a:pathLst>
                <a:path w="71" h="52">
                  <a:moveTo>
                    <a:pt x="0" y="0"/>
                  </a:moveTo>
                  <a:lnTo>
                    <a:pt x="40" y="52"/>
                  </a:lnTo>
                  <a:lnTo>
                    <a:pt x="71" y="0"/>
                  </a:lnTo>
                  <a:lnTo>
                    <a:pt x="0" y="0"/>
                  </a:lnTo>
                  <a:close/>
                </a:path>
              </a:pathLst>
            </a:custGeom>
            <a:solidFill>
              <a:srgbClr val="000000"/>
            </a:solidFill>
            <a:ln w="9525">
              <a:noFill/>
              <a:round/>
              <a:headEnd/>
              <a:tailEnd/>
            </a:ln>
          </p:spPr>
          <p:txBody>
            <a:bodyPr/>
            <a:lstStyle/>
            <a:p>
              <a:endParaRPr lang="zh-TW" altLang="en-US"/>
            </a:p>
          </p:txBody>
        </p:sp>
      </p:grpSp>
      <p:grpSp>
        <p:nvGrpSpPr>
          <p:cNvPr id="11" name="Group 63"/>
          <p:cNvGrpSpPr>
            <a:grpSpLocks/>
          </p:cNvGrpSpPr>
          <p:nvPr/>
        </p:nvGrpSpPr>
        <p:grpSpPr bwMode="auto">
          <a:xfrm rot="20042151" flipV="1">
            <a:off x="2124075" y="5011738"/>
            <a:ext cx="719138" cy="1120775"/>
            <a:chOff x="1879" y="2116"/>
            <a:chExt cx="394" cy="620"/>
          </a:xfrm>
        </p:grpSpPr>
        <p:sp>
          <p:nvSpPr>
            <p:cNvPr id="301121" name="Freeform 64"/>
            <p:cNvSpPr>
              <a:spLocks/>
            </p:cNvSpPr>
            <p:nvPr/>
          </p:nvSpPr>
          <p:spPr bwMode="auto">
            <a:xfrm>
              <a:off x="1919" y="2143"/>
              <a:ext cx="299" cy="560"/>
            </a:xfrm>
            <a:custGeom>
              <a:avLst/>
              <a:gdLst>
                <a:gd name="T0" fmla="*/ 38 w 38"/>
                <a:gd name="T1" fmla="*/ 0 h 85"/>
                <a:gd name="T2" fmla="*/ 0 w 38"/>
                <a:gd name="T3" fmla="*/ 83 h 85"/>
                <a:gd name="T4" fmla="*/ 0 w 38"/>
                <a:gd name="T5" fmla="*/ 85 h 85"/>
                <a:gd name="T6" fmla="*/ 0 60000 65536"/>
                <a:gd name="T7" fmla="*/ 0 60000 65536"/>
                <a:gd name="T8" fmla="*/ 0 60000 65536"/>
                <a:gd name="T9" fmla="*/ 0 w 38"/>
                <a:gd name="T10" fmla="*/ 0 h 85"/>
                <a:gd name="T11" fmla="*/ 38 w 38"/>
                <a:gd name="T12" fmla="*/ 85 h 85"/>
              </a:gdLst>
              <a:ahLst/>
              <a:cxnLst>
                <a:cxn ang="T6">
                  <a:pos x="T0" y="T1"/>
                </a:cxn>
                <a:cxn ang="T7">
                  <a:pos x="T2" y="T3"/>
                </a:cxn>
                <a:cxn ang="T8">
                  <a:pos x="T4" y="T5"/>
                </a:cxn>
              </a:cxnLst>
              <a:rect l="T9" t="T10" r="T11" b="T12"/>
              <a:pathLst>
                <a:path w="38" h="85">
                  <a:moveTo>
                    <a:pt x="38" y="0"/>
                  </a:moveTo>
                  <a:cubicBezTo>
                    <a:pt x="15" y="19"/>
                    <a:pt x="1" y="49"/>
                    <a:pt x="0" y="83"/>
                  </a:cubicBezTo>
                  <a:cubicBezTo>
                    <a:pt x="0" y="85"/>
                    <a:pt x="0" y="85"/>
                    <a:pt x="0" y="85"/>
                  </a:cubicBezTo>
                </a:path>
              </a:pathLst>
            </a:custGeom>
            <a:noFill/>
            <a:ln w="25400">
              <a:solidFill>
                <a:srgbClr val="000000"/>
              </a:solidFill>
              <a:round/>
              <a:headEnd/>
              <a:tailEnd/>
            </a:ln>
          </p:spPr>
          <p:txBody>
            <a:bodyPr/>
            <a:lstStyle/>
            <a:p>
              <a:endParaRPr lang="zh-TW" altLang="en-US"/>
            </a:p>
          </p:txBody>
        </p:sp>
        <p:sp>
          <p:nvSpPr>
            <p:cNvPr id="301122" name="Freeform 65"/>
            <p:cNvSpPr>
              <a:spLocks/>
            </p:cNvSpPr>
            <p:nvPr/>
          </p:nvSpPr>
          <p:spPr bwMode="auto">
            <a:xfrm>
              <a:off x="2202" y="2116"/>
              <a:ext cx="71" cy="60"/>
            </a:xfrm>
            <a:custGeom>
              <a:avLst/>
              <a:gdLst>
                <a:gd name="T0" fmla="*/ 47 w 71"/>
                <a:gd name="T1" fmla="*/ 60 h 60"/>
                <a:gd name="T2" fmla="*/ 71 w 71"/>
                <a:gd name="T3" fmla="*/ 0 h 60"/>
                <a:gd name="T4" fmla="*/ 0 w 71"/>
                <a:gd name="T5" fmla="*/ 14 h 60"/>
                <a:gd name="T6" fmla="*/ 47 w 71"/>
                <a:gd name="T7" fmla="*/ 60 h 60"/>
                <a:gd name="T8" fmla="*/ 0 60000 65536"/>
                <a:gd name="T9" fmla="*/ 0 60000 65536"/>
                <a:gd name="T10" fmla="*/ 0 60000 65536"/>
                <a:gd name="T11" fmla="*/ 0 60000 65536"/>
                <a:gd name="T12" fmla="*/ 0 w 71"/>
                <a:gd name="T13" fmla="*/ 0 h 60"/>
                <a:gd name="T14" fmla="*/ 71 w 71"/>
                <a:gd name="T15" fmla="*/ 60 h 60"/>
              </a:gdLst>
              <a:ahLst/>
              <a:cxnLst>
                <a:cxn ang="T8">
                  <a:pos x="T0" y="T1"/>
                </a:cxn>
                <a:cxn ang="T9">
                  <a:pos x="T2" y="T3"/>
                </a:cxn>
                <a:cxn ang="T10">
                  <a:pos x="T4" y="T5"/>
                </a:cxn>
                <a:cxn ang="T11">
                  <a:pos x="T6" y="T7"/>
                </a:cxn>
              </a:cxnLst>
              <a:rect l="T12" t="T13" r="T14" b="T15"/>
              <a:pathLst>
                <a:path w="71" h="60">
                  <a:moveTo>
                    <a:pt x="47" y="60"/>
                  </a:moveTo>
                  <a:lnTo>
                    <a:pt x="71" y="0"/>
                  </a:lnTo>
                  <a:lnTo>
                    <a:pt x="0" y="14"/>
                  </a:lnTo>
                  <a:lnTo>
                    <a:pt x="47" y="60"/>
                  </a:lnTo>
                  <a:close/>
                </a:path>
              </a:pathLst>
            </a:custGeom>
            <a:solidFill>
              <a:srgbClr val="000000"/>
            </a:solidFill>
            <a:ln w="9525">
              <a:noFill/>
              <a:round/>
              <a:headEnd/>
              <a:tailEnd/>
            </a:ln>
          </p:spPr>
          <p:txBody>
            <a:bodyPr/>
            <a:lstStyle/>
            <a:p>
              <a:endParaRPr lang="zh-TW" altLang="en-US"/>
            </a:p>
          </p:txBody>
        </p:sp>
        <p:sp>
          <p:nvSpPr>
            <p:cNvPr id="301123" name="Freeform 66"/>
            <p:cNvSpPr>
              <a:spLocks/>
            </p:cNvSpPr>
            <p:nvPr/>
          </p:nvSpPr>
          <p:spPr bwMode="auto">
            <a:xfrm>
              <a:off x="1879" y="2684"/>
              <a:ext cx="71" cy="52"/>
            </a:xfrm>
            <a:custGeom>
              <a:avLst/>
              <a:gdLst>
                <a:gd name="T0" fmla="*/ 0 w 71"/>
                <a:gd name="T1" fmla="*/ 0 h 52"/>
                <a:gd name="T2" fmla="*/ 40 w 71"/>
                <a:gd name="T3" fmla="*/ 52 h 52"/>
                <a:gd name="T4" fmla="*/ 71 w 71"/>
                <a:gd name="T5" fmla="*/ 0 h 52"/>
                <a:gd name="T6" fmla="*/ 0 w 71"/>
                <a:gd name="T7" fmla="*/ 0 h 52"/>
                <a:gd name="T8" fmla="*/ 0 60000 65536"/>
                <a:gd name="T9" fmla="*/ 0 60000 65536"/>
                <a:gd name="T10" fmla="*/ 0 60000 65536"/>
                <a:gd name="T11" fmla="*/ 0 60000 65536"/>
                <a:gd name="T12" fmla="*/ 0 w 71"/>
                <a:gd name="T13" fmla="*/ 0 h 52"/>
                <a:gd name="T14" fmla="*/ 71 w 71"/>
                <a:gd name="T15" fmla="*/ 52 h 52"/>
              </a:gdLst>
              <a:ahLst/>
              <a:cxnLst>
                <a:cxn ang="T8">
                  <a:pos x="T0" y="T1"/>
                </a:cxn>
                <a:cxn ang="T9">
                  <a:pos x="T2" y="T3"/>
                </a:cxn>
                <a:cxn ang="T10">
                  <a:pos x="T4" y="T5"/>
                </a:cxn>
                <a:cxn ang="T11">
                  <a:pos x="T6" y="T7"/>
                </a:cxn>
              </a:cxnLst>
              <a:rect l="T12" t="T13" r="T14" b="T15"/>
              <a:pathLst>
                <a:path w="71" h="52">
                  <a:moveTo>
                    <a:pt x="0" y="0"/>
                  </a:moveTo>
                  <a:lnTo>
                    <a:pt x="40" y="52"/>
                  </a:lnTo>
                  <a:lnTo>
                    <a:pt x="71" y="0"/>
                  </a:lnTo>
                  <a:lnTo>
                    <a:pt x="0" y="0"/>
                  </a:lnTo>
                  <a:close/>
                </a:path>
              </a:pathLst>
            </a:custGeom>
            <a:solidFill>
              <a:srgbClr val="000000"/>
            </a:solidFill>
            <a:ln w="9525">
              <a:noFill/>
              <a:round/>
              <a:headEnd/>
              <a:tailEnd/>
            </a:ln>
          </p:spPr>
          <p:txBody>
            <a:bodyPr/>
            <a:lstStyle/>
            <a:p>
              <a:endParaRPr lang="zh-TW" altLang="en-US"/>
            </a:p>
          </p:txBody>
        </p:sp>
      </p:grpSp>
      <p:grpSp>
        <p:nvGrpSpPr>
          <p:cNvPr id="12" name="Group 67"/>
          <p:cNvGrpSpPr>
            <a:grpSpLocks/>
          </p:cNvGrpSpPr>
          <p:nvPr/>
        </p:nvGrpSpPr>
        <p:grpSpPr bwMode="auto">
          <a:xfrm rot="20042151" flipH="1">
            <a:off x="4427538" y="3643313"/>
            <a:ext cx="719137" cy="1120775"/>
            <a:chOff x="1879" y="2116"/>
            <a:chExt cx="394" cy="620"/>
          </a:xfrm>
        </p:grpSpPr>
        <p:sp>
          <p:nvSpPr>
            <p:cNvPr id="301118" name="Freeform 68"/>
            <p:cNvSpPr>
              <a:spLocks/>
            </p:cNvSpPr>
            <p:nvPr/>
          </p:nvSpPr>
          <p:spPr bwMode="auto">
            <a:xfrm>
              <a:off x="1919" y="2143"/>
              <a:ext cx="299" cy="560"/>
            </a:xfrm>
            <a:custGeom>
              <a:avLst/>
              <a:gdLst>
                <a:gd name="T0" fmla="*/ 38 w 38"/>
                <a:gd name="T1" fmla="*/ 0 h 85"/>
                <a:gd name="T2" fmla="*/ 0 w 38"/>
                <a:gd name="T3" fmla="*/ 83 h 85"/>
                <a:gd name="T4" fmla="*/ 0 w 38"/>
                <a:gd name="T5" fmla="*/ 85 h 85"/>
                <a:gd name="T6" fmla="*/ 0 60000 65536"/>
                <a:gd name="T7" fmla="*/ 0 60000 65536"/>
                <a:gd name="T8" fmla="*/ 0 60000 65536"/>
                <a:gd name="T9" fmla="*/ 0 w 38"/>
                <a:gd name="T10" fmla="*/ 0 h 85"/>
                <a:gd name="T11" fmla="*/ 38 w 38"/>
                <a:gd name="T12" fmla="*/ 85 h 85"/>
              </a:gdLst>
              <a:ahLst/>
              <a:cxnLst>
                <a:cxn ang="T6">
                  <a:pos x="T0" y="T1"/>
                </a:cxn>
                <a:cxn ang="T7">
                  <a:pos x="T2" y="T3"/>
                </a:cxn>
                <a:cxn ang="T8">
                  <a:pos x="T4" y="T5"/>
                </a:cxn>
              </a:cxnLst>
              <a:rect l="T9" t="T10" r="T11" b="T12"/>
              <a:pathLst>
                <a:path w="38" h="85">
                  <a:moveTo>
                    <a:pt x="38" y="0"/>
                  </a:moveTo>
                  <a:cubicBezTo>
                    <a:pt x="15" y="19"/>
                    <a:pt x="1" y="49"/>
                    <a:pt x="0" y="83"/>
                  </a:cubicBezTo>
                  <a:cubicBezTo>
                    <a:pt x="0" y="85"/>
                    <a:pt x="0" y="85"/>
                    <a:pt x="0" y="85"/>
                  </a:cubicBezTo>
                </a:path>
              </a:pathLst>
            </a:custGeom>
            <a:noFill/>
            <a:ln w="25400">
              <a:solidFill>
                <a:srgbClr val="000000"/>
              </a:solidFill>
              <a:round/>
              <a:headEnd/>
              <a:tailEnd/>
            </a:ln>
          </p:spPr>
          <p:txBody>
            <a:bodyPr/>
            <a:lstStyle/>
            <a:p>
              <a:endParaRPr lang="zh-TW" altLang="en-US"/>
            </a:p>
          </p:txBody>
        </p:sp>
        <p:sp>
          <p:nvSpPr>
            <p:cNvPr id="301119" name="Freeform 69"/>
            <p:cNvSpPr>
              <a:spLocks/>
            </p:cNvSpPr>
            <p:nvPr/>
          </p:nvSpPr>
          <p:spPr bwMode="auto">
            <a:xfrm>
              <a:off x="2202" y="2116"/>
              <a:ext cx="71" cy="60"/>
            </a:xfrm>
            <a:custGeom>
              <a:avLst/>
              <a:gdLst>
                <a:gd name="T0" fmla="*/ 47 w 71"/>
                <a:gd name="T1" fmla="*/ 60 h 60"/>
                <a:gd name="T2" fmla="*/ 71 w 71"/>
                <a:gd name="T3" fmla="*/ 0 h 60"/>
                <a:gd name="T4" fmla="*/ 0 w 71"/>
                <a:gd name="T5" fmla="*/ 14 h 60"/>
                <a:gd name="T6" fmla="*/ 47 w 71"/>
                <a:gd name="T7" fmla="*/ 60 h 60"/>
                <a:gd name="T8" fmla="*/ 0 60000 65536"/>
                <a:gd name="T9" fmla="*/ 0 60000 65536"/>
                <a:gd name="T10" fmla="*/ 0 60000 65536"/>
                <a:gd name="T11" fmla="*/ 0 60000 65536"/>
                <a:gd name="T12" fmla="*/ 0 w 71"/>
                <a:gd name="T13" fmla="*/ 0 h 60"/>
                <a:gd name="T14" fmla="*/ 71 w 71"/>
                <a:gd name="T15" fmla="*/ 60 h 60"/>
              </a:gdLst>
              <a:ahLst/>
              <a:cxnLst>
                <a:cxn ang="T8">
                  <a:pos x="T0" y="T1"/>
                </a:cxn>
                <a:cxn ang="T9">
                  <a:pos x="T2" y="T3"/>
                </a:cxn>
                <a:cxn ang="T10">
                  <a:pos x="T4" y="T5"/>
                </a:cxn>
                <a:cxn ang="T11">
                  <a:pos x="T6" y="T7"/>
                </a:cxn>
              </a:cxnLst>
              <a:rect l="T12" t="T13" r="T14" b="T15"/>
              <a:pathLst>
                <a:path w="71" h="60">
                  <a:moveTo>
                    <a:pt x="47" y="60"/>
                  </a:moveTo>
                  <a:lnTo>
                    <a:pt x="71" y="0"/>
                  </a:lnTo>
                  <a:lnTo>
                    <a:pt x="0" y="14"/>
                  </a:lnTo>
                  <a:lnTo>
                    <a:pt x="47" y="60"/>
                  </a:lnTo>
                  <a:close/>
                </a:path>
              </a:pathLst>
            </a:custGeom>
            <a:solidFill>
              <a:srgbClr val="000000"/>
            </a:solidFill>
            <a:ln w="9525">
              <a:noFill/>
              <a:round/>
              <a:headEnd/>
              <a:tailEnd/>
            </a:ln>
          </p:spPr>
          <p:txBody>
            <a:bodyPr/>
            <a:lstStyle/>
            <a:p>
              <a:endParaRPr lang="zh-TW" altLang="en-US"/>
            </a:p>
          </p:txBody>
        </p:sp>
        <p:sp>
          <p:nvSpPr>
            <p:cNvPr id="301120" name="Freeform 70"/>
            <p:cNvSpPr>
              <a:spLocks/>
            </p:cNvSpPr>
            <p:nvPr/>
          </p:nvSpPr>
          <p:spPr bwMode="auto">
            <a:xfrm>
              <a:off x="1879" y="2684"/>
              <a:ext cx="71" cy="52"/>
            </a:xfrm>
            <a:custGeom>
              <a:avLst/>
              <a:gdLst>
                <a:gd name="T0" fmla="*/ 0 w 71"/>
                <a:gd name="T1" fmla="*/ 0 h 52"/>
                <a:gd name="T2" fmla="*/ 40 w 71"/>
                <a:gd name="T3" fmla="*/ 52 h 52"/>
                <a:gd name="T4" fmla="*/ 71 w 71"/>
                <a:gd name="T5" fmla="*/ 0 h 52"/>
                <a:gd name="T6" fmla="*/ 0 w 71"/>
                <a:gd name="T7" fmla="*/ 0 h 52"/>
                <a:gd name="T8" fmla="*/ 0 60000 65536"/>
                <a:gd name="T9" fmla="*/ 0 60000 65536"/>
                <a:gd name="T10" fmla="*/ 0 60000 65536"/>
                <a:gd name="T11" fmla="*/ 0 60000 65536"/>
                <a:gd name="T12" fmla="*/ 0 w 71"/>
                <a:gd name="T13" fmla="*/ 0 h 52"/>
                <a:gd name="T14" fmla="*/ 71 w 71"/>
                <a:gd name="T15" fmla="*/ 52 h 52"/>
              </a:gdLst>
              <a:ahLst/>
              <a:cxnLst>
                <a:cxn ang="T8">
                  <a:pos x="T0" y="T1"/>
                </a:cxn>
                <a:cxn ang="T9">
                  <a:pos x="T2" y="T3"/>
                </a:cxn>
                <a:cxn ang="T10">
                  <a:pos x="T4" y="T5"/>
                </a:cxn>
                <a:cxn ang="T11">
                  <a:pos x="T6" y="T7"/>
                </a:cxn>
              </a:cxnLst>
              <a:rect l="T12" t="T13" r="T14" b="T15"/>
              <a:pathLst>
                <a:path w="71" h="52">
                  <a:moveTo>
                    <a:pt x="0" y="0"/>
                  </a:moveTo>
                  <a:lnTo>
                    <a:pt x="40" y="52"/>
                  </a:lnTo>
                  <a:lnTo>
                    <a:pt x="71" y="0"/>
                  </a:lnTo>
                  <a:lnTo>
                    <a:pt x="0" y="0"/>
                  </a:lnTo>
                  <a:close/>
                </a:path>
              </a:pathLst>
            </a:custGeom>
            <a:solidFill>
              <a:srgbClr val="000000"/>
            </a:solidFill>
            <a:ln w="9525">
              <a:noFill/>
              <a:round/>
              <a:headEnd/>
              <a:tailEnd/>
            </a:ln>
          </p:spPr>
          <p:txBody>
            <a:bodyPr/>
            <a:lstStyle/>
            <a:p>
              <a:endParaRPr lang="zh-TW" altLang="en-US"/>
            </a:p>
          </p:txBody>
        </p:sp>
      </p:grpSp>
      <p:grpSp>
        <p:nvGrpSpPr>
          <p:cNvPr id="13" name="Group 71"/>
          <p:cNvGrpSpPr>
            <a:grpSpLocks/>
          </p:cNvGrpSpPr>
          <p:nvPr/>
        </p:nvGrpSpPr>
        <p:grpSpPr bwMode="auto">
          <a:xfrm rot="-9242151">
            <a:off x="4427538" y="5011738"/>
            <a:ext cx="719137" cy="1120775"/>
            <a:chOff x="1879" y="2116"/>
            <a:chExt cx="394" cy="620"/>
          </a:xfrm>
        </p:grpSpPr>
        <p:sp>
          <p:nvSpPr>
            <p:cNvPr id="301115" name="Freeform 72"/>
            <p:cNvSpPr>
              <a:spLocks/>
            </p:cNvSpPr>
            <p:nvPr/>
          </p:nvSpPr>
          <p:spPr bwMode="auto">
            <a:xfrm>
              <a:off x="1919" y="2143"/>
              <a:ext cx="299" cy="560"/>
            </a:xfrm>
            <a:custGeom>
              <a:avLst/>
              <a:gdLst>
                <a:gd name="T0" fmla="*/ 38 w 38"/>
                <a:gd name="T1" fmla="*/ 0 h 85"/>
                <a:gd name="T2" fmla="*/ 0 w 38"/>
                <a:gd name="T3" fmla="*/ 83 h 85"/>
                <a:gd name="T4" fmla="*/ 0 w 38"/>
                <a:gd name="T5" fmla="*/ 85 h 85"/>
                <a:gd name="T6" fmla="*/ 0 60000 65536"/>
                <a:gd name="T7" fmla="*/ 0 60000 65536"/>
                <a:gd name="T8" fmla="*/ 0 60000 65536"/>
                <a:gd name="T9" fmla="*/ 0 w 38"/>
                <a:gd name="T10" fmla="*/ 0 h 85"/>
                <a:gd name="T11" fmla="*/ 38 w 38"/>
                <a:gd name="T12" fmla="*/ 85 h 85"/>
              </a:gdLst>
              <a:ahLst/>
              <a:cxnLst>
                <a:cxn ang="T6">
                  <a:pos x="T0" y="T1"/>
                </a:cxn>
                <a:cxn ang="T7">
                  <a:pos x="T2" y="T3"/>
                </a:cxn>
                <a:cxn ang="T8">
                  <a:pos x="T4" y="T5"/>
                </a:cxn>
              </a:cxnLst>
              <a:rect l="T9" t="T10" r="T11" b="T12"/>
              <a:pathLst>
                <a:path w="38" h="85">
                  <a:moveTo>
                    <a:pt x="38" y="0"/>
                  </a:moveTo>
                  <a:cubicBezTo>
                    <a:pt x="15" y="19"/>
                    <a:pt x="1" y="49"/>
                    <a:pt x="0" y="83"/>
                  </a:cubicBezTo>
                  <a:cubicBezTo>
                    <a:pt x="0" y="85"/>
                    <a:pt x="0" y="85"/>
                    <a:pt x="0" y="85"/>
                  </a:cubicBezTo>
                </a:path>
              </a:pathLst>
            </a:custGeom>
            <a:noFill/>
            <a:ln w="25400">
              <a:solidFill>
                <a:srgbClr val="000000"/>
              </a:solidFill>
              <a:round/>
              <a:headEnd/>
              <a:tailEnd/>
            </a:ln>
          </p:spPr>
          <p:txBody>
            <a:bodyPr/>
            <a:lstStyle/>
            <a:p>
              <a:endParaRPr lang="zh-TW" altLang="en-US"/>
            </a:p>
          </p:txBody>
        </p:sp>
        <p:sp>
          <p:nvSpPr>
            <p:cNvPr id="301116" name="Freeform 73"/>
            <p:cNvSpPr>
              <a:spLocks/>
            </p:cNvSpPr>
            <p:nvPr/>
          </p:nvSpPr>
          <p:spPr bwMode="auto">
            <a:xfrm>
              <a:off x="2202" y="2116"/>
              <a:ext cx="71" cy="60"/>
            </a:xfrm>
            <a:custGeom>
              <a:avLst/>
              <a:gdLst>
                <a:gd name="T0" fmla="*/ 47 w 71"/>
                <a:gd name="T1" fmla="*/ 60 h 60"/>
                <a:gd name="T2" fmla="*/ 71 w 71"/>
                <a:gd name="T3" fmla="*/ 0 h 60"/>
                <a:gd name="T4" fmla="*/ 0 w 71"/>
                <a:gd name="T5" fmla="*/ 14 h 60"/>
                <a:gd name="T6" fmla="*/ 47 w 71"/>
                <a:gd name="T7" fmla="*/ 60 h 60"/>
                <a:gd name="T8" fmla="*/ 0 60000 65536"/>
                <a:gd name="T9" fmla="*/ 0 60000 65536"/>
                <a:gd name="T10" fmla="*/ 0 60000 65536"/>
                <a:gd name="T11" fmla="*/ 0 60000 65536"/>
                <a:gd name="T12" fmla="*/ 0 w 71"/>
                <a:gd name="T13" fmla="*/ 0 h 60"/>
                <a:gd name="T14" fmla="*/ 71 w 71"/>
                <a:gd name="T15" fmla="*/ 60 h 60"/>
              </a:gdLst>
              <a:ahLst/>
              <a:cxnLst>
                <a:cxn ang="T8">
                  <a:pos x="T0" y="T1"/>
                </a:cxn>
                <a:cxn ang="T9">
                  <a:pos x="T2" y="T3"/>
                </a:cxn>
                <a:cxn ang="T10">
                  <a:pos x="T4" y="T5"/>
                </a:cxn>
                <a:cxn ang="T11">
                  <a:pos x="T6" y="T7"/>
                </a:cxn>
              </a:cxnLst>
              <a:rect l="T12" t="T13" r="T14" b="T15"/>
              <a:pathLst>
                <a:path w="71" h="60">
                  <a:moveTo>
                    <a:pt x="47" y="60"/>
                  </a:moveTo>
                  <a:lnTo>
                    <a:pt x="71" y="0"/>
                  </a:lnTo>
                  <a:lnTo>
                    <a:pt x="0" y="14"/>
                  </a:lnTo>
                  <a:lnTo>
                    <a:pt x="47" y="60"/>
                  </a:lnTo>
                  <a:close/>
                </a:path>
              </a:pathLst>
            </a:custGeom>
            <a:solidFill>
              <a:srgbClr val="000000"/>
            </a:solidFill>
            <a:ln w="9525">
              <a:noFill/>
              <a:round/>
              <a:headEnd/>
              <a:tailEnd/>
            </a:ln>
          </p:spPr>
          <p:txBody>
            <a:bodyPr/>
            <a:lstStyle/>
            <a:p>
              <a:endParaRPr lang="zh-TW" altLang="en-US"/>
            </a:p>
          </p:txBody>
        </p:sp>
        <p:sp>
          <p:nvSpPr>
            <p:cNvPr id="301117" name="Freeform 74"/>
            <p:cNvSpPr>
              <a:spLocks/>
            </p:cNvSpPr>
            <p:nvPr/>
          </p:nvSpPr>
          <p:spPr bwMode="auto">
            <a:xfrm>
              <a:off x="1879" y="2684"/>
              <a:ext cx="71" cy="52"/>
            </a:xfrm>
            <a:custGeom>
              <a:avLst/>
              <a:gdLst>
                <a:gd name="T0" fmla="*/ 0 w 71"/>
                <a:gd name="T1" fmla="*/ 0 h 52"/>
                <a:gd name="T2" fmla="*/ 40 w 71"/>
                <a:gd name="T3" fmla="*/ 52 h 52"/>
                <a:gd name="T4" fmla="*/ 71 w 71"/>
                <a:gd name="T5" fmla="*/ 0 h 52"/>
                <a:gd name="T6" fmla="*/ 0 w 71"/>
                <a:gd name="T7" fmla="*/ 0 h 52"/>
                <a:gd name="T8" fmla="*/ 0 60000 65536"/>
                <a:gd name="T9" fmla="*/ 0 60000 65536"/>
                <a:gd name="T10" fmla="*/ 0 60000 65536"/>
                <a:gd name="T11" fmla="*/ 0 60000 65536"/>
                <a:gd name="T12" fmla="*/ 0 w 71"/>
                <a:gd name="T13" fmla="*/ 0 h 52"/>
                <a:gd name="T14" fmla="*/ 71 w 71"/>
                <a:gd name="T15" fmla="*/ 52 h 52"/>
              </a:gdLst>
              <a:ahLst/>
              <a:cxnLst>
                <a:cxn ang="T8">
                  <a:pos x="T0" y="T1"/>
                </a:cxn>
                <a:cxn ang="T9">
                  <a:pos x="T2" y="T3"/>
                </a:cxn>
                <a:cxn ang="T10">
                  <a:pos x="T4" y="T5"/>
                </a:cxn>
                <a:cxn ang="T11">
                  <a:pos x="T6" y="T7"/>
                </a:cxn>
              </a:cxnLst>
              <a:rect l="T12" t="T13" r="T14" b="T15"/>
              <a:pathLst>
                <a:path w="71" h="52">
                  <a:moveTo>
                    <a:pt x="0" y="0"/>
                  </a:moveTo>
                  <a:lnTo>
                    <a:pt x="40" y="52"/>
                  </a:lnTo>
                  <a:lnTo>
                    <a:pt x="71" y="0"/>
                  </a:lnTo>
                  <a:lnTo>
                    <a:pt x="0" y="0"/>
                  </a:lnTo>
                  <a:close/>
                </a:path>
              </a:pathLst>
            </a:custGeom>
            <a:solidFill>
              <a:srgbClr val="000000"/>
            </a:solidFill>
            <a:ln w="9525">
              <a:noFill/>
              <a:round/>
              <a:headEnd/>
              <a:tailEnd/>
            </a:ln>
          </p:spPr>
          <p:txBody>
            <a:bodyPr/>
            <a:lstStyle/>
            <a:p>
              <a:endParaRPr lang="zh-TW" altLang="en-US"/>
            </a:p>
          </p:txBody>
        </p:sp>
      </p:grpSp>
      <p:grpSp>
        <p:nvGrpSpPr>
          <p:cNvPr id="14" name="Group 75"/>
          <p:cNvGrpSpPr>
            <a:grpSpLocks/>
          </p:cNvGrpSpPr>
          <p:nvPr/>
        </p:nvGrpSpPr>
        <p:grpSpPr bwMode="auto">
          <a:xfrm rot="7320171" flipH="1">
            <a:off x="6047581" y="4399757"/>
            <a:ext cx="720725" cy="1081088"/>
            <a:chOff x="1879" y="2116"/>
            <a:chExt cx="394" cy="620"/>
          </a:xfrm>
        </p:grpSpPr>
        <p:sp>
          <p:nvSpPr>
            <p:cNvPr id="301112" name="Freeform 76"/>
            <p:cNvSpPr>
              <a:spLocks/>
            </p:cNvSpPr>
            <p:nvPr/>
          </p:nvSpPr>
          <p:spPr bwMode="auto">
            <a:xfrm>
              <a:off x="1919" y="2143"/>
              <a:ext cx="299" cy="560"/>
            </a:xfrm>
            <a:custGeom>
              <a:avLst/>
              <a:gdLst>
                <a:gd name="T0" fmla="*/ 38 w 38"/>
                <a:gd name="T1" fmla="*/ 0 h 85"/>
                <a:gd name="T2" fmla="*/ 0 w 38"/>
                <a:gd name="T3" fmla="*/ 83 h 85"/>
                <a:gd name="T4" fmla="*/ 0 w 38"/>
                <a:gd name="T5" fmla="*/ 85 h 85"/>
                <a:gd name="T6" fmla="*/ 0 60000 65536"/>
                <a:gd name="T7" fmla="*/ 0 60000 65536"/>
                <a:gd name="T8" fmla="*/ 0 60000 65536"/>
                <a:gd name="T9" fmla="*/ 0 w 38"/>
                <a:gd name="T10" fmla="*/ 0 h 85"/>
                <a:gd name="T11" fmla="*/ 38 w 38"/>
                <a:gd name="T12" fmla="*/ 85 h 85"/>
              </a:gdLst>
              <a:ahLst/>
              <a:cxnLst>
                <a:cxn ang="T6">
                  <a:pos x="T0" y="T1"/>
                </a:cxn>
                <a:cxn ang="T7">
                  <a:pos x="T2" y="T3"/>
                </a:cxn>
                <a:cxn ang="T8">
                  <a:pos x="T4" y="T5"/>
                </a:cxn>
              </a:cxnLst>
              <a:rect l="T9" t="T10" r="T11" b="T12"/>
              <a:pathLst>
                <a:path w="38" h="85">
                  <a:moveTo>
                    <a:pt x="38" y="0"/>
                  </a:moveTo>
                  <a:cubicBezTo>
                    <a:pt x="15" y="19"/>
                    <a:pt x="1" y="49"/>
                    <a:pt x="0" y="83"/>
                  </a:cubicBezTo>
                  <a:cubicBezTo>
                    <a:pt x="0" y="85"/>
                    <a:pt x="0" y="85"/>
                    <a:pt x="0" y="85"/>
                  </a:cubicBezTo>
                </a:path>
              </a:pathLst>
            </a:custGeom>
            <a:noFill/>
            <a:ln w="25400">
              <a:solidFill>
                <a:srgbClr val="000000"/>
              </a:solidFill>
              <a:round/>
              <a:headEnd/>
              <a:tailEnd/>
            </a:ln>
          </p:spPr>
          <p:txBody>
            <a:bodyPr/>
            <a:lstStyle/>
            <a:p>
              <a:endParaRPr lang="zh-TW" altLang="en-US"/>
            </a:p>
          </p:txBody>
        </p:sp>
        <p:sp>
          <p:nvSpPr>
            <p:cNvPr id="301113" name="Freeform 77"/>
            <p:cNvSpPr>
              <a:spLocks/>
            </p:cNvSpPr>
            <p:nvPr/>
          </p:nvSpPr>
          <p:spPr bwMode="auto">
            <a:xfrm>
              <a:off x="2202" y="2116"/>
              <a:ext cx="71" cy="60"/>
            </a:xfrm>
            <a:custGeom>
              <a:avLst/>
              <a:gdLst>
                <a:gd name="T0" fmla="*/ 47 w 71"/>
                <a:gd name="T1" fmla="*/ 60 h 60"/>
                <a:gd name="T2" fmla="*/ 71 w 71"/>
                <a:gd name="T3" fmla="*/ 0 h 60"/>
                <a:gd name="T4" fmla="*/ 0 w 71"/>
                <a:gd name="T5" fmla="*/ 14 h 60"/>
                <a:gd name="T6" fmla="*/ 47 w 71"/>
                <a:gd name="T7" fmla="*/ 60 h 60"/>
                <a:gd name="T8" fmla="*/ 0 60000 65536"/>
                <a:gd name="T9" fmla="*/ 0 60000 65536"/>
                <a:gd name="T10" fmla="*/ 0 60000 65536"/>
                <a:gd name="T11" fmla="*/ 0 60000 65536"/>
                <a:gd name="T12" fmla="*/ 0 w 71"/>
                <a:gd name="T13" fmla="*/ 0 h 60"/>
                <a:gd name="T14" fmla="*/ 71 w 71"/>
                <a:gd name="T15" fmla="*/ 60 h 60"/>
              </a:gdLst>
              <a:ahLst/>
              <a:cxnLst>
                <a:cxn ang="T8">
                  <a:pos x="T0" y="T1"/>
                </a:cxn>
                <a:cxn ang="T9">
                  <a:pos x="T2" y="T3"/>
                </a:cxn>
                <a:cxn ang="T10">
                  <a:pos x="T4" y="T5"/>
                </a:cxn>
                <a:cxn ang="T11">
                  <a:pos x="T6" y="T7"/>
                </a:cxn>
              </a:cxnLst>
              <a:rect l="T12" t="T13" r="T14" b="T15"/>
              <a:pathLst>
                <a:path w="71" h="60">
                  <a:moveTo>
                    <a:pt x="47" y="60"/>
                  </a:moveTo>
                  <a:lnTo>
                    <a:pt x="71" y="0"/>
                  </a:lnTo>
                  <a:lnTo>
                    <a:pt x="0" y="14"/>
                  </a:lnTo>
                  <a:lnTo>
                    <a:pt x="47" y="60"/>
                  </a:lnTo>
                  <a:close/>
                </a:path>
              </a:pathLst>
            </a:custGeom>
            <a:solidFill>
              <a:srgbClr val="000000"/>
            </a:solidFill>
            <a:ln w="9525">
              <a:noFill/>
              <a:round/>
              <a:headEnd/>
              <a:tailEnd/>
            </a:ln>
          </p:spPr>
          <p:txBody>
            <a:bodyPr/>
            <a:lstStyle/>
            <a:p>
              <a:endParaRPr lang="zh-TW" altLang="en-US"/>
            </a:p>
          </p:txBody>
        </p:sp>
        <p:sp>
          <p:nvSpPr>
            <p:cNvPr id="301114" name="Freeform 78"/>
            <p:cNvSpPr>
              <a:spLocks/>
            </p:cNvSpPr>
            <p:nvPr/>
          </p:nvSpPr>
          <p:spPr bwMode="auto">
            <a:xfrm>
              <a:off x="1879" y="2684"/>
              <a:ext cx="71" cy="52"/>
            </a:xfrm>
            <a:custGeom>
              <a:avLst/>
              <a:gdLst>
                <a:gd name="T0" fmla="*/ 0 w 71"/>
                <a:gd name="T1" fmla="*/ 0 h 52"/>
                <a:gd name="T2" fmla="*/ 40 w 71"/>
                <a:gd name="T3" fmla="*/ 52 h 52"/>
                <a:gd name="T4" fmla="*/ 71 w 71"/>
                <a:gd name="T5" fmla="*/ 0 h 52"/>
                <a:gd name="T6" fmla="*/ 0 w 71"/>
                <a:gd name="T7" fmla="*/ 0 h 52"/>
                <a:gd name="T8" fmla="*/ 0 60000 65536"/>
                <a:gd name="T9" fmla="*/ 0 60000 65536"/>
                <a:gd name="T10" fmla="*/ 0 60000 65536"/>
                <a:gd name="T11" fmla="*/ 0 60000 65536"/>
                <a:gd name="T12" fmla="*/ 0 w 71"/>
                <a:gd name="T13" fmla="*/ 0 h 52"/>
                <a:gd name="T14" fmla="*/ 71 w 71"/>
                <a:gd name="T15" fmla="*/ 52 h 52"/>
              </a:gdLst>
              <a:ahLst/>
              <a:cxnLst>
                <a:cxn ang="T8">
                  <a:pos x="T0" y="T1"/>
                </a:cxn>
                <a:cxn ang="T9">
                  <a:pos x="T2" y="T3"/>
                </a:cxn>
                <a:cxn ang="T10">
                  <a:pos x="T4" y="T5"/>
                </a:cxn>
                <a:cxn ang="T11">
                  <a:pos x="T6" y="T7"/>
                </a:cxn>
              </a:cxnLst>
              <a:rect l="T12" t="T13" r="T14" b="T15"/>
              <a:pathLst>
                <a:path w="71" h="52">
                  <a:moveTo>
                    <a:pt x="0" y="0"/>
                  </a:moveTo>
                  <a:lnTo>
                    <a:pt x="40" y="52"/>
                  </a:lnTo>
                  <a:lnTo>
                    <a:pt x="71" y="0"/>
                  </a:lnTo>
                  <a:lnTo>
                    <a:pt x="0" y="0"/>
                  </a:lnTo>
                  <a:close/>
                </a:path>
              </a:pathLst>
            </a:custGeom>
            <a:solidFill>
              <a:srgbClr val="000000"/>
            </a:solidFill>
            <a:ln w="9525">
              <a:noFill/>
              <a:round/>
              <a:headEnd/>
              <a:tailEnd/>
            </a:ln>
          </p:spPr>
          <p:txBody>
            <a:bodyPr/>
            <a:lstStyle/>
            <a:p>
              <a:endParaRPr lang="zh-TW" altLang="en-US"/>
            </a:p>
          </p:txBody>
        </p:sp>
      </p:grpSp>
      <p:sp>
        <p:nvSpPr>
          <p:cNvPr id="301093" name="Rectangle 79"/>
          <p:cNvSpPr>
            <a:spLocks noChangeArrowheads="1"/>
          </p:cNvSpPr>
          <p:nvPr/>
        </p:nvSpPr>
        <p:spPr bwMode="auto">
          <a:xfrm>
            <a:off x="5940425" y="4724400"/>
            <a:ext cx="1016000" cy="244475"/>
          </a:xfrm>
          <a:prstGeom prst="rect">
            <a:avLst/>
          </a:prstGeom>
          <a:noFill/>
          <a:ln w="9525" algn="ctr">
            <a:noFill/>
            <a:miter lim="800000"/>
            <a:headEnd/>
            <a:tailEnd/>
          </a:ln>
        </p:spPr>
        <p:txBody>
          <a:bodyPr wrap="none" lIns="0" tIns="0" rIns="0" bIns="0">
            <a:spAutoFit/>
          </a:bodyPr>
          <a:lstStyle/>
          <a:p>
            <a:pPr algn="l"/>
            <a:r>
              <a:rPr lang="zh-TW" altLang="en-US" sz="1600" b="1">
                <a:solidFill>
                  <a:schemeClr val="folHlink"/>
                </a:solidFill>
                <a:latin typeface="Tahoma" pitchFamily="34" charset="0"/>
                <a:ea typeface="標楷體" pitchFamily="65" charset="-120"/>
              </a:rPr>
              <a:t>互動與合作</a:t>
            </a:r>
          </a:p>
        </p:txBody>
      </p:sp>
      <p:sp>
        <p:nvSpPr>
          <p:cNvPr id="301094" name="Text Box 80"/>
          <p:cNvSpPr txBox="1">
            <a:spLocks noChangeArrowheads="1"/>
          </p:cNvSpPr>
          <p:nvPr/>
        </p:nvSpPr>
        <p:spPr bwMode="auto">
          <a:xfrm>
            <a:off x="7308850" y="5157788"/>
            <a:ext cx="1835150" cy="320675"/>
          </a:xfrm>
          <a:prstGeom prst="rect">
            <a:avLst/>
          </a:prstGeom>
          <a:noFill/>
          <a:ln w="9525">
            <a:noFill/>
            <a:miter lim="800000"/>
            <a:headEnd/>
            <a:tailEnd/>
          </a:ln>
        </p:spPr>
        <p:txBody>
          <a:bodyPr>
            <a:spAutoFit/>
          </a:bodyPr>
          <a:lstStyle/>
          <a:p>
            <a:pPr algn="l">
              <a:buFontTx/>
              <a:buChar char="•"/>
            </a:pPr>
            <a:r>
              <a:rPr lang="zh-TW" altLang="en-US" sz="1500">
                <a:solidFill>
                  <a:srgbClr val="000000"/>
                </a:solidFill>
                <a:latin typeface="Times New Roman" pitchFamily="18" charset="0"/>
                <a:ea typeface="標楷體" pitchFamily="65" charset="-120"/>
              </a:rPr>
              <a:t>資訊系統建置</a:t>
            </a:r>
            <a:endParaRPr lang="zh-TW" altLang="en-US" sz="2800">
              <a:latin typeface="Times New Roman" pitchFamily="18" charset="0"/>
            </a:endParaRPr>
          </a:p>
        </p:txBody>
      </p:sp>
      <p:sp>
        <p:nvSpPr>
          <p:cNvPr id="301095" name="Text Box 81"/>
          <p:cNvSpPr txBox="1">
            <a:spLocks noChangeArrowheads="1"/>
          </p:cNvSpPr>
          <p:nvPr/>
        </p:nvSpPr>
        <p:spPr bwMode="auto">
          <a:xfrm>
            <a:off x="393700" y="3571875"/>
            <a:ext cx="1728788" cy="1006475"/>
          </a:xfrm>
          <a:prstGeom prst="rect">
            <a:avLst/>
          </a:prstGeom>
          <a:noFill/>
          <a:ln w="9525">
            <a:noFill/>
            <a:miter lim="800000"/>
            <a:headEnd/>
            <a:tailEnd/>
          </a:ln>
        </p:spPr>
        <p:txBody>
          <a:bodyPr>
            <a:spAutoFit/>
          </a:bodyPr>
          <a:lstStyle/>
          <a:p>
            <a:pPr algn="l">
              <a:buFontTx/>
              <a:buChar char="•"/>
            </a:pPr>
            <a:r>
              <a:rPr lang="zh-TW" altLang="en-US" sz="1500">
                <a:solidFill>
                  <a:srgbClr val="000000"/>
                </a:solidFill>
                <a:latin typeface="Times New Roman" pitchFamily="18" charset="0"/>
                <a:ea typeface="標楷體" pitchFamily="65" charset="-120"/>
              </a:rPr>
              <a:t>組織與策略分析</a:t>
            </a:r>
          </a:p>
          <a:p>
            <a:pPr algn="l">
              <a:buFontTx/>
              <a:buChar char="•"/>
            </a:pPr>
            <a:r>
              <a:rPr lang="zh-TW" altLang="en-US" sz="1500">
                <a:solidFill>
                  <a:srgbClr val="000000"/>
                </a:solidFill>
                <a:latin typeface="Times New Roman" pitchFamily="18" charset="0"/>
                <a:ea typeface="標楷體" pitchFamily="65" charset="-120"/>
              </a:rPr>
              <a:t>規劃與控制</a:t>
            </a:r>
          </a:p>
          <a:p>
            <a:pPr algn="l">
              <a:buFontTx/>
              <a:buChar char="•"/>
            </a:pPr>
            <a:r>
              <a:rPr lang="zh-TW" altLang="en-US" sz="1500">
                <a:solidFill>
                  <a:srgbClr val="000000"/>
                </a:solidFill>
                <a:latin typeface="Times New Roman" pitchFamily="18" charset="0"/>
                <a:ea typeface="標楷體" pitchFamily="65" charset="-120"/>
              </a:rPr>
              <a:t>以機關觀點</a:t>
            </a:r>
          </a:p>
          <a:p>
            <a:pPr algn="l"/>
            <a:r>
              <a:rPr lang="zh-TW" altLang="en-US" sz="1500">
                <a:solidFill>
                  <a:srgbClr val="000000"/>
                </a:solidFill>
                <a:latin typeface="Times New Roman" pitchFamily="18" charset="0"/>
                <a:ea typeface="標楷體" pitchFamily="65" charset="-120"/>
              </a:rPr>
              <a:t>  由下而上提需求</a:t>
            </a:r>
          </a:p>
        </p:txBody>
      </p:sp>
      <p:grpSp>
        <p:nvGrpSpPr>
          <p:cNvPr id="15" name="Group 82"/>
          <p:cNvGrpSpPr>
            <a:grpSpLocks/>
          </p:cNvGrpSpPr>
          <p:nvPr/>
        </p:nvGrpSpPr>
        <p:grpSpPr bwMode="auto">
          <a:xfrm rot="6061029" flipH="1">
            <a:off x="3387725" y="3892551"/>
            <a:ext cx="473075" cy="1993900"/>
            <a:chOff x="1879" y="2116"/>
            <a:chExt cx="394" cy="620"/>
          </a:xfrm>
        </p:grpSpPr>
        <p:sp>
          <p:nvSpPr>
            <p:cNvPr id="301109" name="Freeform 83"/>
            <p:cNvSpPr>
              <a:spLocks/>
            </p:cNvSpPr>
            <p:nvPr/>
          </p:nvSpPr>
          <p:spPr bwMode="auto">
            <a:xfrm>
              <a:off x="1919" y="2143"/>
              <a:ext cx="299" cy="560"/>
            </a:xfrm>
            <a:custGeom>
              <a:avLst/>
              <a:gdLst>
                <a:gd name="T0" fmla="*/ 38 w 38"/>
                <a:gd name="T1" fmla="*/ 0 h 85"/>
                <a:gd name="T2" fmla="*/ 0 w 38"/>
                <a:gd name="T3" fmla="*/ 83 h 85"/>
                <a:gd name="T4" fmla="*/ 0 w 38"/>
                <a:gd name="T5" fmla="*/ 85 h 85"/>
                <a:gd name="T6" fmla="*/ 0 60000 65536"/>
                <a:gd name="T7" fmla="*/ 0 60000 65536"/>
                <a:gd name="T8" fmla="*/ 0 60000 65536"/>
                <a:gd name="T9" fmla="*/ 0 w 38"/>
                <a:gd name="T10" fmla="*/ 0 h 85"/>
                <a:gd name="T11" fmla="*/ 38 w 38"/>
                <a:gd name="T12" fmla="*/ 85 h 85"/>
              </a:gdLst>
              <a:ahLst/>
              <a:cxnLst>
                <a:cxn ang="T6">
                  <a:pos x="T0" y="T1"/>
                </a:cxn>
                <a:cxn ang="T7">
                  <a:pos x="T2" y="T3"/>
                </a:cxn>
                <a:cxn ang="T8">
                  <a:pos x="T4" y="T5"/>
                </a:cxn>
              </a:cxnLst>
              <a:rect l="T9" t="T10" r="T11" b="T12"/>
              <a:pathLst>
                <a:path w="38" h="85">
                  <a:moveTo>
                    <a:pt x="38" y="0"/>
                  </a:moveTo>
                  <a:cubicBezTo>
                    <a:pt x="15" y="19"/>
                    <a:pt x="1" y="49"/>
                    <a:pt x="0" y="83"/>
                  </a:cubicBezTo>
                  <a:cubicBezTo>
                    <a:pt x="0" y="85"/>
                    <a:pt x="0" y="85"/>
                    <a:pt x="0" y="85"/>
                  </a:cubicBezTo>
                </a:path>
              </a:pathLst>
            </a:custGeom>
            <a:noFill/>
            <a:ln w="25400">
              <a:solidFill>
                <a:srgbClr val="000000"/>
              </a:solidFill>
              <a:round/>
              <a:headEnd/>
              <a:tailEnd/>
            </a:ln>
          </p:spPr>
          <p:txBody>
            <a:bodyPr/>
            <a:lstStyle/>
            <a:p>
              <a:endParaRPr lang="zh-TW" altLang="en-US"/>
            </a:p>
          </p:txBody>
        </p:sp>
        <p:sp>
          <p:nvSpPr>
            <p:cNvPr id="301110" name="Freeform 84"/>
            <p:cNvSpPr>
              <a:spLocks/>
            </p:cNvSpPr>
            <p:nvPr/>
          </p:nvSpPr>
          <p:spPr bwMode="auto">
            <a:xfrm>
              <a:off x="2202" y="2116"/>
              <a:ext cx="71" cy="60"/>
            </a:xfrm>
            <a:custGeom>
              <a:avLst/>
              <a:gdLst>
                <a:gd name="T0" fmla="*/ 47 w 71"/>
                <a:gd name="T1" fmla="*/ 60 h 60"/>
                <a:gd name="T2" fmla="*/ 71 w 71"/>
                <a:gd name="T3" fmla="*/ 0 h 60"/>
                <a:gd name="T4" fmla="*/ 0 w 71"/>
                <a:gd name="T5" fmla="*/ 14 h 60"/>
                <a:gd name="T6" fmla="*/ 47 w 71"/>
                <a:gd name="T7" fmla="*/ 60 h 60"/>
                <a:gd name="T8" fmla="*/ 0 60000 65536"/>
                <a:gd name="T9" fmla="*/ 0 60000 65536"/>
                <a:gd name="T10" fmla="*/ 0 60000 65536"/>
                <a:gd name="T11" fmla="*/ 0 60000 65536"/>
                <a:gd name="T12" fmla="*/ 0 w 71"/>
                <a:gd name="T13" fmla="*/ 0 h 60"/>
                <a:gd name="T14" fmla="*/ 71 w 71"/>
                <a:gd name="T15" fmla="*/ 60 h 60"/>
              </a:gdLst>
              <a:ahLst/>
              <a:cxnLst>
                <a:cxn ang="T8">
                  <a:pos x="T0" y="T1"/>
                </a:cxn>
                <a:cxn ang="T9">
                  <a:pos x="T2" y="T3"/>
                </a:cxn>
                <a:cxn ang="T10">
                  <a:pos x="T4" y="T5"/>
                </a:cxn>
                <a:cxn ang="T11">
                  <a:pos x="T6" y="T7"/>
                </a:cxn>
              </a:cxnLst>
              <a:rect l="T12" t="T13" r="T14" b="T15"/>
              <a:pathLst>
                <a:path w="71" h="60">
                  <a:moveTo>
                    <a:pt x="47" y="60"/>
                  </a:moveTo>
                  <a:lnTo>
                    <a:pt x="71" y="0"/>
                  </a:lnTo>
                  <a:lnTo>
                    <a:pt x="0" y="14"/>
                  </a:lnTo>
                  <a:lnTo>
                    <a:pt x="47" y="60"/>
                  </a:lnTo>
                  <a:close/>
                </a:path>
              </a:pathLst>
            </a:custGeom>
            <a:solidFill>
              <a:srgbClr val="000000"/>
            </a:solidFill>
            <a:ln w="9525">
              <a:noFill/>
              <a:round/>
              <a:headEnd/>
              <a:tailEnd/>
            </a:ln>
          </p:spPr>
          <p:txBody>
            <a:bodyPr/>
            <a:lstStyle/>
            <a:p>
              <a:endParaRPr lang="zh-TW" altLang="en-US"/>
            </a:p>
          </p:txBody>
        </p:sp>
        <p:sp>
          <p:nvSpPr>
            <p:cNvPr id="301111" name="Freeform 85"/>
            <p:cNvSpPr>
              <a:spLocks/>
            </p:cNvSpPr>
            <p:nvPr/>
          </p:nvSpPr>
          <p:spPr bwMode="auto">
            <a:xfrm>
              <a:off x="1879" y="2684"/>
              <a:ext cx="71" cy="52"/>
            </a:xfrm>
            <a:custGeom>
              <a:avLst/>
              <a:gdLst>
                <a:gd name="T0" fmla="*/ 0 w 71"/>
                <a:gd name="T1" fmla="*/ 0 h 52"/>
                <a:gd name="T2" fmla="*/ 40 w 71"/>
                <a:gd name="T3" fmla="*/ 52 h 52"/>
                <a:gd name="T4" fmla="*/ 71 w 71"/>
                <a:gd name="T5" fmla="*/ 0 h 52"/>
                <a:gd name="T6" fmla="*/ 0 w 71"/>
                <a:gd name="T7" fmla="*/ 0 h 52"/>
                <a:gd name="T8" fmla="*/ 0 60000 65536"/>
                <a:gd name="T9" fmla="*/ 0 60000 65536"/>
                <a:gd name="T10" fmla="*/ 0 60000 65536"/>
                <a:gd name="T11" fmla="*/ 0 60000 65536"/>
                <a:gd name="T12" fmla="*/ 0 w 71"/>
                <a:gd name="T13" fmla="*/ 0 h 52"/>
                <a:gd name="T14" fmla="*/ 71 w 71"/>
                <a:gd name="T15" fmla="*/ 52 h 52"/>
              </a:gdLst>
              <a:ahLst/>
              <a:cxnLst>
                <a:cxn ang="T8">
                  <a:pos x="T0" y="T1"/>
                </a:cxn>
                <a:cxn ang="T9">
                  <a:pos x="T2" y="T3"/>
                </a:cxn>
                <a:cxn ang="T10">
                  <a:pos x="T4" y="T5"/>
                </a:cxn>
                <a:cxn ang="T11">
                  <a:pos x="T6" y="T7"/>
                </a:cxn>
              </a:cxnLst>
              <a:rect l="T12" t="T13" r="T14" b="T15"/>
              <a:pathLst>
                <a:path w="71" h="52">
                  <a:moveTo>
                    <a:pt x="0" y="0"/>
                  </a:moveTo>
                  <a:lnTo>
                    <a:pt x="40" y="52"/>
                  </a:lnTo>
                  <a:lnTo>
                    <a:pt x="71" y="0"/>
                  </a:lnTo>
                  <a:lnTo>
                    <a:pt x="0" y="0"/>
                  </a:lnTo>
                  <a:close/>
                </a:path>
              </a:pathLst>
            </a:custGeom>
            <a:solidFill>
              <a:srgbClr val="000000"/>
            </a:solidFill>
            <a:ln w="9525">
              <a:noFill/>
              <a:round/>
              <a:headEnd/>
              <a:tailEnd/>
            </a:ln>
          </p:spPr>
          <p:txBody>
            <a:bodyPr/>
            <a:lstStyle/>
            <a:p>
              <a:endParaRPr lang="zh-TW" altLang="en-US"/>
            </a:p>
          </p:txBody>
        </p:sp>
      </p:grpSp>
      <p:sp>
        <p:nvSpPr>
          <p:cNvPr id="301097" name="Rectangle 86"/>
          <p:cNvSpPr>
            <a:spLocks noChangeArrowheads="1"/>
          </p:cNvSpPr>
          <p:nvPr/>
        </p:nvSpPr>
        <p:spPr bwMode="auto">
          <a:xfrm>
            <a:off x="2843213" y="4508500"/>
            <a:ext cx="1625600" cy="244475"/>
          </a:xfrm>
          <a:prstGeom prst="rect">
            <a:avLst/>
          </a:prstGeom>
          <a:noFill/>
          <a:ln w="9525">
            <a:noFill/>
            <a:miter lim="800000"/>
            <a:headEnd/>
            <a:tailEnd/>
          </a:ln>
        </p:spPr>
        <p:txBody>
          <a:bodyPr wrap="none" lIns="0" tIns="0" rIns="0" bIns="0">
            <a:spAutoFit/>
          </a:bodyPr>
          <a:lstStyle/>
          <a:p>
            <a:pPr algn="l"/>
            <a:r>
              <a:rPr lang="zh-TW" altLang="en-US" sz="1600" b="1">
                <a:solidFill>
                  <a:schemeClr val="folHlink"/>
                </a:solidFill>
                <a:latin typeface="Times New Roman" pitchFamily="18" charset="0"/>
                <a:ea typeface="標楷體" pitchFamily="65" charset="-120"/>
              </a:rPr>
              <a:t>溝通</a:t>
            </a:r>
            <a:r>
              <a:rPr lang="en-US" altLang="zh-TW" sz="1600" b="1">
                <a:solidFill>
                  <a:schemeClr val="folHlink"/>
                </a:solidFill>
                <a:latin typeface="標楷體" pitchFamily="65" charset="-120"/>
                <a:ea typeface="標楷體" pitchFamily="65" charset="-120"/>
              </a:rPr>
              <a:t>‧</a:t>
            </a:r>
            <a:r>
              <a:rPr lang="zh-TW" altLang="en-US" sz="1600" b="1">
                <a:solidFill>
                  <a:schemeClr val="folHlink"/>
                </a:solidFill>
                <a:latin typeface="Times New Roman" pitchFamily="18" charset="0"/>
                <a:ea typeface="標楷體" pitchFamily="65" charset="-120"/>
              </a:rPr>
              <a:t>參與</a:t>
            </a:r>
            <a:r>
              <a:rPr lang="en-US" altLang="zh-TW" sz="1600" b="1">
                <a:solidFill>
                  <a:schemeClr val="folHlink"/>
                </a:solidFill>
                <a:latin typeface="標楷體" pitchFamily="65" charset="-120"/>
                <a:ea typeface="標楷體" pitchFamily="65" charset="-120"/>
              </a:rPr>
              <a:t>‧</a:t>
            </a:r>
            <a:r>
              <a:rPr lang="zh-TW" altLang="en-US" sz="1600" b="1">
                <a:solidFill>
                  <a:schemeClr val="folHlink"/>
                </a:solidFill>
                <a:latin typeface="Times New Roman" pitchFamily="18" charset="0"/>
                <a:ea typeface="標楷體" pitchFamily="65" charset="-120"/>
              </a:rPr>
              <a:t>互動</a:t>
            </a:r>
            <a:endParaRPr lang="zh-TW" altLang="en-US" sz="1600" b="1">
              <a:solidFill>
                <a:schemeClr val="folHlink"/>
              </a:solidFill>
              <a:latin typeface="Tahoma" pitchFamily="34" charset="0"/>
              <a:ea typeface="標楷體" pitchFamily="65" charset="-120"/>
            </a:endParaRPr>
          </a:p>
        </p:txBody>
      </p:sp>
      <p:sp>
        <p:nvSpPr>
          <p:cNvPr id="301098" name="Rectangle 87"/>
          <p:cNvSpPr>
            <a:spLocks noChangeArrowheads="1"/>
          </p:cNvSpPr>
          <p:nvPr/>
        </p:nvSpPr>
        <p:spPr bwMode="auto">
          <a:xfrm>
            <a:off x="2843213" y="5157788"/>
            <a:ext cx="1625600" cy="244475"/>
          </a:xfrm>
          <a:prstGeom prst="rect">
            <a:avLst/>
          </a:prstGeom>
          <a:noFill/>
          <a:ln w="9525">
            <a:noFill/>
            <a:miter lim="800000"/>
            <a:headEnd/>
            <a:tailEnd/>
          </a:ln>
        </p:spPr>
        <p:txBody>
          <a:bodyPr wrap="none" lIns="0" tIns="0" rIns="0" bIns="0">
            <a:spAutoFit/>
          </a:bodyPr>
          <a:lstStyle/>
          <a:p>
            <a:pPr algn="l"/>
            <a:r>
              <a:rPr lang="zh-TW" altLang="en-US" sz="1600" b="1">
                <a:solidFill>
                  <a:schemeClr val="folHlink"/>
                </a:solidFill>
                <a:latin typeface="Times New Roman" pitchFamily="18" charset="0"/>
                <a:ea typeface="標楷體" pitchFamily="65" charset="-120"/>
              </a:rPr>
              <a:t>溝通</a:t>
            </a:r>
            <a:r>
              <a:rPr lang="en-US" altLang="zh-TW" sz="1600" b="1">
                <a:solidFill>
                  <a:schemeClr val="folHlink"/>
                </a:solidFill>
                <a:latin typeface="標楷體" pitchFamily="65" charset="-120"/>
                <a:ea typeface="標楷體" pitchFamily="65" charset="-120"/>
              </a:rPr>
              <a:t>‧</a:t>
            </a:r>
            <a:r>
              <a:rPr lang="zh-TW" altLang="en-US" sz="1600" b="1">
                <a:solidFill>
                  <a:schemeClr val="folHlink"/>
                </a:solidFill>
                <a:latin typeface="Times New Roman" pitchFamily="18" charset="0"/>
                <a:ea typeface="標楷體" pitchFamily="65" charset="-120"/>
              </a:rPr>
              <a:t>參與</a:t>
            </a:r>
            <a:r>
              <a:rPr lang="en-US" altLang="zh-TW" sz="1600" b="1">
                <a:solidFill>
                  <a:schemeClr val="folHlink"/>
                </a:solidFill>
                <a:latin typeface="標楷體" pitchFamily="65" charset="-120"/>
                <a:ea typeface="標楷體" pitchFamily="65" charset="-120"/>
              </a:rPr>
              <a:t>‧</a:t>
            </a:r>
            <a:r>
              <a:rPr lang="zh-TW" altLang="en-US" sz="1600" b="1">
                <a:solidFill>
                  <a:schemeClr val="folHlink"/>
                </a:solidFill>
                <a:latin typeface="Times New Roman" pitchFamily="18" charset="0"/>
                <a:ea typeface="標楷體" pitchFamily="65" charset="-120"/>
              </a:rPr>
              <a:t>互動</a:t>
            </a:r>
            <a:endParaRPr lang="zh-TW" altLang="en-US" sz="1600" b="1">
              <a:solidFill>
                <a:schemeClr val="folHlink"/>
              </a:solidFill>
              <a:latin typeface="Tahoma" pitchFamily="34" charset="0"/>
              <a:ea typeface="標楷體" pitchFamily="65" charset="-120"/>
            </a:endParaRPr>
          </a:p>
        </p:txBody>
      </p:sp>
      <p:sp>
        <p:nvSpPr>
          <p:cNvPr id="2510936" name="Rectangle 88"/>
          <p:cNvSpPr>
            <a:spLocks noChangeArrowheads="1"/>
          </p:cNvSpPr>
          <p:nvPr/>
        </p:nvSpPr>
        <p:spPr bwMode="auto">
          <a:xfrm>
            <a:off x="2484438" y="2208213"/>
            <a:ext cx="6048375" cy="519112"/>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zh-TW" altLang="en-US" sz="2800" b="1">
                <a:latin typeface="Times New Roman" pitchFamily="18" charset="0"/>
                <a:ea typeface="標楷體" pitchFamily="65" charset="-120"/>
              </a:rPr>
              <a:t>資訊系統再造五大關係群組的互動程序</a:t>
            </a:r>
          </a:p>
        </p:txBody>
      </p:sp>
      <p:sp>
        <p:nvSpPr>
          <p:cNvPr id="301100" name="Text Box 89"/>
          <p:cNvSpPr txBox="1">
            <a:spLocks noChangeArrowheads="1"/>
          </p:cNvSpPr>
          <p:nvPr/>
        </p:nvSpPr>
        <p:spPr bwMode="auto">
          <a:xfrm>
            <a:off x="2843213" y="6237288"/>
            <a:ext cx="1871662" cy="320675"/>
          </a:xfrm>
          <a:prstGeom prst="rect">
            <a:avLst/>
          </a:prstGeom>
          <a:noFill/>
          <a:ln w="9525">
            <a:noFill/>
            <a:miter lim="800000"/>
            <a:headEnd/>
            <a:tailEnd/>
          </a:ln>
        </p:spPr>
        <p:txBody>
          <a:bodyPr>
            <a:spAutoFit/>
          </a:bodyPr>
          <a:lstStyle/>
          <a:p>
            <a:pPr algn="l">
              <a:buFontTx/>
              <a:buChar char="•"/>
            </a:pPr>
            <a:r>
              <a:rPr lang="zh-TW" altLang="en-US" sz="1500">
                <a:solidFill>
                  <a:srgbClr val="000000"/>
                </a:solidFill>
                <a:latin typeface="Times New Roman" pitchFamily="18" charset="0"/>
                <a:ea typeface="標楷體" pitchFamily="65" charset="-120"/>
              </a:rPr>
              <a:t>由下而上提需求</a:t>
            </a:r>
          </a:p>
        </p:txBody>
      </p:sp>
      <p:sp>
        <p:nvSpPr>
          <p:cNvPr id="301101" name="Rectangle 90"/>
          <p:cNvSpPr>
            <a:spLocks noChangeArrowheads="1"/>
          </p:cNvSpPr>
          <p:nvPr/>
        </p:nvSpPr>
        <p:spPr bwMode="auto">
          <a:xfrm>
            <a:off x="3122613" y="5702300"/>
            <a:ext cx="41275" cy="198438"/>
          </a:xfrm>
          <a:prstGeom prst="rect">
            <a:avLst/>
          </a:prstGeom>
          <a:gradFill rotWithShape="1">
            <a:gsLst>
              <a:gs pos="0">
                <a:schemeClr val="bg1"/>
              </a:gs>
              <a:gs pos="100000">
                <a:srgbClr val="4D88E7"/>
              </a:gs>
            </a:gsLst>
            <a:path path="shape">
              <a:fillToRect l="50000" t="50000" r="50000" b="50000"/>
            </a:path>
          </a:gradFill>
          <a:ln w="9525">
            <a:noFill/>
            <a:miter lim="800000"/>
            <a:headEnd/>
            <a:tailEnd/>
          </a:ln>
        </p:spPr>
        <p:txBody>
          <a:bodyPr wrap="none" lIns="0" tIns="0" rIns="0" bIns="0">
            <a:spAutoFit/>
          </a:bodyPr>
          <a:lstStyle/>
          <a:p>
            <a:pPr algn="l"/>
            <a:r>
              <a:rPr lang="en-US" altLang="zh-TW" sz="1300">
                <a:solidFill>
                  <a:srgbClr val="80808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02" name="Rectangle 91"/>
          <p:cNvSpPr>
            <a:spLocks noChangeArrowheads="1"/>
          </p:cNvSpPr>
          <p:nvPr/>
        </p:nvSpPr>
        <p:spPr bwMode="auto">
          <a:xfrm>
            <a:off x="3171825" y="5718175"/>
            <a:ext cx="825500" cy="198438"/>
          </a:xfrm>
          <a:prstGeom prst="rect">
            <a:avLst/>
          </a:prstGeom>
          <a:gradFill rotWithShape="1">
            <a:gsLst>
              <a:gs pos="0">
                <a:schemeClr val="bg1"/>
              </a:gs>
              <a:gs pos="100000">
                <a:srgbClr val="4D88E7"/>
              </a:gs>
            </a:gsLst>
            <a:path path="shape">
              <a:fillToRect l="50000" t="50000" r="50000" b="50000"/>
            </a:path>
          </a:grad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一般管理者</a:t>
            </a:r>
            <a:endParaRPr lang="zh-TW" altLang="en-US" sz="2400">
              <a:latin typeface="Times New Roman" pitchFamily="18" charset="0"/>
              <a:ea typeface="標楷體" pitchFamily="65" charset="-120"/>
            </a:endParaRPr>
          </a:p>
        </p:txBody>
      </p:sp>
      <p:sp>
        <p:nvSpPr>
          <p:cNvPr id="301103" name="Rectangle 92"/>
          <p:cNvSpPr>
            <a:spLocks noChangeArrowheads="1"/>
          </p:cNvSpPr>
          <p:nvPr/>
        </p:nvSpPr>
        <p:spPr bwMode="auto">
          <a:xfrm>
            <a:off x="3446463" y="5918200"/>
            <a:ext cx="330200" cy="196850"/>
          </a:xfrm>
          <a:prstGeom prst="rect">
            <a:avLst/>
          </a:prstGeom>
          <a:gradFill rotWithShape="1">
            <a:gsLst>
              <a:gs pos="0">
                <a:schemeClr val="bg1"/>
              </a:gs>
              <a:gs pos="100000">
                <a:srgbClr val="4D88E7"/>
              </a:gs>
            </a:gsLst>
            <a:path path="shape">
              <a:fillToRect l="50000" t="50000" r="50000" b="50000"/>
            </a:path>
          </a:gradFill>
          <a:ln w="9525">
            <a:noFill/>
            <a:miter lim="800000"/>
            <a:headEnd/>
            <a:tailEnd/>
          </a:ln>
        </p:spPr>
        <p:txBody>
          <a:bodyPr wrap="none" lIns="0" tIns="0" rIns="0" bIns="0">
            <a:spAutoFit/>
          </a:bodyPr>
          <a:lstStyle/>
          <a:p>
            <a:pPr algn="l"/>
            <a:r>
              <a:rPr lang="zh-TW" altLang="en-US" sz="1300">
                <a:solidFill>
                  <a:srgbClr val="808080"/>
                </a:solidFill>
                <a:latin typeface="Times New Roman" pitchFamily="18" charset="0"/>
                <a:ea typeface="標楷體" pitchFamily="65" charset="-120"/>
              </a:rPr>
              <a:t>群組</a:t>
            </a:r>
            <a:endParaRPr lang="zh-TW" altLang="en-US" sz="2400">
              <a:latin typeface="Times New Roman" pitchFamily="18" charset="0"/>
              <a:ea typeface="標楷體" pitchFamily="65" charset="-120"/>
            </a:endParaRPr>
          </a:p>
        </p:txBody>
      </p:sp>
      <p:grpSp>
        <p:nvGrpSpPr>
          <p:cNvPr id="16" name="Group 93"/>
          <p:cNvGrpSpPr>
            <a:grpSpLocks/>
          </p:cNvGrpSpPr>
          <p:nvPr/>
        </p:nvGrpSpPr>
        <p:grpSpPr bwMode="auto">
          <a:xfrm>
            <a:off x="2986088" y="5588000"/>
            <a:ext cx="1296987" cy="590550"/>
            <a:chOff x="2288" y="1892"/>
            <a:chExt cx="724" cy="376"/>
          </a:xfrm>
        </p:grpSpPr>
        <p:sp>
          <p:nvSpPr>
            <p:cNvPr id="301107" name="Freeform 94"/>
            <p:cNvSpPr>
              <a:spLocks/>
            </p:cNvSpPr>
            <p:nvPr/>
          </p:nvSpPr>
          <p:spPr bwMode="auto">
            <a:xfrm>
              <a:off x="2296" y="1905"/>
              <a:ext cx="716" cy="363"/>
            </a:xfrm>
            <a:custGeom>
              <a:avLst/>
              <a:gdLst>
                <a:gd name="T0" fmla="*/ 10 w 91"/>
                <a:gd name="T1" fmla="*/ 0 h 55"/>
                <a:gd name="T2" fmla="*/ 0 w 91"/>
                <a:gd name="T3" fmla="*/ 9 h 55"/>
                <a:gd name="T4" fmla="*/ 0 w 91"/>
                <a:gd name="T5" fmla="*/ 46 h 55"/>
                <a:gd name="T6" fmla="*/ 10 w 91"/>
                <a:gd name="T7" fmla="*/ 55 h 55"/>
                <a:gd name="T8" fmla="*/ 81 w 91"/>
                <a:gd name="T9" fmla="*/ 55 h 55"/>
                <a:gd name="T10" fmla="*/ 91 w 91"/>
                <a:gd name="T11" fmla="*/ 46 h 55"/>
                <a:gd name="T12" fmla="*/ 91 w 91"/>
                <a:gd name="T13" fmla="*/ 9 h 55"/>
                <a:gd name="T14" fmla="*/ 81 w 91"/>
                <a:gd name="T15" fmla="*/ 0 h 55"/>
                <a:gd name="T16" fmla="*/ 10 w 91"/>
                <a:gd name="T17" fmla="*/ 0 h 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1"/>
                <a:gd name="T28" fmla="*/ 0 h 55"/>
                <a:gd name="T29" fmla="*/ 91 w 91"/>
                <a:gd name="T30" fmla="*/ 55 h 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1" h="55">
                  <a:moveTo>
                    <a:pt x="10" y="0"/>
                  </a:moveTo>
                  <a:cubicBezTo>
                    <a:pt x="5" y="0"/>
                    <a:pt x="0" y="4"/>
                    <a:pt x="0" y="9"/>
                  </a:cubicBezTo>
                  <a:lnTo>
                    <a:pt x="0" y="46"/>
                  </a:lnTo>
                  <a:cubicBezTo>
                    <a:pt x="0" y="51"/>
                    <a:pt x="5" y="55"/>
                    <a:pt x="10" y="55"/>
                  </a:cubicBezTo>
                  <a:lnTo>
                    <a:pt x="81" y="55"/>
                  </a:lnTo>
                  <a:cubicBezTo>
                    <a:pt x="86" y="55"/>
                    <a:pt x="91" y="51"/>
                    <a:pt x="91" y="46"/>
                  </a:cubicBezTo>
                  <a:lnTo>
                    <a:pt x="91" y="9"/>
                  </a:lnTo>
                  <a:cubicBezTo>
                    <a:pt x="91" y="4"/>
                    <a:pt x="86" y="0"/>
                    <a:pt x="81" y="0"/>
                  </a:cubicBezTo>
                  <a:lnTo>
                    <a:pt x="10" y="0"/>
                  </a:lnTo>
                  <a:close/>
                </a:path>
              </a:pathLst>
            </a:custGeom>
            <a:gradFill rotWithShape="1">
              <a:gsLst>
                <a:gs pos="0">
                  <a:schemeClr val="bg1"/>
                </a:gs>
                <a:gs pos="100000">
                  <a:srgbClr val="4D88E7"/>
                </a:gs>
              </a:gsLst>
              <a:path path="rect">
                <a:fillToRect l="50000" t="50000" r="50000" b="50000"/>
              </a:path>
            </a:gradFill>
            <a:ln w="9525">
              <a:noFill/>
              <a:round/>
              <a:headEnd/>
              <a:tailEnd/>
            </a:ln>
          </p:spPr>
          <p:txBody>
            <a:bodyPr/>
            <a:lstStyle/>
            <a:p>
              <a:endParaRPr lang="zh-TW" altLang="en-US"/>
            </a:p>
          </p:txBody>
        </p:sp>
        <p:sp>
          <p:nvSpPr>
            <p:cNvPr id="301108" name="Freeform 95"/>
            <p:cNvSpPr>
              <a:spLocks/>
            </p:cNvSpPr>
            <p:nvPr/>
          </p:nvSpPr>
          <p:spPr bwMode="auto">
            <a:xfrm>
              <a:off x="2288" y="1892"/>
              <a:ext cx="708" cy="370"/>
            </a:xfrm>
            <a:custGeom>
              <a:avLst/>
              <a:gdLst>
                <a:gd name="T0" fmla="*/ 9 w 90"/>
                <a:gd name="T1" fmla="*/ 0 h 56"/>
                <a:gd name="T2" fmla="*/ 0 w 90"/>
                <a:gd name="T3" fmla="*/ 9 h 56"/>
                <a:gd name="T4" fmla="*/ 0 w 90"/>
                <a:gd name="T5" fmla="*/ 46 h 56"/>
                <a:gd name="T6" fmla="*/ 9 w 90"/>
                <a:gd name="T7" fmla="*/ 56 h 56"/>
                <a:gd name="T8" fmla="*/ 81 w 90"/>
                <a:gd name="T9" fmla="*/ 56 h 56"/>
                <a:gd name="T10" fmla="*/ 90 w 90"/>
                <a:gd name="T11" fmla="*/ 46 h 56"/>
                <a:gd name="T12" fmla="*/ 90 w 90"/>
                <a:gd name="T13" fmla="*/ 9 h 56"/>
                <a:gd name="T14" fmla="*/ 81 w 90"/>
                <a:gd name="T15" fmla="*/ 0 h 56"/>
                <a:gd name="T16" fmla="*/ 9 w 90"/>
                <a:gd name="T17" fmla="*/ 0 h 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56"/>
                <a:gd name="T29" fmla="*/ 90 w 90"/>
                <a:gd name="T30" fmla="*/ 56 h 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56">
                  <a:moveTo>
                    <a:pt x="9" y="0"/>
                  </a:moveTo>
                  <a:cubicBezTo>
                    <a:pt x="4" y="0"/>
                    <a:pt x="0" y="4"/>
                    <a:pt x="0" y="9"/>
                  </a:cubicBezTo>
                  <a:lnTo>
                    <a:pt x="0" y="46"/>
                  </a:lnTo>
                  <a:cubicBezTo>
                    <a:pt x="0" y="51"/>
                    <a:pt x="4" y="56"/>
                    <a:pt x="9" y="56"/>
                  </a:cubicBezTo>
                  <a:lnTo>
                    <a:pt x="81" y="56"/>
                  </a:lnTo>
                  <a:cubicBezTo>
                    <a:pt x="86" y="56"/>
                    <a:pt x="90" y="51"/>
                    <a:pt x="90" y="46"/>
                  </a:cubicBezTo>
                  <a:lnTo>
                    <a:pt x="90" y="9"/>
                  </a:lnTo>
                  <a:cubicBezTo>
                    <a:pt x="90" y="4"/>
                    <a:pt x="86" y="0"/>
                    <a:pt x="81" y="0"/>
                  </a:cubicBezTo>
                  <a:lnTo>
                    <a:pt x="9" y="0"/>
                  </a:lnTo>
                  <a:close/>
                </a:path>
              </a:pathLst>
            </a:custGeom>
            <a:gradFill rotWithShape="1">
              <a:gsLst>
                <a:gs pos="0">
                  <a:schemeClr val="bg1"/>
                </a:gs>
                <a:gs pos="100000">
                  <a:srgbClr val="4D88E7"/>
                </a:gs>
              </a:gsLst>
              <a:path path="rect">
                <a:fillToRect l="50000" t="50000" r="50000" b="50000"/>
              </a:path>
            </a:gradFill>
            <a:ln w="12700">
              <a:solidFill>
                <a:srgbClr val="000000"/>
              </a:solidFill>
              <a:round/>
              <a:headEnd/>
              <a:tailEnd/>
            </a:ln>
          </p:spPr>
          <p:txBody>
            <a:bodyPr/>
            <a:lstStyle/>
            <a:p>
              <a:endParaRPr lang="zh-TW" altLang="en-US"/>
            </a:p>
          </p:txBody>
        </p:sp>
      </p:grpSp>
      <p:sp>
        <p:nvSpPr>
          <p:cNvPr id="301105" name="Rectangle 96"/>
          <p:cNvSpPr>
            <a:spLocks noChangeArrowheads="1"/>
          </p:cNvSpPr>
          <p:nvPr/>
        </p:nvSpPr>
        <p:spPr bwMode="auto">
          <a:xfrm>
            <a:off x="3109913" y="5691188"/>
            <a:ext cx="41275" cy="198437"/>
          </a:xfrm>
          <a:prstGeom prst="rect">
            <a:avLst/>
          </a:prstGeom>
          <a:gradFill rotWithShape="1">
            <a:gsLst>
              <a:gs pos="0">
                <a:schemeClr val="bg1"/>
              </a:gs>
              <a:gs pos="100000">
                <a:srgbClr val="4D88E7"/>
              </a:gs>
            </a:gsLst>
            <a:path path="shape">
              <a:fillToRect l="50000" t="50000" r="50000" b="50000"/>
            </a:path>
          </a:gradFill>
          <a:ln w="9525">
            <a:noFill/>
            <a:miter lim="800000"/>
            <a:headEnd/>
            <a:tailEnd/>
          </a:ln>
        </p:spPr>
        <p:txBody>
          <a:bodyPr wrap="none" lIns="0" tIns="0" rIns="0" bIns="0">
            <a:spAutoFit/>
          </a:bodyPr>
          <a:lstStyle/>
          <a:p>
            <a:pPr algn="l"/>
            <a:r>
              <a:rPr lang="en-US" altLang="zh-TW" sz="1300">
                <a:solidFill>
                  <a:srgbClr val="000000"/>
                </a:solidFill>
                <a:latin typeface="Times New Roman" pitchFamily="18" charset="0"/>
                <a:ea typeface="標楷體" pitchFamily="65" charset="-120"/>
              </a:rPr>
              <a:t> </a:t>
            </a:r>
            <a:endParaRPr lang="en-US" altLang="zh-TW" sz="2400">
              <a:latin typeface="Times New Roman" pitchFamily="18" charset="0"/>
              <a:ea typeface="標楷體" pitchFamily="65" charset="-120"/>
            </a:endParaRPr>
          </a:p>
        </p:txBody>
      </p:sp>
      <p:sp>
        <p:nvSpPr>
          <p:cNvPr id="301106" name="Rectangle 97"/>
          <p:cNvSpPr>
            <a:spLocks noChangeArrowheads="1"/>
          </p:cNvSpPr>
          <p:nvPr/>
        </p:nvSpPr>
        <p:spPr bwMode="auto">
          <a:xfrm>
            <a:off x="3016250" y="5624513"/>
            <a:ext cx="1244600" cy="457200"/>
          </a:xfrm>
          <a:prstGeom prst="rect">
            <a:avLst/>
          </a:prstGeom>
          <a:gradFill rotWithShape="1">
            <a:gsLst>
              <a:gs pos="0">
                <a:schemeClr val="bg1"/>
              </a:gs>
              <a:gs pos="100000">
                <a:srgbClr val="4D88E7"/>
              </a:gs>
            </a:gsLst>
            <a:path path="shape">
              <a:fillToRect l="50000" t="50000" r="50000" b="50000"/>
            </a:path>
          </a:gradFill>
          <a:ln w="9525">
            <a:noFill/>
            <a:miter lim="800000"/>
            <a:headEnd/>
            <a:tailEnd/>
          </a:ln>
        </p:spPr>
        <p:txBody>
          <a:bodyPr wrap="none" lIns="0" tIns="0" rIns="0" bIns="0">
            <a:spAutoFit/>
          </a:bodyPr>
          <a:lstStyle/>
          <a:p>
            <a:r>
              <a:rPr lang="zh-TW" altLang="en-US" sz="1400">
                <a:solidFill>
                  <a:srgbClr val="000000"/>
                </a:solidFill>
                <a:latin typeface="Times New Roman" pitchFamily="18" charset="0"/>
                <a:ea typeface="標楷體" pitchFamily="65" charset="-120"/>
              </a:rPr>
              <a:t>各機關會計人員</a:t>
            </a:r>
          </a:p>
          <a:p>
            <a:r>
              <a:rPr lang="en-US" altLang="zh-TW" sz="1600">
                <a:latin typeface="Times New Roman" pitchFamily="18" charset="0"/>
                <a:ea typeface="標楷體" pitchFamily="65" charset="-120"/>
              </a:rPr>
              <a:t>(</a:t>
            </a:r>
            <a:r>
              <a:rPr lang="zh-TW" altLang="en-US" sz="1600">
                <a:latin typeface="Times New Roman" pitchFamily="18" charset="0"/>
                <a:ea typeface="標楷體" pitchFamily="65" charset="-120"/>
              </a:rPr>
              <a:t>使用者</a:t>
            </a:r>
            <a:r>
              <a:rPr lang="en-US" altLang="zh-TW" sz="1600">
                <a:latin typeface="Times New Roman" pitchFamily="18" charset="0"/>
                <a:ea typeface="標楷體" pitchFamily="65" charset="-120"/>
              </a:rPr>
              <a:t>)</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10851"/>
                                        </p:tgtEl>
                                        <p:attrNameLst>
                                          <p:attrName>style.visibility</p:attrName>
                                        </p:attrNameLst>
                                      </p:cBhvr>
                                      <p:to>
                                        <p:strVal val="visible"/>
                                      </p:to>
                                    </p:set>
                                    <p:animEffect transition="in" filter="fade">
                                      <p:cBhvr>
                                        <p:cTn id="7" dur="1000"/>
                                        <p:tgtEl>
                                          <p:spTgt spid="2510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085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302083"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302082" name="投影片編號版面配置區 3"/>
          <p:cNvSpPr>
            <a:spLocks noGrp="1"/>
          </p:cNvSpPr>
          <p:nvPr>
            <p:ph type="sldNum" sz="quarter" idx="10"/>
          </p:nvPr>
        </p:nvSpPr>
        <p:spPr>
          <a:noFill/>
        </p:spPr>
        <p:txBody>
          <a:bodyPr/>
          <a:lstStyle/>
          <a:p>
            <a:fld id="{494B861C-030F-4679-8487-E9204A31B0F6}" type="slidenum">
              <a:rPr lang="en-US" altLang="zh-TW"/>
              <a:pPr/>
              <a:t>23</a:t>
            </a:fld>
            <a:r>
              <a:rPr lang="en-US" altLang="zh-TW"/>
              <a:t>/34</a:t>
            </a:r>
          </a:p>
        </p:txBody>
      </p:sp>
      <p:sp>
        <p:nvSpPr>
          <p:cNvPr id="2512899" name="Rectangle 3"/>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302085" name="Rectangle 4"/>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302086" name="Freeform 5"/>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302087" name="Freeform 6"/>
          <p:cNvSpPr>
            <a:spLocks/>
          </p:cNvSpPr>
          <p:nvPr/>
        </p:nvSpPr>
        <p:spPr bwMode="auto">
          <a:xfrm>
            <a:off x="636588" y="2289175"/>
            <a:ext cx="1414462" cy="604838"/>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302088" name="Freeform 7"/>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302089" name="Rectangle 8"/>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302090" name="Rectangle 9"/>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grpSp>
        <p:nvGrpSpPr>
          <p:cNvPr id="2" name="Group 10"/>
          <p:cNvGrpSpPr>
            <a:grpSpLocks/>
          </p:cNvGrpSpPr>
          <p:nvPr/>
        </p:nvGrpSpPr>
        <p:grpSpPr bwMode="auto">
          <a:xfrm>
            <a:off x="395288" y="1636713"/>
            <a:ext cx="719137" cy="1084262"/>
            <a:chOff x="249" y="1031"/>
            <a:chExt cx="453" cy="683"/>
          </a:xfrm>
        </p:grpSpPr>
        <p:sp>
          <p:nvSpPr>
            <p:cNvPr id="302113" name="Freeform 11"/>
            <p:cNvSpPr>
              <a:spLocks/>
            </p:cNvSpPr>
            <p:nvPr/>
          </p:nvSpPr>
          <p:spPr bwMode="auto">
            <a:xfrm>
              <a:off x="249" y="1031"/>
              <a:ext cx="453" cy="683"/>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99FF"/>
            </a:solidFill>
            <a:ln w="14288">
              <a:solidFill>
                <a:srgbClr val="000000"/>
              </a:solidFill>
              <a:round/>
              <a:headEnd/>
              <a:tailEnd/>
            </a:ln>
          </p:spPr>
          <p:txBody>
            <a:bodyPr/>
            <a:lstStyle/>
            <a:p>
              <a:endParaRPr lang="zh-TW" altLang="en-US"/>
            </a:p>
          </p:txBody>
        </p:sp>
        <p:sp>
          <p:nvSpPr>
            <p:cNvPr id="302114" name="Rectangle 12"/>
            <p:cNvSpPr>
              <a:spLocks noChangeArrowheads="1"/>
            </p:cNvSpPr>
            <p:nvPr/>
          </p:nvSpPr>
          <p:spPr bwMode="auto">
            <a:xfrm>
              <a:off x="295" y="1253"/>
              <a:ext cx="225" cy="250"/>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grpSp>
      <p:sp>
        <p:nvSpPr>
          <p:cNvPr id="302092" name="Rectangle 13"/>
          <p:cNvSpPr>
            <a:spLocks noChangeArrowheads="1"/>
          </p:cNvSpPr>
          <p:nvPr/>
        </p:nvSpPr>
        <p:spPr bwMode="auto">
          <a:xfrm>
            <a:off x="1187450" y="2492375"/>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sp>
        <p:nvSpPr>
          <p:cNvPr id="302093" name="Rectangle 1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302094" name="Oval 15"/>
          <p:cNvSpPr>
            <a:spLocks noChangeArrowheads="1"/>
          </p:cNvSpPr>
          <p:nvPr/>
        </p:nvSpPr>
        <p:spPr bwMode="auto">
          <a:xfrm>
            <a:off x="2627313" y="1700213"/>
            <a:ext cx="311150" cy="303212"/>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3</a:t>
            </a:r>
          </a:p>
        </p:txBody>
      </p:sp>
      <p:sp>
        <p:nvSpPr>
          <p:cNvPr id="302095" name="Rectangle 16"/>
          <p:cNvSpPr>
            <a:spLocks noChangeArrowheads="1"/>
          </p:cNvSpPr>
          <p:nvPr/>
        </p:nvSpPr>
        <p:spPr bwMode="auto">
          <a:xfrm>
            <a:off x="2916238" y="1628775"/>
            <a:ext cx="5616575" cy="396875"/>
          </a:xfrm>
          <a:prstGeom prst="rect">
            <a:avLst/>
          </a:prstGeom>
          <a:noFill/>
          <a:ln w="9525">
            <a:noFill/>
            <a:miter lim="800000"/>
            <a:headEnd/>
            <a:tailEnd/>
          </a:ln>
        </p:spPr>
        <p:txBody>
          <a:bodyPr>
            <a:spAutoFit/>
          </a:bodyPr>
          <a:lstStyle/>
          <a:p>
            <a:pPr algn="l"/>
            <a:r>
              <a:rPr lang="zh-TW" altLang="en-US" sz="2000" b="1">
                <a:solidFill>
                  <a:schemeClr val="folHlink"/>
                </a:solidFill>
                <a:latin typeface="Tahoma" pitchFamily="34" charset="0"/>
                <a:ea typeface="標楷體" pitchFamily="65" charset="-120"/>
              </a:rPr>
              <a:t>評估群組互動對</a:t>
            </a:r>
            <a:r>
              <a:rPr lang="en-US" altLang="zh-TW" sz="2000" b="1">
                <a:solidFill>
                  <a:schemeClr val="folHlink"/>
                </a:solidFill>
                <a:latin typeface="Tahoma" pitchFamily="34" charset="0"/>
                <a:ea typeface="標楷體" pitchFamily="65" charset="-120"/>
              </a:rPr>
              <a:t>e</a:t>
            </a:r>
            <a:r>
              <a:rPr lang="zh-TW" altLang="en-US" sz="2000" b="1">
                <a:solidFill>
                  <a:schemeClr val="folHlink"/>
                </a:solidFill>
                <a:latin typeface="Tahoma" pitchFamily="34" charset="0"/>
                <a:ea typeface="標楷體" pitchFamily="65" charset="-120"/>
              </a:rPr>
              <a:t>化造成的阻力，找出因應對策</a:t>
            </a:r>
          </a:p>
        </p:txBody>
      </p:sp>
      <p:sp>
        <p:nvSpPr>
          <p:cNvPr id="2512913" name="Rectangle 17"/>
          <p:cNvSpPr>
            <a:spLocks noChangeArrowheads="1"/>
          </p:cNvSpPr>
          <p:nvPr/>
        </p:nvSpPr>
        <p:spPr bwMode="auto">
          <a:xfrm>
            <a:off x="2484438" y="2208213"/>
            <a:ext cx="6048375" cy="519112"/>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zh-TW" altLang="en-US" sz="2800" b="1">
                <a:latin typeface="Times New Roman" pitchFamily="18" charset="0"/>
                <a:ea typeface="標楷體" pitchFamily="65" charset="-120"/>
              </a:rPr>
              <a:t>資訊系統再造五大關係群組的互動程序</a:t>
            </a:r>
          </a:p>
        </p:txBody>
      </p:sp>
      <p:sp>
        <p:nvSpPr>
          <p:cNvPr id="302097" name="Rectangle 18"/>
          <p:cNvSpPr>
            <a:spLocks noChangeArrowheads="1"/>
          </p:cNvSpPr>
          <p:nvPr/>
        </p:nvSpPr>
        <p:spPr bwMode="auto">
          <a:xfrm>
            <a:off x="0" y="3213100"/>
            <a:ext cx="8496300" cy="396875"/>
          </a:xfrm>
          <a:prstGeom prst="rect">
            <a:avLst/>
          </a:prstGeom>
          <a:noFill/>
          <a:ln w="9525">
            <a:noFill/>
            <a:miter lim="800000"/>
            <a:headEnd/>
            <a:tailEnd/>
          </a:ln>
        </p:spPr>
        <p:txBody>
          <a:bodyPr>
            <a:spAutoFit/>
          </a:bodyPr>
          <a:lstStyle/>
          <a:p>
            <a:pPr lvl="2" algn="l"/>
            <a:r>
              <a:rPr kumimoji="0" lang="zh-TW" altLang="en-US" sz="2000" b="1">
                <a:solidFill>
                  <a:schemeClr val="folHlink"/>
                </a:solidFill>
                <a:latin typeface="Tahoma" pitchFamily="34" charset="0"/>
                <a:ea typeface="標楷體" pitchFamily="65" charset="-120"/>
              </a:rPr>
              <a:t>對於不支持資訊系統再造之會計主官或會計人員，擬定因應對策</a:t>
            </a:r>
          </a:p>
        </p:txBody>
      </p:sp>
      <p:grpSp>
        <p:nvGrpSpPr>
          <p:cNvPr id="3" name="Group 19"/>
          <p:cNvGrpSpPr>
            <a:grpSpLocks/>
          </p:cNvGrpSpPr>
          <p:nvPr/>
        </p:nvGrpSpPr>
        <p:grpSpPr bwMode="auto">
          <a:xfrm>
            <a:off x="1403350" y="3644900"/>
            <a:ext cx="6481763" cy="3068638"/>
            <a:chOff x="521" y="2387"/>
            <a:chExt cx="4083" cy="1933"/>
          </a:xfrm>
        </p:grpSpPr>
        <p:sp>
          <p:nvSpPr>
            <p:cNvPr id="302099" name="Rectangle 20"/>
            <p:cNvSpPr>
              <a:spLocks noChangeArrowheads="1"/>
            </p:cNvSpPr>
            <p:nvPr/>
          </p:nvSpPr>
          <p:spPr bwMode="auto">
            <a:xfrm>
              <a:off x="521" y="2387"/>
              <a:ext cx="4083" cy="1933"/>
            </a:xfrm>
            <a:prstGeom prst="rect">
              <a:avLst/>
            </a:prstGeom>
            <a:gradFill rotWithShape="1">
              <a:gsLst>
                <a:gs pos="0">
                  <a:schemeClr val="bg1"/>
                </a:gs>
                <a:gs pos="100000">
                  <a:srgbClr val="FFCCFF"/>
                </a:gs>
              </a:gsLst>
              <a:path path="shape">
                <a:fillToRect l="50000" t="50000" r="50000" b="50000"/>
              </a:path>
            </a:gradFill>
            <a:ln w="9525">
              <a:noFill/>
              <a:miter lim="800000"/>
              <a:headEnd/>
              <a:tailEnd/>
            </a:ln>
          </p:spPr>
          <p:txBody>
            <a:bodyPr wrap="none" anchor="ctr"/>
            <a:lstStyle/>
            <a:p>
              <a:endParaRPr lang="zh-TW" altLang="en-US"/>
            </a:p>
          </p:txBody>
        </p:sp>
        <p:sp>
          <p:nvSpPr>
            <p:cNvPr id="302100" name="Line 21"/>
            <p:cNvSpPr>
              <a:spLocks noChangeShapeType="1"/>
            </p:cNvSpPr>
            <p:nvPr/>
          </p:nvSpPr>
          <p:spPr bwMode="auto">
            <a:xfrm flipH="1">
              <a:off x="1287" y="2478"/>
              <a:ext cx="5" cy="1352"/>
            </a:xfrm>
            <a:prstGeom prst="line">
              <a:avLst/>
            </a:prstGeom>
            <a:noFill/>
            <a:ln w="9525">
              <a:solidFill>
                <a:schemeClr val="tx1"/>
              </a:solidFill>
              <a:round/>
              <a:headEnd/>
              <a:tailEnd/>
            </a:ln>
          </p:spPr>
          <p:txBody>
            <a:bodyPr/>
            <a:lstStyle/>
            <a:p>
              <a:endParaRPr lang="zh-TW" altLang="en-US"/>
            </a:p>
          </p:txBody>
        </p:sp>
        <p:sp>
          <p:nvSpPr>
            <p:cNvPr id="302101" name="Line 22"/>
            <p:cNvSpPr>
              <a:spLocks noChangeShapeType="1"/>
            </p:cNvSpPr>
            <p:nvPr/>
          </p:nvSpPr>
          <p:spPr bwMode="auto">
            <a:xfrm>
              <a:off x="1287" y="3830"/>
              <a:ext cx="2999" cy="0"/>
            </a:xfrm>
            <a:prstGeom prst="line">
              <a:avLst/>
            </a:prstGeom>
            <a:noFill/>
            <a:ln w="9525">
              <a:solidFill>
                <a:schemeClr val="tx1"/>
              </a:solidFill>
              <a:round/>
              <a:headEnd/>
              <a:tailEnd/>
            </a:ln>
          </p:spPr>
          <p:txBody>
            <a:bodyPr/>
            <a:lstStyle/>
            <a:p>
              <a:endParaRPr lang="zh-TW" altLang="en-US"/>
            </a:p>
          </p:txBody>
        </p:sp>
        <p:sp>
          <p:nvSpPr>
            <p:cNvPr id="302102" name="Text Box 23"/>
            <p:cNvSpPr txBox="1">
              <a:spLocks noChangeArrowheads="1"/>
            </p:cNvSpPr>
            <p:nvPr/>
          </p:nvSpPr>
          <p:spPr bwMode="auto">
            <a:xfrm>
              <a:off x="1313" y="3837"/>
              <a:ext cx="2908" cy="462"/>
            </a:xfrm>
            <a:prstGeom prst="rect">
              <a:avLst/>
            </a:prstGeom>
            <a:noFill/>
            <a:ln w="9525">
              <a:noFill/>
              <a:miter lim="800000"/>
              <a:headEnd/>
              <a:tailEnd/>
            </a:ln>
          </p:spPr>
          <p:txBody>
            <a:bodyPr>
              <a:spAutoFit/>
            </a:bodyPr>
            <a:lstStyle/>
            <a:p>
              <a:pPr algn="l"/>
              <a:r>
                <a:rPr lang="zh-TW" altLang="en-US" b="1">
                  <a:ea typeface="標楷體" pitchFamily="65" charset="-120"/>
                </a:rPr>
                <a:t>低                           中                                高</a:t>
              </a:r>
            </a:p>
            <a:p>
              <a:pPr algn="l"/>
              <a:r>
                <a:rPr lang="zh-TW" altLang="en-US" b="1">
                  <a:ea typeface="標楷體" pitchFamily="65" charset="-120"/>
                </a:rPr>
                <a:t>                                 </a:t>
              </a:r>
              <a:r>
                <a:rPr lang="zh-TW" altLang="en-US" sz="2400" b="1">
                  <a:ea typeface="標楷體" pitchFamily="65" charset="-120"/>
                </a:rPr>
                <a:t>影響力</a:t>
              </a:r>
            </a:p>
          </p:txBody>
        </p:sp>
        <p:sp>
          <p:nvSpPr>
            <p:cNvPr id="302103" name="Text Box 24"/>
            <p:cNvSpPr txBox="1">
              <a:spLocks noChangeArrowheads="1"/>
            </p:cNvSpPr>
            <p:nvPr/>
          </p:nvSpPr>
          <p:spPr bwMode="auto">
            <a:xfrm>
              <a:off x="794" y="2410"/>
              <a:ext cx="404" cy="231"/>
            </a:xfrm>
            <a:prstGeom prst="rect">
              <a:avLst/>
            </a:prstGeom>
            <a:noFill/>
            <a:ln w="9525">
              <a:noFill/>
              <a:miter lim="800000"/>
              <a:headEnd/>
              <a:tailEnd/>
            </a:ln>
          </p:spPr>
          <p:txBody>
            <a:bodyPr wrap="none">
              <a:spAutoFit/>
            </a:bodyPr>
            <a:lstStyle/>
            <a:p>
              <a:pPr algn="l"/>
              <a:r>
                <a:rPr lang="zh-TW" altLang="en-US" b="1">
                  <a:ea typeface="標楷體" pitchFamily="65" charset="-120"/>
                </a:rPr>
                <a:t>支持</a:t>
              </a:r>
            </a:p>
          </p:txBody>
        </p:sp>
        <p:sp>
          <p:nvSpPr>
            <p:cNvPr id="302104" name="Text Box 25"/>
            <p:cNvSpPr txBox="1">
              <a:spLocks noChangeArrowheads="1"/>
            </p:cNvSpPr>
            <p:nvPr/>
          </p:nvSpPr>
          <p:spPr bwMode="auto">
            <a:xfrm>
              <a:off x="814" y="2986"/>
              <a:ext cx="404" cy="231"/>
            </a:xfrm>
            <a:prstGeom prst="rect">
              <a:avLst/>
            </a:prstGeom>
            <a:noFill/>
            <a:ln w="9525">
              <a:noFill/>
              <a:miter lim="800000"/>
              <a:headEnd/>
              <a:tailEnd/>
            </a:ln>
          </p:spPr>
          <p:txBody>
            <a:bodyPr wrap="none">
              <a:spAutoFit/>
            </a:bodyPr>
            <a:lstStyle/>
            <a:p>
              <a:pPr algn="l"/>
              <a:r>
                <a:rPr lang="zh-TW" altLang="en-US" b="1">
                  <a:ea typeface="標楷體" pitchFamily="65" charset="-120"/>
                </a:rPr>
                <a:t>中立</a:t>
              </a:r>
            </a:p>
          </p:txBody>
        </p:sp>
        <p:sp>
          <p:nvSpPr>
            <p:cNvPr id="302105" name="Text Box 26"/>
            <p:cNvSpPr txBox="1">
              <a:spLocks noChangeArrowheads="1"/>
            </p:cNvSpPr>
            <p:nvPr/>
          </p:nvSpPr>
          <p:spPr bwMode="auto">
            <a:xfrm>
              <a:off x="814" y="3639"/>
              <a:ext cx="404" cy="231"/>
            </a:xfrm>
            <a:prstGeom prst="rect">
              <a:avLst/>
            </a:prstGeom>
            <a:noFill/>
            <a:ln w="9525">
              <a:noFill/>
              <a:miter lim="800000"/>
              <a:headEnd/>
              <a:tailEnd/>
            </a:ln>
          </p:spPr>
          <p:txBody>
            <a:bodyPr wrap="none">
              <a:spAutoFit/>
            </a:bodyPr>
            <a:lstStyle/>
            <a:p>
              <a:pPr algn="l"/>
              <a:r>
                <a:rPr lang="zh-TW" altLang="en-US" b="1">
                  <a:ea typeface="標楷體" pitchFamily="65" charset="-120"/>
                </a:rPr>
                <a:t>反對</a:t>
              </a:r>
            </a:p>
          </p:txBody>
        </p:sp>
        <p:sp>
          <p:nvSpPr>
            <p:cNvPr id="302106" name="Text Box 27"/>
            <p:cNvSpPr txBox="1">
              <a:spLocks noChangeArrowheads="1"/>
            </p:cNvSpPr>
            <p:nvPr/>
          </p:nvSpPr>
          <p:spPr bwMode="auto">
            <a:xfrm>
              <a:off x="612" y="2892"/>
              <a:ext cx="308" cy="518"/>
            </a:xfrm>
            <a:prstGeom prst="rect">
              <a:avLst/>
            </a:prstGeom>
            <a:noFill/>
            <a:ln w="9525">
              <a:noFill/>
              <a:miter lim="800000"/>
              <a:headEnd/>
              <a:tailEnd/>
            </a:ln>
          </p:spPr>
          <p:txBody>
            <a:bodyPr wrap="none">
              <a:spAutoFit/>
            </a:bodyPr>
            <a:lstStyle/>
            <a:p>
              <a:pPr algn="l"/>
              <a:r>
                <a:rPr lang="zh-TW" altLang="en-US" sz="2400" b="1">
                  <a:ea typeface="標楷體" pitchFamily="65" charset="-120"/>
                </a:rPr>
                <a:t>態</a:t>
              </a:r>
            </a:p>
            <a:p>
              <a:pPr algn="l"/>
              <a:r>
                <a:rPr lang="zh-TW" altLang="en-US" sz="2400" b="1">
                  <a:ea typeface="標楷體" pitchFamily="65" charset="-120"/>
                </a:rPr>
                <a:t>度</a:t>
              </a:r>
            </a:p>
          </p:txBody>
        </p:sp>
        <p:sp>
          <p:nvSpPr>
            <p:cNvPr id="302107" name="Oval 28"/>
            <p:cNvSpPr>
              <a:spLocks noChangeArrowheads="1"/>
            </p:cNvSpPr>
            <p:nvPr/>
          </p:nvSpPr>
          <p:spPr bwMode="auto">
            <a:xfrm>
              <a:off x="1338" y="3373"/>
              <a:ext cx="771" cy="350"/>
            </a:xfrm>
            <a:prstGeom prst="ellipse">
              <a:avLst/>
            </a:prstGeom>
            <a:gradFill rotWithShape="1">
              <a:gsLst>
                <a:gs pos="0">
                  <a:schemeClr val="bg1"/>
                </a:gs>
                <a:gs pos="100000">
                  <a:srgbClr val="4D88E7"/>
                </a:gs>
              </a:gsLst>
              <a:path path="shape">
                <a:fillToRect l="50000" t="50000" r="50000" b="50000"/>
              </a:path>
            </a:gradFill>
            <a:ln w="9525">
              <a:solidFill>
                <a:schemeClr val="tx1"/>
              </a:solidFill>
              <a:round/>
              <a:headEnd/>
              <a:tailEnd/>
            </a:ln>
          </p:spPr>
          <p:txBody>
            <a:bodyPr wrap="none" anchor="ctr"/>
            <a:lstStyle/>
            <a:p>
              <a:r>
                <a:rPr lang="zh-TW" altLang="en-US" sz="1600" b="1">
                  <a:latin typeface="Tahoma" pitchFamily="34" charset="0"/>
                  <a:ea typeface="標楷體" pitchFamily="65" charset="-120"/>
                </a:rPr>
                <a:t>各機關</a:t>
              </a:r>
            </a:p>
            <a:p>
              <a:r>
                <a:rPr lang="zh-TW" altLang="en-US" sz="1600" b="1">
                  <a:latin typeface="Tahoma" pitchFamily="34" charset="0"/>
                  <a:ea typeface="標楷體" pitchFamily="65" charset="-120"/>
                </a:rPr>
                <a:t>會計人員</a:t>
              </a:r>
            </a:p>
          </p:txBody>
        </p:sp>
        <p:sp>
          <p:nvSpPr>
            <p:cNvPr id="302108" name="Text Box 29"/>
            <p:cNvSpPr txBox="1">
              <a:spLocks noChangeArrowheads="1"/>
            </p:cNvSpPr>
            <p:nvPr/>
          </p:nvSpPr>
          <p:spPr bwMode="auto">
            <a:xfrm>
              <a:off x="3651" y="2936"/>
              <a:ext cx="692" cy="404"/>
            </a:xfrm>
            <a:prstGeom prst="rect">
              <a:avLst/>
            </a:prstGeom>
            <a:noFill/>
            <a:ln w="9525">
              <a:noFill/>
              <a:miter lim="800000"/>
              <a:headEnd/>
              <a:tailEnd/>
            </a:ln>
          </p:spPr>
          <p:txBody>
            <a:bodyPr wrap="none">
              <a:spAutoFit/>
            </a:bodyPr>
            <a:lstStyle/>
            <a:p>
              <a:r>
                <a:rPr lang="zh-TW" altLang="en-US" b="1">
                  <a:ea typeface="標楷體" pitchFamily="65" charset="-120"/>
                </a:rPr>
                <a:t>參與</a:t>
              </a:r>
            </a:p>
            <a:p>
              <a:r>
                <a:rPr lang="zh-TW" altLang="en-US" b="1">
                  <a:ea typeface="標楷體" pitchFamily="65" charset="-120"/>
                </a:rPr>
                <a:t>決策制定</a:t>
              </a:r>
            </a:p>
          </p:txBody>
        </p:sp>
        <p:sp>
          <p:nvSpPr>
            <p:cNvPr id="302109" name="Oval 30"/>
            <p:cNvSpPr>
              <a:spLocks noChangeArrowheads="1"/>
            </p:cNvSpPr>
            <p:nvPr/>
          </p:nvSpPr>
          <p:spPr bwMode="auto">
            <a:xfrm>
              <a:off x="3298" y="3373"/>
              <a:ext cx="807" cy="372"/>
            </a:xfrm>
            <a:prstGeom prst="ellipse">
              <a:avLst/>
            </a:prstGeom>
            <a:gradFill rotWithShape="1">
              <a:gsLst>
                <a:gs pos="0">
                  <a:srgbClr val="FFFFFF"/>
                </a:gs>
                <a:gs pos="100000">
                  <a:srgbClr val="E7F93B"/>
                </a:gs>
              </a:gsLst>
              <a:path path="shape">
                <a:fillToRect l="50000" t="50000" r="50000" b="50000"/>
              </a:path>
            </a:gradFill>
            <a:ln w="9525">
              <a:solidFill>
                <a:schemeClr val="tx1"/>
              </a:solidFill>
              <a:round/>
              <a:headEnd/>
              <a:tailEnd/>
            </a:ln>
          </p:spPr>
          <p:txBody>
            <a:bodyPr wrap="none" anchor="ctr"/>
            <a:lstStyle/>
            <a:p>
              <a:r>
                <a:rPr lang="zh-TW" altLang="en-US" sz="1600" b="1">
                  <a:latin typeface="Tahoma" pitchFamily="34" charset="0"/>
                  <a:ea typeface="標楷體" pitchFamily="65" charset="-120"/>
                </a:rPr>
                <a:t>各機關</a:t>
              </a:r>
            </a:p>
            <a:p>
              <a:r>
                <a:rPr lang="zh-TW" altLang="en-US" sz="1600" b="1">
                  <a:latin typeface="Tahoma" pitchFamily="34" charset="0"/>
                  <a:ea typeface="標楷體" pitchFamily="65" charset="-120"/>
                </a:rPr>
                <a:t>會計主官</a:t>
              </a:r>
            </a:p>
          </p:txBody>
        </p:sp>
        <p:sp>
          <p:nvSpPr>
            <p:cNvPr id="302110" name="Line 31"/>
            <p:cNvSpPr>
              <a:spLocks noChangeShapeType="1"/>
            </p:cNvSpPr>
            <p:nvPr/>
          </p:nvSpPr>
          <p:spPr bwMode="auto">
            <a:xfrm flipH="1" flipV="1">
              <a:off x="3696" y="2892"/>
              <a:ext cx="0" cy="478"/>
            </a:xfrm>
            <a:prstGeom prst="line">
              <a:avLst/>
            </a:prstGeom>
            <a:noFill/>
            <a:ln w="57150">
              <a:solidFill>
                <a:schemeClr val="tx1"/>
              </a:solidFill>
              <a:round/>
              <a:headEnd/>
              <a:tailEnd type="triangle" w="med" len="med"/>
            </a:ln>
          </p:spPr>
          <p:txBody>
            <a:bodyPr/>
            <a:lstStyle/>
            <a:p>
              <a:endParaRPr lang="zh-TW" altLang="en-US"/>
            </a:p>
          </p:txBody>
        </p:sp>
        <p:sp>
          <p:nvSpPr>
            <p:cNvPr id="302111" name="Line 32"/>
            <p:cNvSpPr>
              <a:spLocks noChangeShapeType="1"/>
            </p:cNvSpPr>
            <p:nvPr/>
          </p:nvSpPr>
          <p:spPr bwMode="auto">
            <a:xfrm flipH="1" flipV="1">
              <a:off x="1701" y="2892"/>
              <a:ext cx="0" cy="478"/>
            </a:xfrm>
            <a:prstGeom prst="line">
              <a:avLst/>
            </a:prstGeom>
            <a:noFill/>
            <a:ln w="57150">
              <a:solidFill>
                <a:schemeClr val="tx1"/>
              </a:solidFill>
              <a:round/>
              <a:headEnd/>
              <a:tailEnd type="triangle" w="med" len="med"/>
            </a:ln>
          </p:spPr>
          <p:txBody>
            <a:bodyPr/>
            <a:lstStyle/>
            <a:p>
              <a:endParaRPr lang="zh-TW" altLang="en-US"/>
            </a:p>
          </p:txBody>
        </p:sp>
        <p:sp>
          <p:nvSpPr>
            <p:cNvPr id="302112" name="Text Box 33"/>
            <p:cNvSpPr txBox="1">
              <a:spLocks noChangeArrowheads="1"/>
            </p:cNvSpPr>
            <p:nvPr/>
          </p:nvSpPr>
          <p:spPr bwMode="auto">
            <a:xfrm>
              <a:off x="1655" y="2936"/>
              <a:ext cx="548" cy="404"/>
            </a:xfrm>
            <a:prstGeom prst="rect">
              <a:avLst/>
            </a:prstGeom>
            <a:noFill/>
            <a:ln w="9525">
              <a:noFill/>
              <a:miter lim="800000"/>
              <a:headEnd/>
              <a:tailEnd/>
            </a:ln>
          </p:spPr>
          <p:txBody>
            <a:bodyPr wrap="none">
              <a:spAutoFit/>
            </a:bodyPr>
            <a:lstStyle/>
            <a:p>
              <a:r>
                <a:rPr lang="zh-TW" altLang="en-US" b="1">
                  <a:ea typeface="標楷體" pitchFamily="65" charset="-120"/>
                </a:rPr>
                <a:t>教育</a:t>
              </a:r>
            </a:p>
            <a:p>
              <a:r>
                <a:rPr lang="zh-TW" altLang="en-US" b="1">
                  <a:ea typeface="標楷體" pitchFamily="65" charset="-120"/>
                </a:rPr>
                <a:t>與溝通</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nodeType="clickEffect">
                                  <p:stCondLst>
                                    <p:cond delay="0"/>
                                  </p:stCondLst>
                                  <p:endCondLst>
                                    <p:cond evt="onNext" delay="0">
                                      <p:tgtEl>
                                        <p:sldTgt/>
                                      </p:tgtEl>
                                    </p:cond>
                                  </p:endCondLst>
                                  <p:childTnLst>
                                    <p:anim calcmode="discrete" valueType="str">
                                      <p:cBhvr>
                                        <p:cTn id="6"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7655"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27654" name="投影片編號版面配置區 3"/>
          <p:cNvSpPr>
            <a:spLocks noGrp="1"/>
          </p:cNvSpPr>
          <p:nvPr>
            <p:ph type="sldNum" sz="quarter" idx="10"/>
          </p:nvPr>
        </p:nvSpPr>
        <p:spPr>
          <a:noFill/>
        </p:spPr>
        <p:txBody>
          <a:bodyPr/>
          <a:lstStyle/>
          <a:p>
            <a:fld id="{805F118C-1EBA-4D7A-8022-A1AD33F82C5D}" type="slidenum">
              <a:rPr lang="en-US" altLang="zh-TW"/>
              <a:pPr/>
              <a:t>24</a:t>
            </a:fld>
            <a:r>
              <a:rPr lang="en-US" altLang="zh-TW"/>
              <a:t>/34</a:t>
            </a:r>
          </a:p>
        </p:txBody>
      </p:sp>
      <p:sp>
        <p:nvSpPr>
          <p:cNvPr id="2514947" name="Rectangle 3"/>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7657" name="Rectangle 4"/>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27658" name="Freeform 5"/>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27659" name="Freeform 6"/>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27660" name="Freeform 7"/>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27661" name="Rectangle 8"/>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27662" name="Rectangle 9"/>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27663" name="Rectangle 10"/>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grpSp>
        <p:nvGrpSpPr>
          <p:cNvPr id="2" name="Group 11"/>
          <p:cNvGrpSpPr>
            <a:grpSpLocks/>
          </p:cNvGrpSpPr>
          <p:nvPr/>
        </p:nvGrpSpPr>
        <p:grpSpPr bwMode="auto">
          <a:xfrm>
            <a:off x="636588" y="2289175"/>
            <a:ext cx="1414462" cy="604838"/>
            <a:chOff x="401" y="1442"/>
            <a:chExt cx="891" cy="381"/>
          </a:xfrm>
        </p:grpSpPr>
        <p:sp>
          <p:nvSpPr>
            <p:cNvPr id="27728" name="Freeform 12"/>
            <p:cNvSpPr>
              <a:spLocks/>
            </p:cNvSpPr>
            <p:nvPr/>
          </p:nvSpPr>
          <p:spPr bwMode="auto">
            <a:xfrm>
              <a:off x="401" y="1442"/>
              <a:ext cx="891" cy="381"/>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99CC"/>
            </a:solidFill>
            <a:ln w="14288">
              <a:solidFill>
                <a:srgbClr val="000000"/>
              </a:solidFill>
              <a:round/>
              <a:headEnd/>
              <a:tailEnd/>
            </a:ln>
          </p:spPr>
          <p:txBody>
            <a:bodyPr/>
            <a:lstStyle/>
            <a:p>
              <a:endParaRPr lang="zh-TW" altLang="en-US"/>
            </a:p>
          </p:txBody>
        </p:sp>
        <p:sp>
          <p:nvSpPr>
            <p:cNvPr id="27729" name="Rectangle 13"/>
            <p:cNvSpPr>
              <a:spLocks noChangeArrowheads="1"/>
            </p:cNvSpPr>
            <p:nvPr/>
          </p:nvSpPr>
          <p:spPr bwMode="auto">
            <a:xfrm>
              <a:off x="748" y="1570"/>
              <a:ext cx="208" cy="250"/>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grpSp>
      <p:sp>
        <p:nvSpPr>
          <p:cNvPr id="27665" name="Rectangle 1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7666" name="Oval 15"/>
          <p:cNvSpPr>
            <a:spLocks noChangeArrowheads="1"/>
          </p:cNvSpPr>
          <p:nvPr/>
        </p:nvSpPr>
        <p:spPr bwMode="auto">
          <a:xfrm>
            <a:off x="2627313" y="1700213"/>
            <a:ext cx="311150" cy="303212"/>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4</a:t>
            </a:r>
          </a:p>
        </p:txBody>
      </p:sp>
      <p:sp>
        <p:nvSpPr>
          <p:cNvPr id="27667" name="Rectangle 16"/>
          <p:cNvSpPr>
            <a:spLocks noChangeArrowheads="1"/>
          </p:cNvSpPr>
          <p:nvPr/>
        </p:nvSpPr>
        <p:spPr bwMode="auto">
          <a:xfrm>
            <a:off x="2916238" y="1628775"/>
            <a:ext cx="5616575" cy="701675"/>
          </a:xfrm>
          <a:prstGeom prst="rect">
            <a:avLst/>
          </a:prstGeom>
          <a:noFill/>
          <a:ln w="9525">
            <a:noFill/>
            <a:miter lim="800000"/>
            <a:headEnd/>
            <a:tailEnd/>
          </a:ln>
        </p:spPr>
        <p:txBody>
          <a:bodyPr>
            <a:spAutoFit/>
          </a:bodyPr>
          <a:lstStyle/>
          <a:p>
            <a:pPr algn="l"/>
            <a:r>
              <a:rPr lang="zh-TW" altLang="en-US" sz="2000" b="1">
                <a:solidFill>
                  <a:schemeClr val="folHlink"/>
                </a:solidFill>
                <a:latin typeface="Tahoma" pitchFamily="34" charset="0"/>
                <a:ea typeface="標楷體" pitchFamily="65" charset="-120"/>
              </a:rPr>
              <a:t>促使作業流程更有效的設計</a:t>
            </a:r>
          </a:p>
          <a:p>
            <a:pPr algn="l"/>
            <a:r>
              <a:rPr lang="zh-TW" altLang="en-US" sz="2000" b="1">
                <a:solidFill>
                  <a:schemeClr val="folHlink"/>
                </a:solidFill>
                <a:latin typeface="Tahoma" pitchFamily="34" charset="0"/>
                <a:ea typeface="標楷體" pitchFamily="65" charset="-120"/>
              </a:rPr>
              <a:t>       再造組織價值信念與管理方法</a:t>
            </a:r>
          </a:p>
        </p:txBody>
      </p:sp>
      <p:sp>
        <p:nvSpPr>
          <p:cNvPr id="2514961" name="Rectangle 17"/>
          <p:cNvSpPr>
            <a:spLocks noChangeArrowheads="1"/>
          </p:cNvSpPr>
          <p:nvPr/>
        </p:nvSpPr>
        <p:spPr bwMode="auto">
          <a:xfrm>
            <a:off x="2555875" y="2420938"/>
            <a:ext cx="6048375" cy="447675"/>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zh-TW" altLang="en-US" sz="2000" b="1">
                <a:latin typeface="Times New Roman" pitchFamily="18" charset="0"/>
                <a:ea typeface="標楷體" pitchFamily="65" charset="-120"/>
              </a:rPr>
              <a:t>流程再造－推動書表減量，以電子書表取代紙本書表</a:t>
            </a:r>
          </a:p>
        </p:txBody>
      </p:sp>
      <p:grpSp>
        <p:nvGrpSpPr>
          <p:cNvPr id="3" name="Group 18"/>
          <p:cNvGrpSpPr>
            <a:grpSpLocks/>
          </p:cNvGrpSpPr>
          <p:nvPr/>
        </p:nvGrpSpPr>
        <p:grpSpPr bwMode="auto">
          <a:xfrm>
            <a:off x="250825" y="3068638"/>
            <a:ext cx="8208963" cy="3789362"/>
            <a:chOff x="158" y="1207"/>
            <a:chExt cx="5171" cy="3113"/>
          </a:xfrm>
        </p:grpSpPr>
        <p:grpSp>
          <p:nvGrpSpPr>
            <p:cNvPr id="4" name="Group 19"/>
            <p:cNvGrpSpPr>
              <a:grpSpLocks/>
            </p:cNvGrpSpPr>
            <p:nvPr/>
          </p:nvGrpSpPr>
          <p:grpSpPr bwMode="auto">
            <a:xfrm>
              <a:off x="476" y="1253"/>
              <a:ext cx="4853" cy="3067"/>
              <a:chOff x="476" y="1026"/>
              <a:chExt cx="4853" cy="3294"/>
            </a:xfrm>
          </p:grpSpPr>
          <p:sp>
            <p:nvSpPr>
              <p:cNvPr id="27672" name="Rectangle 20"/>
              <p:cNvSpPr>
                <a:spLocks noChangeArrowheads="1"/>
              </p:cNvSpPr>
              <p:nvPr/>
            </p:nvSpPr>
            <p:spPr bwMode="auto">
              <a:xfrm>
                <a:off x="1837" y="1026"/>
                <a:ext cx="3492" cy="754"/>
              </a:xfrm>
              <a:prstGeom prst="rect">
                <a:avLst/>
              </a:prstGeom>
              <a:solidFill>
                <a:srgbClr val="99FFCC"/>
              </a:solidFill>
              <a:ln w="9525">
                <a:noFill/>
                <a:miter lim="800000"/>
                <a:headEnd/>
                <a:tailEnd/>
              </a:ln>
            </p:spPr>
            <p:txBody>
              <a:bodyPr wrap="none" anchor="ctr"/>
              <a:lstStyle/>
              <a:p>
                <a:endParaRPr lang="zh-TW" altLang="zh-TW" sz="2400">
                  <a:solidFill>
                    <a:schemeClr val="tx2"/>
                  </a:solidFill>
                  <a:latin typeface="Tahoma" pitchFamily="34" charset="0"/>
                  <a:ea typeface="華康唐風隸W5" pitchFamily="65" charset="-120"/>
                </a:endParaRPr>
              </a:p>
            </p:txBody>
          </p:sp>
          <p:sp>
            <p:nvSpPr>
              <p:cNvPr id="27673" name="Rectangle 21"/>
              <p:cNvSpPr>
                <a:spLocks noChangeArrowheads="1"/>
              </p:cNvSpPr>
              <p:nvPr/>
            </p:nvSpPr>
            <p:spPr bwMode="auto">
              <a:xfrm>
                <a:off x="1837" y="1842"/>
                <a:ext cx="3492" cy="754"/>
              </a:xfrm>
              <a:prstGeom prst="rect">
                <a:avLst/>
              </a:prstGeom>
              <a:solidFill>
                <a:srgbClr val="CCFFCC"/>
              </a:solidFill>
              <a:ln w="9525">
                <a:noFill/>
                <a:miter lim="800000"/>
                <a:headEnd/>
                <a:tailEnd/>
              </a:ln>
            </p:spPr>
            <p:txBody>
              <a:bodyPr wrap="none" anchor="ctr"/>
              <a:lstStyle/>
              <a:p>
                <a:endParaRPr lang="zh-TW" altLang="zh-TW" sz="2400">
                  <a:solidFill>
                    <a:srgbClr val="CCFFCC"/>
                  </a:solidFill>
                  <a:latin typeface="Tahoma" pitchFamily="34" charset="0"/>
                  <a:ea typeface="華康唐風隸W5" pitchFamily="65" charset="-120"/>
                </a:endParaRPr>
              </a:p>
            </p:txBody>
          </p:sp>
          <p:sp>
            <p:nvSpPr>
              <p:cNvPr id="27674" name="Rectangle 22"/>
              <p:cNvSpPr>
                <a:spLocks noChangeArrowheads="1"/>
              </p:cNvSpPr>
              <p:nvPr/>
            </p:nvSpPr>
            <p:spPr bwMode="auto">
              <a:xfrm>
                <a:off x="1837" y="2659"/>
                <a:ext cx="3492" cy="754"/>
              </a:xfrm>
              <a:prstGeom prst="rect">
                <a:avLst/>
              </a:prstGeom>
              <a:solidFill>
                <a:srgbClr val="E4F4A2"/>
              </a:solidFill>
              <a:ln w="9525">
                <a:noFill/>
                <a:miter lim="800000"/>
                <a:headEnd/>
                <a:tailEnd/>
              </a:ln>
            </p:spPr>
            <p:txBody>
              <a:bodyPr wrap="none" anchor="ctr"/>
              <a:lstStyle/>
              <a:p>
                <a:endParaRPr lang="zh-TW" altLang="zh-TW" sz="2400">
                  <a:solidFill>
                    <a:schemeClr val="tx2"/>
                  </a:solidFill>
                  <a:latin typeface="Tahoma" pitchFamily="34" charset="0"/>
                  <a:ea typeface="華康唐風隸W5" pitchFamily="65" charset="-120"/>
                </a:endParaRPr>
              </a:p>
            </p:txBody>
          </p:sp>
          <p:sp>
            <p:nvSpPr>
              <p:cNvPr id="27675" name="Rectangle 23"/>
              <p:cNvSpPr>
                <a:spLocks noChangeArrowheads="1"/>
              </p:cNvSpPr>
              <p:nvPr/>
            </p:nvSpPr>
            <p:spPr bwMode="auto">
              <a:xfrm>
                <a:off x="1837" y="3475"/>
                <a:ext cx="3492" cy="845"/>
              </a:xfrm>
              <a:prstGeom prst="rect">
                <a:avLst/>
              </a:prstGeom>
              <a:solidFill>
                <a:srgbClr val="EEF8C4"/>
              </a:solidFill>
              <a:ln w="9525">
                <a:noFill/>
                <a:miter lim="800000"/>
                <a:headEnd/>
                <a:tailEnd/>
              </a:ln>
            </p:spPr>
            <p:txBody>
              <a:bodyPr wrap="none" anchor="ctr"/>
              <a:lstStyle/>
              <a:p>
                <a:endParaRPr lang="zh-TW" altLang="zh-TW" sz="2400">
                  <a:solidFill>
                    <a:schemeClr val="tx2"/>
                  </a:solidFill>
                  <a:latin typeface="Tahoma" pitchFamily="34" charset="0"/>
                  <a:ea typeface="華康唐風隸W5" pitchFamily="65" charset="-120"/>
                </a:endParaRPr>
              </a:p>
            </p:txBody>
          </p:sp>
          <p:graphicFrame>
            <p:nvGraphicFramePr>
              <p:cNvPr id="27650" name="Object 24"/>
              <p:cNvGraphicFramePr>
                <a:graphicFrameLocks noChangeAspect="1"/>
              </p:cNvGraphicFramePr>
              <p:nvPr/>
            </p:nvGraphicFramePr>
            <p:xfrm>
              <a:off x="1973" y="3874"/>
              <a:ext cx="362" cy="320"/>
            </p:xfrm>
            <a:graphic>
              <a:graphicData uri="http://schemas.openxmlformats.org/presentationml/2006/ole">
                <p:oleObj spid="_x0000_s2050" name="Clip" r:id="rId5" imgW="3954240" imgH="3497040" progId="">
                  <p:embed/>
                </p:oleObj>
              </a:graphicData>
            </a:graphic>
          </p:graphicFrame>
          <p:sp>
            <p:nvSpPr>
              <p:cNvPr id="27676" name="Rectangle 25"/>
              <p:cNvSpPr>
                <a:spLocks noChangeArrowheads="1"/>
              </p:cNvSpPr>
              <p:nvPr/>
            </p:nvSpPr>
            <p:spPr bwMode="auto">
              <a:xfrm>
                <a:off x="2608" y="3929"/>
                <a:ext cx="726" cy="317"/>
              </a:xfrm>
              <a:prstGeom prst="rect">
                <a:avLst/>
              </a:prstGeom>
              <a:solidFill>
                <a:srgbClr val="FFCCFF"/>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7677" name="AutoShape 26"/>
              <p:cNvSpPr>
                <a:spLocks noChangeArrowheads="1"/>
              </p:cNvSpPr>
              <p:nvPr/>
            </p:nvSpPr>
            <p:spPr bwMode="auto">
              <a:xfrm>
                <a:off x="2653" y="3566"/>
                <a:ext cx="635" cy="226"/>
              </a:xfrm>
              <a:prstGeom prst="can">
                <a:avLst>
                  <a:gd name="adj" fmla="val 18750"/>
                </a:avLst>
              </a:prstGeom>
              <a:solidFill>
                <a:srgbClr val="FFFFC1"/>
              </a:solidFill>
              <a:ln w="9525">
                <a:solidFill>
                  <a:schemeClr val="tx1"/>
                </a:solidFill>
                <a:round/>
                <a:headEnd/>
                <a:tailEnd/>
              </a:ln>
            </p:spPr>
            <p:txBody>
              <a:bodyPr wrap="none" anchor="ctr"/>
              <a:lstStyle/>
              <a:p>
                <a:pPr eaLnBrk="0" hangingPunct="0"/>
                <a:r>
                  <a:rPr kumimoji="0" lang="en-US" altLang="zh-TW" sz="1400" b="1">
                    <a:latin typeface="Times New Roman" pitchFamily="18" charset="0"/>
                  </a:rPr>
                  <a:t>GBA</a:t>
                </a:r>
                <a:r>
                  <a:rPr kumimoji="0" lang="zh-TW" altLang="en-US" sz="1400" b="1">
                    <a:latin typeface="Times New Roman" pitchFamily="18" charset="0"/>
                  </a:rPr>
                  <a:t>資料庫</a:t>
                </a:r>
              </a:p>
            </p:txBody>
          </p:sp>
          <p:sp>
            <p:nvSpPr>
              <p:cNvPr id="27678" name="Rectangle 27"/>
              <p:cNvSpPr>
                <a:spLocks noChangeArrowheads="1"/>
              </p:cNvSpPr>
              <p:nvPr/>
            </p:nvSpPr>
            <p:spPr bwMode="auto">
              <a:xfrm>
                <a:off x="3696" y="3611"/>
                <a:ext cx="1452" cy="675"/>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000">
                    <a:solidFill>
                      <a:srgbClr val="0000FF"/>
                    </a:solidFill>
                    <a:latin typeface="Times New Roman" pitchFamily="18" charset="0"/>
                    <a:ea typeface="華康中圓體" pitchFamily="49" charset="-120"/>
                  </a:rPr>
                  <a:t>分預算書</a:t>
                </a:r>
              </a:p>
              <a:p>
                <a:pPr algn="l">
                  <a:lnSpc>
                    <a:spcPct val="110000"/>
                  </a:lnSpc>
                  <a:buFontTx/>
                  <a:buChar char="•"/>
                </a:pPr>
                <a:r>
                  <a:rPr lang="zh-TW" altLang="en-US" sz="1000">
                    <a:solidFill>
                      <a:srgbClr val="0000FF"/>
                    </a:solidFill>
                    <a:latin typeface="Times New Roman" pitchFamily="18" charset="0"/>
                    <a:ea typeface="華康中圓體" pitchFamily="49" charset="-120"/>
                  </a:rPr>
                  <a:t>分預算執行書表</a:t>
                </a:r>
              </a:p>
              <a:p>
                <a:pPr algn="l">
                  <a:lnSpc>
                    <a:spcPct val="110000"/>
                  </a:lnSpc>
                  <a:buFontTx/>
                  <a:buChar char="•"/>
                </a:pPr>
                <a:r>
                  <a:rPr lang="zh-TW" altLang="en-US" sz="1000">
                    <a:solidFill>
                      <a:srgbClr val="0000FF"/>
                    </a:solidFill>
                    <a:latin typeface="Times New Roman" pitchFamily="18" charset="0"/>
                    <a:ea typeface="華康中圓體" pitchFamily="49" charset="-120"/>
                  </a:rPr>
                  <a:t>分會計報告</a:t>
                </a:r>
              </a:p>
              <a:p>
                <a:pPr algn="l">
                  <a:lnSpc>
                    <a:spcPct val="110000"/>
                  </a:lnSpc>
                  <a:buFontTx/>
                  <a:buChar char="•"/>
                </a:pPr>
                <a:r>
                  <a:rPr lang="zh-TW" altLang="en-US" sz="1000">
                    <a:solidFill>
                      <a:srgbClr val="0000FF"/>
                    </a:solidFill>
                    <a:latin typeface="Times New Roman" pitchFamily="18" charset="0"/>
                    <a:ea typeface="華康中圓體" pitchFamily="49" charset="-120"/>
                  </a:rPr>
                  <a:t>分決算書</a:t>
                </a:r>
              </a:p>
            </p:txBody>
          </p:sp>
          <p:sp>
            <p:nvSpPr>
              <p:cNvPr id="27679" name="AutoShape 28"/>
              <p:cNvSpPr>
                <a:spLocks noChangeArrowheads="1"/>
              </p:cNvSpPr>
              <p:nvPr/>
            </p:nvSpPr>
            <p:spPr bwMode="auto">
              <a:xfrm>
                <a:off x="4694" y="3929"/>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7680" name="AutoShape 29"/>
              <p:cNvSpPr>
                <a:spLocks noChangeArrowheads="1"/>
              </p:cNvSpPr>
              <p:nvPr/>
            </p:nvSpPr>
            <p:spPr bwMode="auto">
              <a:xfrm>
                <a:off x="4694" y="3657"/>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7681" name="Line 30"/>
              <p:cNvSpPr>
                <a:spLocks noChangeShapeType="1"/>
              </p:cNvSpPr>
              <p:nvPr/>
            </p:nvSpPr>
            <p:spPr bwMode="auto">
              <a:xfrm>
                <a:off x="2971" y="3793"/>
                <a:ext cx="0" cy="136"/>
              </a:xfrm>
              <a:prstGeom prst="line">
                <a:avLst/>
              </a:prstGeom>
              <a:noFill/>
              <a:ln w="9525">
                <a:solidFill>
                  <a:schemeClr val="tx1"/>
                </a:solidFill>
                <a:miter lim="800000"/>
                <a:headEnd type="triangle" w="med" len="med"/>
                <a:tailEnd type="triangle" w="med" len="med"/>
              </a:ln>
            </p:spPr>
            <p:txBody>
              <a:bodyPr wrap="none"/>
              <a:lstStyle/>
              <a:p>
                <a:endParaRPr lang="zh-TW" altLang="en-US"/>
              </a:p>
            </p:txBody>
          </p:sp>
          <p:sp>
            <p:nvSpPr>
              <p:cNvPr id="27682" name="Line 31"/>
              <p:cNvSpPr>
                <a:spLocks noChangeShapeType="1"/>
              </p:cNvSpPr>
              <p:nvPr/>
            </p:nvSpPr>
            <p:spPr bwMode="auto">
              <a:xfrm>
                <a:off x="2336" y="4065"/>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683" name="Line 32"/>
              <p:cNvSpPr>
                <a:spLocks noChangeShapeType="1"/>
              </p:cNvSpPr>
              <p:nvPr/>
            </p:nvSpPr>
            <p:spPr bwMode="auto">
              <a:xfrm>
                <a:off x="3334" y="4020"/>
                <a:ext cx="36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684" name="Line 33"/>
              <p:cNvSpPr>
                <a:spLocks noChangeShapeType="1"/>
              </p:cNvSpPr>
              <p:nvPr/>
            </p:nvSpPr>
            <p:spPr bwMode="auto">
              <a:xfrm>
                <a:off x="5057" y="3793"/>
                <a:ext cx="181" cy="1"/>
              </a:xfrm>
              <a:prstGeom prst="line">
                <a:avLst/>
              </a:prstGeom>
              <a:noFill/>
              <a:ln w="9525">
                <a:solidFill>
                  <a:schemeClr val="tx1"/>
                </a:solidFill>
                <a:miter lim="800000"/>
                <a:headEnd/>
                <a:tailEnd/>
              </a:ln>
            </p:spPr>
            <p:txBody>
              <a:bodyPr wrap="none"/>
              <a:lstStyle/>
              <a:p>
                <a:endParaRPr lang="zh-TW" altLang="en-US"/>
              </a:p>
            </p:txBody>
          </p:sp>
          <p:sp>
            <p:nvSpPr>
              <p:cNvPr id="27685" name="Line 34"/>
              <p:cNvSpPr>
                <a:spLocks noChangeShapeType="1"/>
              </p:cNvSpPr>
              <p:nvPr/>
            </p:nvSpPr>
            <p:spPr bwMode="auto">
              <a:xfrm>
                <a:off x="5239" y="3504"/>
                <a:ext cx="0" cy="289"/>
              </a:xfrm>
              <a:prstGeom prst="line">
                <a:avLst/>
              </a:prstGeom>
              <a:noFill/>
              <a:ln w="9525">
                <a:solidFill>
                  <a:schemeClr val="tx1"/>
                </a:solidFill>
                <a:miter lim="800000"/>
                <a:headEnd/>
                <a:tailEnd/>
              </a:ln>
            </p:spPr>
            <p:txBody>
              <a:bodyPr wrap="none"/>
              <a:lstStyle/>
              <a:p>
                <a:endParaRPr lang="zh-TW" altLang="en-US"/>
              </a:p>
            </p:txBody>
          </p:sp>
          <p:sp>
            <p:nvSpPr>
              <p:cNvPr id="27686" name="Line 35"/>
              <p:cNvSpPr>
                <a:spLocks noChangeShapeType="1"/>
              </p:cNvSpPr>
              <p:nvPr/>
            </p:nvSpPr>
            <p:spPr bwMode="auto">
              <a:xfrm>
                <a:off x="2971" y="3504"/>
                <a:ext cx="2268" cy="1"/>
              </a:xfrm>
              <a:prstGeom prst="line">
                <a:avLst/>
              </a:prstGeom>
              <a:noFill/>
              <a:ln w="9525">
                <a:solidFill>
                  <a:schemeClr val="tx1"/>
                </a:solidFill>
                <a:miter lim="800000"/>
                <a:headEnd/>
                <a:tailEnd/>
              </a:ln>
            </p:spPr>
            <p:txBody>
              <a:bodyPr wrap="none"/>
              <a:lstStyle/>
              <a:p>
                <a:endParaRPr lang="zh-TW" altLang="en-US"/>
              </a:p>
            </p:txBody>
          </p:sp>
          <p:sp>
            <p:nvSpPr>
              <p:cNvPr id="27687" name="Rectangle 36"/>
              <p:cNvSpPr>
                <a:spLocks noChangeArrowheads="1"/>
              </p:cNvSpPr>
              <p:nvPr/>
            </p:nvSpPr>
            <p:spPr bwMode="auto">
              <a:xfrm>
                <a:off x="2563" y="3084"/>
                <a:ext cx="726" cy="317"/>
              </a:xfrm>
              <a:prstGeom prst="rect">
                <a:avLst/>
              </a:prstGeom>
              <a:solidFill>
                <a:srgbClr val="FFCCFF"/>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7688" name="Rectangle 37"/>
              <p:cNvSpPr>
                <a:spLocks noChangeArrowheads="1"/>
              </p:cNvSpPr>
              <p:nvPr/>
            </p:nvSpPr>
            <p:spPr bwMode="auto">
              <a:xfrm>
                <a:off x="3651" y="2767"/>
                <a:ext cx="1497" cy="675"/>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000">
                    <a:solidFill>
                      <a:srgbClr val="0000FF"/>
                    </a:solidFill>
                    <a:latin typeface="Times New Roman" pitchFamily="18" charset="0"/>
                    <a:ea typeface="華康中圓體" pitchFamily="49" charset="-120"/>
                  </a:rPr>
                  <a:t>單位預算書</a:t>
                </a:r>
              </a:p>
              <a:p>
                <a:pPr algn="l">
                  <a:lnSpc>
                    <a:spcPct val="110000"/>
                  </a:lnSpc>
                  <a:buFontTx/>
                  <a:buChar char="•"/>
                </a:pPr>
                <a:r>
                  <a:rPr lang="zh-TW" altLang="en-US" sz="1000">
                    <a:solidFill>
                      <a:srgbClr val="0000FF"/>
                    </a:solidFill>
                    <a:latin typeface="Times New Roman" pitchFamily="18" charset="0"/>
                    <a:ea typeface="華康中圓體" pitchFamily="49" charset="-120"/>
                  </a:rPr>
                  <a:t>單位預算執行書表</a:t>
                </a:r>
              </a:p>
              <a:p>
                <a:pPr algn="l">
                  <a:lnSpc>
                    <a:spcPct val="110000"/>
                  </a:lnSpc>
                  <a:buFontTx/>
                  <a:buChar char="•"/>
                </a:pPr>
                <a:r>
                  <a:rPr lang="zh-TW" altLang="en-US" sz="1000">
                    <a:solidFill>
                      <a:srgbClr val="0000FF"/>
                    </a:solidFill>
                    <a:latin typeface="Times New Roman" pitchFamily="18" charset="0"/>
                    <a:ea typeface="華康中圓體" pitchFamily="49" charset="-120"/>
                  </a:rPr>
                  <a:t>單位會計報告</a:t>
                </a:r>
              </a:p>
              <a:p>
                <a:pPr algn="l">
                  <a:lnSpc>
                    <a:spcPct val="110000"/>
                  </a:lnSpc>
                  <a:buFontTx/>
                  <a:buChar char="•"/>
                </a:pPr>
                <a:r>
                  <a:rPr lang="zh-TW" altLang="en-US" sz="1000">
                    <a:solidFill>
                      <a:srgbClr val="0000FF"/>
                    </a:solidFill>
                    <a:latin typeface="Times New Roman" pitchFamily="18" charset="0"/>
                    <a:ea typeface="華康中圓體" pitchFamily="49" charset="-120"/>
                  </a:rPr>
                  <a:t>單位決算書</a:t>
                </a:r>
              </a:p>
            </p:txBody>
          </p:sp>
          <p:sp>
            <p:nvSpPr>
              <p:cNvPr id="27689" name="AutoShape 38"/>
              <p:cNvSpPr>
                <a:spLocks noChangeArrowheads="1"/>
              </p:cNvSpPr>
              <p:nvPr/>
            </p:nvSpPr>
            <p:spPr bwMode="auto">
              <a:xfrm>
                <a:off x="4649" y="3084"/>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7690" name="AutoShape 39"/>
              <p:cNvSpPr>
                <a:spLocks noChangeArrowheads="1"/>
              </p:cNvSpPr>
              <p:nvPr/>
            </p:nvSpPr>
            <p:spPr bwMode="auto">
              <a:xfrm>
                <a:off x="4649" y="2812"/>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7691" name="Line 40"/>
              <p:cNvSpPr>
                <a:spLocks noChangeShapeType="1"/>
              </p:cNvSpPr>
              <p:nvPr/>
            </p:nvSpPr>
            <p:spPr bwMode="auto">
              <a:xfrm>
                <a:off x="3289" y="3175"/>
                <a:ext cx="362" cy="1"/>
              </a:xfrm>
              <a:prstGeom prst="line">
                <a:avLst/>
              </a:prstGeom>
              <a:noFill/>
              <a:ln w="9525">
                <a:solidFill>
                  <a:schemeClr val="tx1"/>
                </a:solidFill>
                <a:miter lim="800000"/>
                <a:headEnd/>
                <a:tailEnd type="triangle" w="med" len="med"/>
              </a:ln>
            </p:spPr>
            <p:txBody>
              <a:bodyPr wrap="none"/>
              <a:lstStyle/>
              <a:p>
                <a:endParaRPr lang="zh-TW" altLang="en-US"/>
              </a:p>
            </p:txBody>
          </p:sp>
          <p:graphicFrame>
            <p:nvGraphicFramePr>
              <p:cNvPr id="27651" name="Object 41"/>
              <p:cNvGraphicFramePr>
                <a:graphicFrameLocks noChangeAspect="1"/>
              </p:cNvGraphicFramePr>
              <p:nvPr/>
            </p:nvGraphicFramePr>
            <p:xfrm>
              <a:off x="1927" y="3039"/>
              <a:ext cx="362" cy="320"/>
            </p:xfrm>
            <a:graphic>
              <a:graphicData uri="http://schemas.openxmlformats.org/presentationml/2006/ole">
                <p:oleObj spid="_x0000_s2051" name="Clip" r:id="rId6" imgW="3954240" imgH="3497040" progId="">
                  <p:embed/>
                </p:oleObj>
              </a:graphicData>
            </a:graphic>
          </p:graphicFrame>
          <p:sp>
            <p:nvSpPr>
              <p:cNvPr id="27692" name="Line 42"/>
              <p:cNvSpPr>
                <a:spLocks noChangeShapeType="1"/>
              </p:cNvSpPr>
              <p:nvPr/>
            </p:nvSpPr>
            <p:spPr bwMode="auto">
              <a:xfrm>
                <a:off x="2290" y="3230"/>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693" name="AutoShape 43"/>
              <p:cNvSpPr>
                <a:spLocks noChangeArrowheads="1"/>
              </p:cNvSpPr>
              <p:nvPr/>
            </p:nvSpPr>
            <p:spPr bwMode="auto">
              <a:xfrm>
                <a:off x="2608" y="2750"/>
                <a:ext cx="635" cy="226"/>
              </a:xfrm>
              <a:prstGeom prst="can">
                <a:avLst>
                  <a:gd name="adj" fmla="val 18750"/>
                </a:avLst>
              </a:prstGeom>
              <a:solidFill>
                <a:srgbClr val="FFFFC1"/>
              </a:solidFill>
              <a:ln w="9525">
                <a:solidFill>
                  <a:schemeClr val="tx1"/>
                </a:solidFill>
                <a:round/>
                <a:headEnd/>
                <a:tailEnd/>
              </a:ln>
            </p:spPr>
            <p:txBody>
              <a:bodyPr wrap="none" anchor="ctr"/>
              <a:lstStyle/>
              <a:p>
                <a:pPr eaLnBrk="0" hangingPunct="0"/>
                <a:r>
                  <a:rPr kumimoji="0" lang="en-US" altLang="zh-TW" sz="1400" b="1">
                    <a:latin typeface="Times New Roman" pitchFamily="18" charset="0"/>
                  </a:rPr>
                  <a:t>GBA</a:t>
                </a:r>
                <a:r>
                  <a:rPr kumimoji="0" lang="zh-TW" altLang="en-US" sz="1400" b="1">
                    <a:latin typeface="Times New Roman" pitchFamily="18" charset="0"/>
                  </a:rPr>
                  <a:t>資料庫</a:t>
                </a:r>
              </a:p>
            </p:txBody>
          </p:sp>
          <p:sp>
            <p:nvSpPr>
              <p:cNvPr id="27694" name="Line 44"/>
              <p:cNvSpPr>
                <a:spLocks noChangeShapeType="1"/>
              </p:cNvSpPr>
              <p:nvPr/>
            </p:nvSpPr>
            <p:spPr bwMode="auto">
              <a:xfrm>
                <a:off x="2926" y="2977"/>
                <a:ext cx="0" cy="136"/>
              </a:xfrm>
              <a:prstGeom prst="line">
                <a:avLst/>
              </a:prstGeom>
              <a:noFill/>
              <a:ln w="9525">
                <a:solidFill>
                  <a:schemeClr val="tx1"/>
                </a:solidFill>
                <a:miter lim="800000"/>
                <a:headEnd type="triangle" w="med" len="med"/>
                <a:tailEnd type="triangle" w="med" len="med"/>
              </a:ln>
            </p:spPr>
            <p:txBody>
              <a:bodyPr wrap="none"/>
              <a:lstStyle/>
              <a:p>
                <a:endParaRPr lang="zh-TW" altLang="en-US"/>
              </a:p>
            </p:txBody>
          </p:sp>
          <p:sp>
            <p:nvSpPr>
              <p:cNvPr id="27695" name="Rectangle 45"/>
              <p:cNvSpPr>
                <a:spLocks noChangeArrowheads="1"/>
              </p:cNvSpPr>
              <p:nvPr/>
            </p:nvSpPr>
            <p:spPr bwMode="auto">
              <a:xfrm>
                <a:off x="2562" y="2268"/>
                <a:ext cx="726" cy="300"/>
              </a:xfrm>
              <a:prstGeom prst="rect">
                <a:avLst/>
              </a:prstGeom>
              <a:solidFill>
                <a:srgbClr val="FFCCFF"/>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7696" name="Rectangle 46"/>
              <p:cNvSpPr>
                <a:spLocks noChangeArrowheads="1"/>
              </p:cNvSpPr>
              <p:nvPr/>
            </p:nvSpPr>
            <p:spPr bwMode="auto">
              <a:xfrm>
                <a:off x="3650" y="1950"/>
                <a:ext cx="1497" cy="675"/>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000">
                    <a:solidFill>
                      <a:srgbClr val="0000FF"/>
                    </a:solidFill>
                    <a:latin typeface="Times New Roman" pitchFamily="18" charset="0"/>
                    <a:ea typeface="華康中圓體" pitchFamily="49" charset="-120"/>
                  </a:rPr>
                  <a:t>主管預算書</a:t>
                </a:r>
              </a:p>
              <a:p>
                <a:pPr algn="l">
                  <a:lnSpc>
                    <a:spcPct val="110000"/>
                  </a:lnSpc>
                  <a:buFontTx/>
                  <a:buChar char="•"/>
                </a:pPr>
                <a:r>
                  <a:rPr lang="zh-TW" altLang="en-US" sz="1000">
                    <a:solidFill>
                      <a:srgbClr val="0000FF"/>
                    </a:solidFill>
                    <a:latin typeface="Times New Roman" pitchFamily="18" charset="0"/>
                    <a:ea typeface="華康中圓體" pitchFamily="49" charset="-120"/>
                  </a:rPr>
                  <a:t>主管預算執行書表</a:t>
                </a:r>
              </a:p>
              <a:p>
                <a:pPr algn="l">
                  <a:lnSpc>
                    <a:spcPct val="110000"/>
                  </a:lnSpc>
                  <a:buFontTx/>
                  <a:buChar char="•"/>
                </a:pPr>
                <a:r>
                  <a:rPr lang="zh-TW" altLang="en-US" sz="1000">
                    <a:solidFill>
                      <a:srgbClr val="0000FF"/>
                    </a:solidFill>
                    <a:latin typeface="Times New Roman" pitchFamily="18" charset="0"/>
                    <a:ea typeface="華康中圓體" pitchFamily="49" charset="-120"/>
                  </a:rPr>
                  <a:t>主管決算書</a:t>
                </a:r>
              </a:p>
              <a:p>
                <a:pPr algn="l">
                  <a:lnSpc>
                    <a:spcPct val="110000"/>
                  </a:lnSpc>
                  <a:buFontTx/>
                  <a:buChar char="•"/>
                </a:pPr>
                <a:endParaRPr lang="en-US" altLang="zh-TW" sz="1000">
                  <a:solidFill>
                    <a:srgbClr val="0000FF"/>
                  </a:solidFill>
                  <a:latin typeface="Times New Roman" pitchFamily="18" charset="0"/>
                  <a:ea typeface="華康中圓體" pitchFamily="49" charset="-120"/>
                </a:endParaRPr>
              </a:p>
            </p:txBody>
          </p:sp>
          <p:sp>
            <p:nvSpPr>
              <p:cNvPr id="27697" name="AutoShape 47"/>
              <p:cNvSpPr>
                <a:spLocks noChangeArrowheads="1"/>
              </p:cNvSpPr>
              <p:nvPr/>
            </p:nvSpPr>
            <p:spPr bwMode="auto">
              <a:xfrm>
                <a:off x="4648" y="2268"/>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7698" name="AutoShape 48"/>
              <p:cNvSpPr>
                <a:spLocks noChangeArrowheads="1"/>
              </p:cNvSpPr>
              <p:nvPr/>
            </p:nvSpPr>
            <p:spPr bwMode="auto">
              <a:xfrm>
                <a:off x="4648" y="1996"/>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7699" name="Line 49"/>
              <p:cNvSpPr>
                <a:spLocks noChangeShapeType="1"/>
              </p:cNvSpPr>
              <p:nvPr/>
            </p:nvSpPr>
            <p:spPr bwMode="auto">
              <a:xfrm>
                <a:off x="3288" y="2359"/>
                <a:ext cx="362" cy="1"/>
              </a:xfrm>
              <a:prstGeom prst="line">
                <a:avLst/>
              </a:prstGeom>
              <a:noFill/>
              <a:ln w="9525">
                <a:solidFill>
                  <a:schemeClr val="tx1"/>
                </a:solidFill>
                <a:miter lim="800000"/>
                <a:headEnd/>
                <a:tailEnd type="triangle" w="med" len="med"/>
              </a:ln>
            </p:spPr>
            <p:txBody>
              <a:bodyPr wrap="none"/>
              <a:lstStyle/>
              <a:p>
                <a:endParaRPr lang="zh-TW" altLang="en-US"/>
              </a:p>
            </p:txBody>
          </p:sp>
          <p:graphicFrame>
            <p:nvGraphicFramePr>
              <p:cNvPr id="27652" name="Object 50"/>
              <p:cNvGraphicFramePr>
                <a:graphicFrameLocks noChangeAspect="1"/>
              </p:cNvGraphicFramePr>
              <p:nvPr/>
            </p:nvGraphicFramePr>
            <p:xfrm>
              <a:off x="1926" y="2223"/>
              <a:ext cx="362" cy="320"/>
            </p:xfrm>
            <a:graphic>
              <a:graphicData uri="http://schemas.openxmlformats.org/presentationml/2006/ole">
                <p:oleObj spid="_x0000_s2052" name="Clip" r:id="rId7" imgW="3954240" imgH="3497040" progId="">
                  <p:embed/>
                </p:oleObj>
              </a:graphicData>
            </a:graphic>
          </p:graphicFrame>
          <p:sp>
            <p:nvSpPr>
              <p:cNvPr id="27700" name="Line 51"/>
              <p:cNvSpPr>
                <a:spLocks noChangeShapeType="1"/>
              </p:cNvSpPr>
              <p:nvPr/>
            </p:nvSpPr>
            <p:spPr bwMode="auto">
              <a:xfrm>
                <a:off x="2289" y="2414"/>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701" name="AutoShape 52"/>
              <p:cNvSpPr>
                <a:spLocks noChangeArrowheads="1"/>
              </p:cNvSpPr>
              <p:nvPr/>
            </p:nvSpPr>
            <p:spPr bwMode="auto">
              <a:xfrm>
                <a:off x="2608" y="1888"/>
                <a:ext cx="635" cy="226"/>
              </a:xfrm>
              <a:prstGeom prst="can">
                <a:avLst>
                  <a:gd name="adj" fmla="val 18750"/>
                </a:avLst>
              </a:prstGeom>
              <a:solidFill>
                <a:srgbClr val="FFFFC1"/>
              </a:solidFill>
              <a:ln w="9525">
                <a:solidFill>
                  <a:schemeClr val="tx1"/>
                </a:solidFill>
                <a:round/>
                <a:headEnd/>
                <a:tailEnd/>
              </a:ln>
            </p:spPr>
            <p:txBody>
              <a:bodyPr wrap="none" anchor="ctr"/>
              <a:lstStyle/>
              <a:p>
                <a:pPr eaLnBrk="0" hangingPunct="0"/>
                <a:r>
                  <a:rPr kumimoji="0" lang="en-US" altLang="zh-TW" sz="1400" b="1">
                    <a:latin typeface="Times New Roman" pitchFamily="18" charset="0"/>
                  </a:rPr>
                  <a:t>GBA</a:t>
                </a:r>
                <a:r>
                  <a:rPr kumimoji="0" lang="zh-TW" altLang="en-US" sz="1400" b="1">
                    <a:latin typeface="Times New Roman" pitchFamily="18" charset="0"/>
                  </a:rPr>
                  <a:t>資料庫</a:t>
                </a:r>
              </a:p>
            </p:txBody>
          </p:sp>
          <p:sp>
            <p:nvSpPr>
              <p:cNvPr id="27702" name="Line 53"/>
              <p:cNvSpPr>
                <a:spLocks noChangeShapeType="1"/>
              </p:cNvSpPr>
              <p:nvPr/>
            </p:nvSpPr>
            <p:spPr bwMode="auto">
              <a:xfrm>
                <a:off x="2925" y="2115"/>
                <a:ext cx="0" cy="136"/>
              </a:xfrm>
              <a:prstGeom prst="line">
                <a:avLst/>
              </a:prstGeom>
              <a:noFill/>
              <a:ln w="9525">
                <a:solidFill>
                  <a:schemeClr val="tx1"/>
                </a:solidFill>
                <a:miter lim="800000"/>
                <a:headEnd type="triangle" w="med" len="med"/>
                <a:tailEnd type="triangle" w="med" len="med"/>
              </a:ln>
            </p:spPr>
            <p:txBody>
              <a:bodyPr wrap="none"/>
              <a:lstStyle/>
              <a:p>
                <a:endParaRPr lang="zh-TW" altLang="en-US"/>
              </a:p>
            </p:txBody>
          </p:sp>
          <p:sp>
            <p:nvSpPr>
              <p:cNvPr id="27703" name="Rectangle 54"/>
              <p:cNvSpPr>
                <a:spLocks noChangeArrowheads="1"/>
              </p:cNvSpPr>
              <p:nvPr/>
            </p:nvSpPr>
            <p:spPr bwMode="auto">
              <a:xfrm>
                <a:off x="2562" y="1434"/>
                <a:ext cx="726" cy="272"/>
              </a:xfrm>
              <a:prstGeom prst="rect">
                <a:avLst/>
              </a:prstGeom>
              <a:solidFill>
                <a:srgbClr val="FFCCFF"/>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7704" name="Rectangle 55"/>
              <p:cNvSpPr>
                <a:spLocks noChangeArrowheads="1"/>
              </p:cNvSpPr>
              <p:nvPr/>
            </p:nvSpPr>
            <p:spPr bwMode="auto">
              <a:xfrm>
                <a:off x="3650" y="1116"/>
                <a:ext cx="1497" cy="675"/>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000">
                    <a:solidFill>
                      <a:srgbClr val="0000FF"/>
                    </a:solidFill>
                    <a:latin typeface="Times New Roman" pitchFamily="18" charset="0"/>
                    <a:ea typeface="華康中圓體" pitchFamily="49" charset="-120"/>
                  </a:rPr>
                  <a:t>總預算書</a:t>
                </a:r>
              </a:p>
              <a:p>
                <a:pPr algn="l">
                  <a:lnSpc>
                    <a:spcPct val="110000"/>
                  </a:lnSpc>
                  <a:buFontTx/>
                  <a:buChar char="•"/>
                </a:pPr>
                <a:r>
                  <a:rPr lang="zh-TW" altLang="en-US" sz="1000">
                    <a:solidFill>
                      <a:srgbClr val="0000FF"/>
                    </a:solidFill>
                    <a:latin typeface="Times New Roman" pitchFamily="18" charset="0"/>
                    <a:ea typeface="華康中圓體" pitchFamily="49" charset="-120"/>
                  </a:rPr>
                  <a:t>總單位預算執行書表</a:t>
                </a:r>
              </a:p>
              <a:p>
                <a:pPr algn="l">
                  <a:lnSpc>
                    <a:spcPct val="110000"/>
                  </a:lnSpc>
                  <a:buFontTx/>
                  <a:buChar char="•"/>
                </a:pPr>
                <a:r>
                  <a:rPr lang="zh-TW" altLang="en-US" sz="1000">
                    <a:solidFill>
                      <a:srgbClr val="0000FF"/>
                    </a:solidFill>
                    <a:latin typeface="Times New Roman" pitchFamily="18" charset="0"/>
                    <a:ea typeface="華康中圓體" pitchFamily="49" charset="-120"/>
                  </a:rPr>
                  <a:t>總會計報告</a:t>
                </a:r>
              </a:p>
              <a:p>
                <a:pPr algn="l">
                  <a:lnSpc>
                    <a:spcPct val="110000"/>
                  </a:lnSpc>
                  <a:buFontTx/>
                  <a:buChar char="•"/>
                </a:pPr>
                <a:r>
                  <a:rPr lang="zh-TW" altLang="en-US" sz="1000">
                    <a:solidFill>
                      <a:srgbClr val="0000FF"/>
                    </a:solidFill>
                    <a:latin typeface="Times New Roman" pitchFamily="18" charset="0"/>
                    <a:ea typeface="華康中圓體" pitchFamily="49" charset="-120"/>
                  </a:rPr>
                  <a:t>總決算書</a:t>
                </a:r>
              </a:p>
            </p:txBody>
          </p:sp>
          <p:sp>
            <p:nvSpPr>
              <p:cNvPr id="27705" name="AutoShape 56"/>
              <p:cNvSpPr>
                <a:spLocks noChangeArrowheads="1"/>
              </p:cNvSpPr>
              <p:nvPr/>
            </p:nvSpPr>
            <p:spPr bwMode="auto">
              <a:xfrm>
                <a:off x="4648" y="1434"/>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7706" name="AutoShape 57"/>
              <p:cNvSpPr>
                <a:spLocks noChangeArrowheads="1"/>
              </p:cNvSpPr>
              <p:nvPr/>
            </p:nvSpPr>
            <p:spPr bwMode="auto">
              <a:xfrm>
                <a:off x="4648" y="1162"/>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7707" name="Line 58"/>
              <p:cNvSpPr>
                <a:spLocks noChangeShapeType="1"/>
              </p:cNvSpPr>
              <p:nvPr/>
            </p:nvSpPr>
            <p:spPr bwMode="auto">
              <a:xfrm>
                <a:off x="3288" y="1525"/>
                <a:ext cx="362" cy="1"/>
              </a:xfrm>
              <a:prstGeom prst="line">
                <a:avLst/>
              </a:prstGeom>
              <a:noFill/>
              <a:ln w="9525">
                <a:solidFill>
                  <a:schemeClr val="tx1"/>
                </a:solidFill>
                <a:miter lim="800000"/>
                <a:headEnd/>
                <a:tailEnd type="triangle" w="med" len="med"/>
              </a:ln>
            </p:spPr>
            <p:txBody>
              <a:bodyPr wrap="none"/>
              <a:lstStyle/>
              <a:p>
                <a:endParaRPr lang="zh-TW" altLang="en-US"/>
              </a:p>
            </p:txBody>
          </p:sp>
          <p:graphicFrame>
            <p:nvGraphicFramePr>
              <p:cNvPr id="27653" name="Object 59"/>
              <p:cNvGraphicFramePr>
                <a:graphicFrameLocks noChangeAspect="1"/>
              </p:cNvGraphicFramePr>
              <p:nvPr/>
            </p:nvGraphicFramePr>
            <p:xfrm>
              <a:off x="1926" y="1389"/>
              <a:ext cx="362" cy="320"/>
            </p:xfrm>
            <a:graphic>
              <a:graphicData uri="http://schemas.openxmlformats.org/presentationml/2006/ole">
                <p:oleObj spid="_x0000_s2053" name="Clip" r:id="rId8" imgW="3954240" imgH="3497040" progId="">
                  <p:embed/>
                </p:oleObj>
              </a:graphicData>
            </a:graphic>
          </p:graphicFrame>
          <p:sp>
            <p:nvSpPr>
              <p:cNvPr id="27708" name="Line 60"/>
              <p:cNvSpPr>
                <a:spLocks noChangeShapeType="1"/>
              </p:cNvSpPr>
              <p:nvPr/>
            </p:nvSpPr>
            <p:spPr bwMode="auto">
              <a:xfrm>
                <a:off x="2289" y="1580"/>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709" name="AutoShape 61"/>
              <p:cNvSpPr>
                <a:spLocks noChangeArrowheads="1"/>
              </p:cNvSpPr>
              <p:nvPr/>
            </p:nvSpPr>
            <p:spPr bwMode="auto">
              <a:xfrm>
                <a:off x="2608" y="1071"/>
                <a:ext cx="635" cy="226"/>
              </a:xfrm>
              <a:prstGeom prst="can">
                <a:avLst>
                  <a:gd name="adj" fmla="val 18750"/>
                </a:avLst>
              </a:prstGeom>
              <a:solidFill>
                <a:srgbClr val="FFFFC1"/>
              </a:solidFill>
              <a:ln w="9525">
                <a:solidFill>
                  <a:schemeClr val="tx1"/>
                </a:solidFill>
                <a:round/>
                <a:headEnd/>
                <a:tailEnd/>
              </a:ln>
            </p:spPr>
            <p:txBody>
              <a:bodyPr wrap="none" anchor="ctr"/>
              <a:lstStyle/>
              <a:p>
                <a:pPr eaLnBrk="0" hangingPunct="0"/>
                <a:r>
                  <a:rPr kumimoji="0" lang="en-US" altLang="zh-TW" sz="1400" b="1">
                    <a:latin typeface="Times New Roman" pitchFamily="18" charset="0"/>
                  </a:rPr>
                  <a:t>GBA</a:t>
                </a:r>
                <a:r>
                  <a:rPr kumimoji="0" lang="zh-TW" altLang="en-US" sz="1400" b="1">
                    <a:latin typeface="Times New Roman" pitchFamily="18" charset="0"/>
                  </a:rPr>
                  <a:t>資料庫</a:t>
                </a:r>
              </a:p>
            </p:txBody>
          </p:sp>
          <p:sp>
            <p:nvSpPr>
              <p:cNvPr id="27710" name="Line 62"/>
              <p:cNvSpPr>
                <a:spLocks noChangeShapeType="1"/>
              </p:cNvSpPr>
              <p:nvPr/>
            </p:nvSpPr>
            <p:spPr bwMode="auto">
              <a:xfrm>
                <a:off x="2926" y="1298"/>
                <a:ext cx="0" cy="136"/>
              </a:xfrm>
              <a:prstGeom prst="line">
                <a:avLst/>
              </a:prstGeom>
              <a:noFill/>
              <a:ln w="9525">
                <a:solidFill>
                  <a:schemeClr val="tx1"/>
                </a:solidFill>
                <a:miter lim="800000"/>
                <a:headEnd type="triangle" w="med" len="med"/>
                <a:tailEnd type="triangle" w="med" len="med"/>
              </a:ln>
            </p:spPr>
            <p:txBody>
              <a:bodyPr wrap="none"/>
              <a:lstStyle/>
              <a:p>
                <a:endParaRPr lang="zh-TW" altLang="en-US"/>
              </a:p>
            </p:txBody>
          </p:sp>
          <p:sp>
            <p:nvSpPr>
              <p:cNvPr id="27711" name="Line 63"/>
              <p:cNvSpPr>
                <a:spLocks noChangeShapeType="1"/>
              </p:cNvSpPr>
              <p:nvPr/>
            </p:nvSpPr>
            <p:spPr bwMode="auto">
              <a:xfrm flipV="1">
                <a:off x="2971" y="3385"/>
                <a:ext cx="0" cy="119"/>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712" name="Line 64"/>
              <p:cNvSpPr>
                <a:spLocks noChangeShapeType="1"/>
              </p:cNvSpPr>
              <p:nvPr/>
            </p:nvSpPr>
            <p:spPr bwMode="auto">
              <a:xfrm>
                <a:off x="2925" y="2659"/>
                <a:ext cx="2268" cy="1"/>
              </a:xfrm>
              <a:prstGeom prst="line">
                <a:avLst/>
              </a:prstGeom>
              <a:noFill/>
              <a:ln w="9525">
                <a:solidFill>
                  <a:schemeClr val="tx1"/>
                </a:solidFill>
                <a:miter lim="800000"/>
                <a:headEnd/>
                <a:tailEnd/>
              </a:ln>
            </p:spPr>
            <p:txBody>
              <a:bodyPr wrap="none"/>
              <a:lstStyle/>
              <a:p>
                <a:endParaRPr lang="zh-TW" altLang="en-US"/>
              </a:p>
            </p:txBody>
          </p:sp>
          <p:sp>
            <p:nvSpPr>
              <p:cNvPr id="27713" name="Line 65"/>
              <p:cNvSpPr>
                <a:spLocks noChangeShapeType="1"/>
              </p:cNvSpPr>
              <p:nvPr/>
            </p:nvSpPr>
            <p:spPr bwMode="auto">
              <a:xfrm flipV="1">
                <a:off x="2925" y="2540"/>
                <a:ext cx="0" cy="119"/>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714" name="Line 66"/>
              <p:cNvSpPr>
                <a:spLocks noChangeShapeType="1"/>
              </p:cNvSpPr>
              <p:nvPr/>
            </p:nvSpPr>
            <p:spPr bwMode="auto">
              <a:xfrm>
                <a:off x="5012" y="2931"/>
                <a:ext cx="181" cy="1"/>
              </a:xfrm>
              <a:prstGeom prst="line">
                <a:avLst/>
              </a:prstGeom>
              <a:noFill/>
              <a:ln w="9525">
                <a:solidFill>
                  <a:schemeClr val="tx1"/>
                </a:solidFill>
                <a:miter lim="800000"/>
                <a:headEnd/>
                <a:tailEnd/>
              </a:ln>
            </p:spPr>
            <p:txBody>
              <a:bodyPr wrap="none"/>
              <a:lstStyle/>
              <a:p>
                <a:endParaRPr lang="zh-TW" altLang="en-US"/>
              </a:p>
            </p:txBody>
          </p:sp>
          <p:sp>
            <p:nvSpPr>
              <p:cNvPr id="27715" name="Line 67"/>
              <p:cNvSpPr>
                <a:spLocks noChangeShapeType="1"/>
              </p:cNvSpPr>
              <p:nvPr/>
            </p:nvSpPr>
            <p:spPr bwMode="auto">
              <a:xfrm>
                <a:off x="5193" y="2659"/>
                <a:ext cx="1" cy="272"/>
              </a:xfrm>
              <a:prstGeom prst="line">
                <a:avLst/>
              </a:prstGeom>
              <a:noFill/>
              <a:ln w="9525">
                <a:solidFill>
                  <a:schemeClr val="tx1"/>
                </a:solidFill>
                <a:miter lim="800000"/>
                <a:headEnd/>
                <a:tailEnd/>
              </a:ln>
            </p:spPr>
            <p:txBody>
              <a:bodyPr wrap="none"/>
              <a:lstStyle/>
              <a:p>
                <a:endParaRPr lang="zh-TW" altLang="en-US"/>
              </a:p>
            </p:txBody>
          </p:sp>
          <p:sp>
            <p:nvSpPr>
              <p:cNvPr id="27716" name="Line 68"/>
              <p:cNvSpPr>
                <a:spLocks noChangeShapeType="1"/>
              </p:cNvSpPr>
              <p:nvPr/>
            </p:nvSpPr>
            <p:spPr bwMode="auto">
              <a:xfrm>
                <a:off x="2925" y="1842"/>
                <a:ext cx="2268" cy="1"/>
              </a:xfrm>
              <a:prstGeom prst="line">
                <a:avLst/>
              </a:prstGeom>
              <a:noFill/>
              <a:ln w="9525">
                <a:solidFill>
                  <a:schemeClr val="tx1"/>
                </a:solidFill>
                <a:miter lim="800000"/>
                <a:headEnd/>
                <a:tailEnd/>
              </a:ln>
            </p:spPr>
            <p:txBody>
              <a:bodyPr wrap="none"/>
              <a:lstStyle/>
              <a:p>
                <a:endParaRPr lang="zh-TW" altLang="en-US"/>
              </a:p>
            </p:txBody>
          </p:sp>
          <p:sp>
            <p:nvSpPr>
              <p:cNvPr id="27717" name="Line 69"/>
              <p:cNvSpPr>
                <a:spLocks noChangeShapeType="1"/>
              </p:cNvSpPr>
              <p:nvPr/>
            </p:nvSpPr>
            <p:spPr bwMode="auto">
              <a:xfrm flipV="1">
                <a:off x="2925" y="1723"/>
                <a:ext cx="0" cy="119"/>
              </a:xfrm>
              <a:prstGeom prst="line">
                <a:avLst/>
              </a:prstGeom>
              <a:noFill/>
              <a:ln w="9525">
                <a:solidFill>
                  <a:schemeClr val="tx1"/>
                </a:solidFill>
                <a:miter lim="800000"/>
                <a:headEnd/>
                <a:tailEnd type="triangle" w="med" len="med"/>
              </a:ln>
            </p:spPr>
            <p:txBody>
              <a:bodyPr wrap="none"/>
              <a:lstStyle/>
              <a:p>
                <a:endParaRPr lang="zh-TW" altLang="en-US"/>
              </a:p>
            </p:txBody>
          </p:sp>
          <p:sp>
            <p:nvSpPr>
              <p:cNvPr id="27718" name="Line 70"/>
              <p:cNvSpPr>
                <a:spLocks noChangeShapeType="1"/>
              </p:cNvSpPr>
              <p:nvPr/>
            </p:nvSpPr>
            <p:spPr bwMode="auto">
              <a:xfrm>
                <a:off x="5012" y="2115"/>
                <a:ext cx="181" cy="1"/>
              </a:xfrm>
              <a:prstGeom prst="line">
                <a:avLst/>
              </a:prstGeom>
              <a:noFill/>
              <a:ln w="9525">
                <a:solidFill>
                  <a:schemeClr val="tx1"/>
                </a:solidFill>
                <a:miter lim="800000"/>
                <a:headEnd/>
                <a:tailEnd/>
              </a:ln>
            </p:spPr>
            <p:txBody>
              <a:bodyPr wrap="none"/>
              <a:lstStyle/>
              <a:p>
                <a:endParaRPr lang="zh-TW" altLang="en-US"/>
              </a:p>
            </p:txBody>
          </p:sp>
          <p:sp>
            <p:nvSpPr>
              <p:cNvPr id="27719" name="Line 71"/>
              <p:cNvSpPr>
                <a:spLocks noChangeShapeType="1"/>
              </p:cNvSpPr>
              <p:nvPr/>
            </p:nvSpPr>
            <p:spPr bwMode="auto">
              <a:xfrm>
                <a:off x="5193" y="1843"/>
                <a:ext cx="1" cy="272"/>
              </a:xfrm>
              <a:prstGeom prst="line">
                <a:avLst/>
              </a:prstGeom>
              <a:noFill/>
              <a:ln w="9525">
                <a:solidFill>
                  <a:schemeClr val="tx1"/>
                </a:solidFill>
                <a:miter lim="800000"/>
                <a:headEnd/>
                <a:tailEnd/>
              </a:ln>
            </p:spPr>
            <p:txBody>
              <a:bodyPr wrap="none"/>
              <a:lstStyle/>
              <a:p>
                <a:endParaRPr lang="zh-TW" altLang="en-US"/>
              </a:p>
            </p:txBody>
          </p:sp>
          <p:sp>
            <p:nvSpPr>
              <p:cNvPr id="27720" name="AutoShape 72"/>
              <p:cNvSpPr>
                <a:spLocks noChangeArrowheads="1"/>
              </p:cNvSpPr>
              <p:nvPr/>
            </p:nvSpPr>
            <p:spPr bwMode="auto">
              <a:xfrm>
                <a:off x="476" y="3612"/>
                <a:ext cx="1360" cy="499"/>
              </a:xfrm>
              <a:prstGeom prst="homePlate">
                <a:avLst>
                  <a:gd name="adj" fmla="val 68136"/>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分預算機關</a:t>
                </a:r>
                <a:endParaRPr lang="zh-TW" altLang="en-US" sz="2400" b="1">
                  <a:solidFill>
                    <a:schemeClr val="bg2"/>
                  </a:solidFill>
                  <a:ea typeface="標楷體" pitchFamily="65" charset="-120"/>
                </a:endParaRPr>
              </a:p>
            </p:txBody>
          </p:sp>
          <p:sp>
            <p:nvSpPr>
              <p:cNvPr id="27721" name="AutoShape 73"/>
              <p:cNvSpPr>
                <a:spLocks noChangeArrowheads="1"/>
              </p:cNvSpPr>
              <p:nvPr/>
            </p:nvSpPr>
            <p:spPr bwMode="auto">
              <a:xfrm>
                <a:off x="476" y="2795"/>
                <a:ext cx="1360" cy="499"/>
              </a:xfrm>
              <a:prstGeom prst="homePlate">
                <a:avLst>
                  <a:gd name="adj" fmla="val 68136"/>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單位預算機關</a:t>
                </a:r>
                <a:endParaRPr lang="zh-TW" altLang="en-US" sz="2400" b="1">
                  <a:solidFill>
                    <a:schemeClr val="bg2"/>
                  </a:solidFill>
                  <a:ea typeface="標楷體" pitchFamily="65" charset="-120"/>
                </a:endParaRPr>
              </a:p>
            </p:txBody>
          </p:sp>
          <p:sp>
            <p:nvSpPr>
              <p:cNvPr id="27722" name="AutoShape 74"/>
              <p:cNvSpPr>
                <a:spLocks noChangeArrowheads="1"/>
              </p:cNvSpPr>
              <p:nvPr/>
            </p:nvSpPr>
            <p:spPr bwMode="auto">
              <a:xfrm>
                <a:off x="476" y="1979"/>
                <a:ext cx="1360" cy="499"/>
              </a:xfrm>
              <a:prstGeom prst="homePlate">
                <a:avLst>
                  <a:gd name="adj" fmla="val 68136"/>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主管機關</a:t>
                </a:r>
                <a:endParaRPr lang="zh-TW" altLang="en-US" sz="2400" b="1">
                  <a:solidFill>
                    <a:schemeClr val="bg2"/>
                  </a:solidFill>
                  <a:ea typeface="標楷體" pitchFamily="65" charset="-120"/>
                </a:endParaRPr>
              </a:p>
            </p:txBody>
          </p:sp>
          <p:sp>
            <p:nvSpPr>
              <p:cNvPr id="27723" name="AutoShape 75"/>
              <p:cNvSpPr>
                <a:spLocks noChangeArrowheads="1"/>
              </p:cNvSpPr>
              <p:nvPr/>
            </p:nvSpPr>
            <p:spPr bwMode="auto">
              <a:xfrm>
                <a:off x="476" y="1253"/>
                <a:ext cx="1360" cy="453"/>
              </a:xfrm>
              <a:prstGeom prst="homePlate">
                <a:avLst>
                  <a:gd name="adj" fmla="val 75055"/>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行政院</a:t>
                </a:r>
                <a:endParaRPr lang="zh-TW" altLang="en-US" sz="2400" b="1">
                  <a:solidFill>
                    <a:schemeClr val="bg2"/>
                  </a:solidFill>
                  <a:ea typeface="標楷體" pitchFamily="65" charset="-120"/>
                </a:endParaRPr>
              </a:p>
            </p:txBody>
          </p:sp>
          <p:sp>
            <p:nvSpPr>
              <p:cNvPr id="27724" name="Text Box 76"/>
              <p:cNvSpPr txBox="1">
                <a:spLocks noChangeArrowheads="1"/>
              </p:cNvSpPr>
              <p:nvPr/>
            </p:nvSpPr>
            <p:spPr bwMode="auto">
              <a:xfrm>
                <a:off x="1927" y="3749"/>
                <a:ext cx="596" cy="242"/>
              </a:xfrm>
              <a:prstGeom prst="rect">
                <a:avLst/>
              </a:prstGeom>
              <a:noFill/>
              <a:ln w="9525">
                <a:noFill/>
                <a:miter lim="800000"/>
                <a:headEnd/>
                <a:tailEnd/>
              </a:ln>
            </p:spPr>
            <p:txBody>
              <a:bodyPr wrap="none">
                <a:spAutoFit/>
              </a:bodyPr>
              <a:lstStyle/>
              <a:p>
                <a:pPr algn="l"/>
                <a:r>
                  <a:rPr lang="zh-TW" altLang="en-US" sz="1200">
                    <a:latin typeface="Tahoma" pitchFamily="34" charset="0"/>
                    <a:ea typeface="標楷體" pitchFamily="65" charset="-120"/>
                  </a:rPr>
                  <a:t>內部使用者</a:t>
                </a:r>
              </a:p>
            </p:txBody>
          </p:sp>
          <p:sp>
            <p:nvSpPr>
              <p:cNvPr id="27725" name="Text Box 77"/>
              <p:cNvSpPr txBox="1">
                <a:spLocks noChangeArrowheads="1"/>
              </p:cNvSpPr>
              <p:nvPr/>
            </p:nvSpPr>
            <p:spPr bwMode="auto">
              <a:xfrm>
                <a:off x="1882" y="2886"/>
                <a:ext cx="596" cy="242"/>
              </a:xfrm>
              <a:prstGeom prst="rect">
                <a:avLst/>
              </a:prstGeom>
              <a:noFill/>
              <a:ln w="9525">
                <a:noFill/>
                <a:miter lim="800000"/>
                <a:headEnd/>
                <a:tailEnd/>
              </a:ln>
            </p:spPr>
            <p:txBody>
              <a:bodyPr wrap="none">
                <a:spAutoFit/>
              </a:bodyPr>
              <a:lstStyle/>
              <a:p>
                <a:pPr algn="l"/>
                <a:r>
                  <a:rPr lang="zh-TW" altLang="en-US" sz="1200">
                    <a:latin typeface="Tahoma" pitchFamily="34" charset="0"/>
                    <a:ea typeface="標楷體" pitchFamily="65" charset="-120"/>
                  </a:rPr>
                  <a:t>內部使用者</a:t>
                </a:r>
              </a:p>
            </p:txBody>
          </p:sp>
          <p:sp>
            <p:nvSpPr>
              <p:cNvPr id="27726" name="Text Box 78"/>
              <p:cNvSpPr txBox="1">
                <a:spLocks noChangeArrowheads="1"/>
              </p:cNvSpPr>
              <p:nvPr/>
            </p:nvSpPr>
            <p:spPr bwMode="auto">
              <a:xfrm>
                <a:off x="1882" y="2069"/>
                <a:ext cx="596" cy="243"/>
              </a:xfrm>
              <a:prstGeom prst="rect">
                <a:avLst/>
              </a:prstGeom>
              <a:noFill/>
              <a:ln w="9525">
                <a:noFill/>
                <a:miter lim="800000"/>
                <a:headEnd/>
                <a:tailEnd/>
              </a:ln>
            </p:spPr>
            <p:txBody>
              <a:bodyPr wrap="none">
                <a:spAutoFit/>
              </a:bodyPr>
              <a:lstStyle/>
              <a:p>
                <a:pPr algn="l"/>
                <a:r>
                  <a:rPr lang="zh-TW" altLang="en-US" sz="1200">
                    <a:latin typeface="Tahoma" pitchFamily="34" charset="0"/>
                    <a:ea typeface="標楷體" pitchFamily="65" charset="-120"/>
                  </a:rPr>
                  <a:t>內部使用者</a:t>
                </a:r>
              </a:p>
            </p:txBody>
          </p:sp>
          <p:sp>
            <p:nvSpPr>
              <p:cNvPr id="27727" name="Text Box 79"/>
              <p:cNvSpPr txBox="1">
                <a:spLocks noChangeArrowheads="1"/>
              </p:cNvSpPr>
              <p:nvPr/>
            </p:nvSpPr>
            <p:spPr bwMode="auto">
              <a:xfrm>
                <a:off x="1882" y="1253"/>
                <a:ext cx="596" cy="242"/>
              </a:xfrm>
              <a:prstGeom prst="rect">
                <a:avLst/>
              </a:prstGeom>
              <a:noFill/>
              <a:ln w="9525">
                <a:noFill/>
                <a:miter lim="800000"/>
                <a:headEnd/>
                <a:tailEnd/>
              </a:ln>
            </p:spPr>
            <p:txBody>
              <a:bodyPr wrap="none">
                <a:spAutoFit/>
              </a:bodyPr>
              <a:lstStyle/>
              <a:p>
                <a:pPr algn="l"/>
                <a:r>
                  <a:rPr lang="zh-TW" altLang="en-US" sz="1200">
                    <a:latin typeface="Tahoma" pitchFamily="34" charset="0"/>
                    <a:ea typeface="標楷體" pitchFamily="65" charset="-120"/>
                  </a:rPr>
                  <a:t>內部使用者</a:t>
                </a:r>
              </a:p>
            </p:txBody>
          </p:sp>
        </p:grpSp>
        <p:sp>
          <p:nvSpPr>
            <p:cNvPr id="27671" name="Text Box 80"/>
            <p:cNvSpPr txBox="1">
              <a:spLocks noChangeArrowheads="1"/>
            </p:cNvSpPr>
            <p:nvPr/>
          </p:nvSpPr>
          <p:spPr bwMode="auto">
            <a:xfrm>
              <a:off x="158" y="1207"/>
              <a:ext cx="1076" cy="326"/>
            </a:xfrm>
            <a:prstGeom prst="rect">
              <a:avLst/>
            </a:prstGeom>
            <a:noFill/>
            <a:ln w="9525">
              <a:noFill/>
              <a:miter lim="800000"/>
              <a:headEnd/>
              <a:tailEnd/>
            </a:ln>
          </p:spPr>
          <p:txBody>
            <a:bodyPr wrap="none">
              <a:spAutoFit/>
            </a:bodyPr>
            <a:lstStyle/>
            <a:p>
              <a:pPr algn="l"/>
              <a:r>
                <a:rPr lang="zh-TW" altLang="en-US" sz="2000" b="1">
                  <a:latin typeface="Tahoma" pitchFamily="34" charset="0"/>
                  <a:ea typeface="標楷體" pitchFamily="65" charset="-120"/>
                </a:rPr>
                <a:t>公務機關流程</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nodeType="clickEffect">
                                  <p:stCondLst>
                                    <p:cond delay="0"/>
                                  </p:stCondLst>
                                  <p:endCondLst>
                                    <p:cond evt="onNext" delay="0">
                                      <p:tgtEl>
                                        <p:sldTgt/>
                                      </p:tgtEl>
                                    </p:cond>
                                  </p:endCondLst>
                                  <p:childTnLst>
                                    <p:anim calcmode="discrete" valueType="str">
                                      <p:cBhvr>
                                        <p:cTn id="6"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679"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28678" name="投影片編號版面配置區 3"/>
          <p:cNvSpPr>
            <a:spLocks noGrp="1"/>
          </p:cNvSpPr>
          <p:nvPr>
            <p:ph type="sldNum" sz="quarter" idx="10"/>
          </p:nvPr>
        </p:nvSpPr>
        <p:spPr>
          <a:noFill/>
        </p:spPr>
        <p:txBody>
          <a:bodyPr/>
          <a:lstStyle/>
          <a:p>
            <a:fld id="{0C765B41-9504-424B-A14F-44F347E1ACC0}" type="slidenum">
              <a:rPr lang="en-US" altLang="zh-TW"/>
              <a:pPr/>
              <a:t>25</a:t>
            </a:fld>
            <a:r>
              <a:rPr lang="en-US" altLang="zh-TW"/>
              <a:t>/34</a:t>
            </a:r>
          </a:p>
        </p:txBody>
      </p:sp>
      <p:sp>
        <p:nvSpPr>
          <p:cNvPr id="2516995" name="Rectangle 3"/>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28681" name="Rectangle 4"/>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28682" name="Freeform 5"/>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28683" name="Freeform 6"/>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28684" name="Freeform 7"/>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28685" name="Rectangle 8"/>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28686" name="Rectangle 9"/>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28687" name="Rectangle 10"/>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grpSp>
        <p:nvGrpSpPr>
          <p:cNvPr id="2" name="Group 11"/>
          <p:cNvGrpSpPr>
            <a:grpSpLocks/>
          </p:cNvGrpSpPr>
          <p:nvPr/>
        </p:nvGrpSpPr>
        <p:grpSpPr bwMode="auto">
          <a:xfrm>
            <a:off x="636588" y="2289175"/>
            <a:ext cx="1414462" cy="604838"/>
            <a:chOff x="401" y="1442"/>
            <a:chExt cx="891" cy="381"/>
          </a:xfrm>
        </p:grpSpPr>
        <p:sp>
          <p:nvSpPr>
            <p:cNvPr id="28747" name="Freeform 12"/>
            <p:cNvSpPr>
              <a:spLocks/>
            </p:cNvSpPr>
            <p:nvPr/>
          </p:nvSpPr>
          <p:spPr bwMode="auto">
            <a:xfrm>
              <a:off x="401" y="1442"/>
              <a:ext cx="891" cy="381"/>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99CC"/>
            </a:solidFill>
            <a:ln w="14288">
              <a:solidFill>
                <a:srgbClr val="000000"/>
              </a:solidFill>
              <a:round/>
              <a:headEnd/>
              <a:tailEnd/>
            </a:ln>
          </p:spPr>
          <p:txBody>
            <a:bodyPr/>
            <a:lstStyle/>
            <a:p>
              <a:endParaRPr lang="zh-TW" altLang="en-US"/>
            </a:p>
          </p:txBody>
        </p:sp>
        <p:sp>
          <p:nvSpPr>
            <p:cNvPr id="28748" name="Rectangle 13"/>
            <p:cNvSpPr>
              <a:spLocks noChangeArrowheads="1"/>
            </p:cNvSpPr>
            <p:nvPr/>
          </p:nvSpPr>
          <p:spPr bwMode="auto">
            <a:xfrm>
              <a:off x="748" y="1570"/>
              <a:ext cx="208" cy="250"/>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grpSp>
      <p:sp>
        <p:nvSpPr>
          <p:cNvPr id="28689" name="Rectangle 1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8690" name="Oval 15"/>
          <p:cNvSpPr>
            <a:spLocks noChangeArrowheads="1"/>
          </p:cNvSpPr>
          <p:nvPr/>
        </p:nvSpPr>
        <p:spPr bwMode="auto">
          <a:xfrm>
            <a:off x="2627313" y="1700213"/>
            <a:ext cx="311150" cy="303212"/>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4</a:t>
            </a:r>
          </a:p>
        </p:txBody>
      </p:sp>
      <p:sp>
        <p:nvSpPr>
          <p:cNvPr id="28691" name="Rectangle 16"/>
          <p:cNvSpPr>
            <a:spLocks noChangeArrowheads="1"/>
          </p:cNvSpPr>
          <p:nvPr/>
        </p:nvSpPr>
        <p:spPr bwMode="auto">
          <a:xfrm>
            <a:off x="2916238" y="1628775"/>
            <a:ext cx="5616575" cy="701675"/>
          </a:xfrm>
          <a:prstGeom prst="rect">
            <a:avLst/>
          </a:prstGeom>
          <a:noFill/>
          <a:ln w="9525">
            <a:noFill/>
            <a:miter lim="800000"/>
            <a:headEnd/>
            <a:tailEnd/>
          </a:ln>
        </p:spPr>
        <p:txBody>
          <a:bodyPr>
            <a:spAutoFit/>
          </a:bodyPr>
          <a:lstStyle/>
          <a:p>
            <a:pPr algn="l"/>
            <a:r>
              <a:rPr lang="zh-TW" altLang="en-US" sz="2000" b="1">
                <a:solidFill>
                  <a:schemeClr val="folHlink"/>
                </a:solidFill>
                <a:latin typeface="Tahoma" pitchFamily="34" charset="0"/>
                <a:ea typeface="標楷體" pitchFamily="65" charset="-120"/>
              </a:rPr>
              <a:t>促使作業流程更有效的設計</a:t>
            </a:r>
          </a:p>
          <a:p>
            <a:pPr algn="l"/>
            <a:r>
              <a:rPr lang="zh-TW" altLang="en-US" sz="2000" b="1">
                <a:solidFill>
                  <a:schemeClr val="folHlink"/>
                </a:solidFill>
                <a:latin typeface="Tahoma" pitchFamily="34" charset="0"/>
                <a:ea typeface="標楷體" pitchFamily="65" charset="-120"/>
              </a:rPr>
              <a:t>       再造組織價值信念與管理方法</a:t>
            </a:r>
          </a:p>
        </p:txBody>
      </p:sp>
      <p:sp>
        <p:nvSpPr>
          <p:cNvPr id="2517009" name="Rectangle 17"/>
          <p:cNvSpPr>
            <a:spLocks noChangeArrowheads="1"/>
          </p:cNvSpPr>
          <p:nvPr/>
        </p:nvSpPr>
        <p:spPr bwMode="auto">
          <a:xfrm>
            <a:off x="2555875" y="2420938"/>
            <a:ext cx="6048375" cy="447675"/>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zh-TW" altLang="en-US" sz="2000" b="1">
                <a:latin typeface="Times New Roman" pitchFamily="18" charset="0"/>
                <a:ea typeface="標楷體" pitchFamily="65" charset="-120"/>
              </a:rPr>
              <a:t>流程再造－推動書表減量，以電子書表取代紙本書表</a:t>
            </a:r>
          </a:p>
        </p:txBody>
      </p:sp>
      <p:grpSp>
        <p:nvGrpSpPr>
          <p:cNvPr id="3" name="Group 18"/>
          <p:cNvGrpSpPr>
            <a:grpSpLocks/>
          </p:cNvGrpSpPr>
          <p:nvPr/>
        </p:nvGrpSpPr>
        <p:grpSpPr bwMode="auto">
          <a:xfrm>
            <a:off x="250825" y="3141663"/>
            <a:ext cx="8208963" cy="3716337"/>
            <a:chOff x="158" y="1207"/>
            <a:chExt cx="5353" cy="3113"/>
          </a:xfrm>
        </p:grpSpPr>
        <p:grpSp>
          <p:nvGrpSpPr>
            <p:cNvPr id="4" name="Group 19"/>
            <p:cNvGrpSpPr>
              <a:grpSpLocks/>
            </p:cNvGrpSpPr>
            <p:nvPr/>
          </p:nvGrpSpPr>
          <p:grpSpPr bwMode="auto">
            <a:xfrm>
              <a:off x="476" y="1253"/>
              <a:ext cx="5035" cy="3067"/>
              <a:chOff x="476" y="1026"/>
              <a:chExt cx="5035" cy="3294"/>
            </a:xfrm>
          </p:grpSpPr>
          <p:sp>
            <p:nvSpPr>
              <p:cNvPr id="28696" name="Rectangle 20"/>
              <p:cNvSpPr>
                <a:spLocks noChangeArrowheads="1"/>
              </p:cNvSpPr>
              <p:nvPr/>
            </p:nvSpPr>
            <p:spPr bwMode="auto">
              <a:xfrm>
                <a:off x="1837" y="1026"/>
                <a:ext cx="3674" cy="754"/>
              </a:xfrm>
              <a:prstGeom prst="rect">
                <a:avLst/>
              </a:prstGeom>
              <a:solidFill>
                <a:srgbClr val="99FFCC"/>
              </a:solidFill>
              <a:ln w="9525" algn="ctr">
                <a:noFill/>
                <a:miter lim="800000"/>
                <a:headEnd/>
                <a:tailEnd/>
              </a:ln>
            </p:spPr>
            <p:txBody>
              <a:bodyPr wrap="none" anchor="ctr"/>
              <a:lstStyle/>
              <a:p>
                <a:endParaRPr lang="zh-TW" altLang="zh-TW" sz="2400">
                  <a:solidFill>
                    <a:schemeClr val="tx2"/>
                  </a:solidFill>
                  <a:latin typeface="Tahoma" pitchFamily="34" charset="0"/>
                  <a:ea typeface="華康唐風隸W5" pitchFamily="65" charset="-120"/>
                </a:endParaRPr>
              </a:p>
            </p:txBody>
          </p:sp>
          <p:sp>
            <p:nvSpPr>
              <p:cNvPr id="28697" name="AutoShape 21"/>
              <p:cNvSpPr>
                <a:spLocks noChangeArrowheads="1"/>
              </p:cNvSpPr>
              <p:nvPr/>
            </p:nvSpPr>
            <p:spPr bwMode="auto">
              <a:xfrm>
                <a:off x="2608" y="1071"/>
                <a:ext cx="635" cy="226"/>
              </a:xfrm>
              <a:prstGeom prst="can">
                <a:avLst>
                  <a:gd name="adj" fmla="val 18750"/>
                </a:avLst>
              </a:prstGeom>
              <a:solidFill>
                <a:srgbClr val="FFFFC1"/>
              </a:solidFill>
              <a:ln w="9525">
                <a:solidFill>
                  <a:schemeClr val="tx1"/>
                </a:solidFill>
                <a:round/>
                <a:headEnd/>
                <a:tailEnd/>
              </a:ln>
            </p:spPr>
            <p:txBody>
              <a:bodyPr wrap="none" anchor="ctr"/>
              <a:lstStyle/>
              <a:p>
                <a:pPr eaLnBrk="0" hangingPunct="0"/>
                <a:r>
                  <a:rPr kumimoji="0" lang="en-US" altLang="zh-TW" sz="1400" b="1">
                    <a:latin typeface="Times New Roman" pitchFamily="18" charset="0"/>
                  </a:rPr>
                  <a:t>GBA</a:t>
                </a:r>
                <a:r>
                  <a:rPr kumimoji="0" lang="zh-TW" altLang="en-US" sz="1400" b="1">
                    <a:latin typeface="Times New Roman" pitchFamily="18" charset="0"/>
                  </a:rPr>
                  <a:t>資料庫</a:t>
                </a:r>
              </a:p>
            </p:txBody>
          </p:sp>
          <p:grpSp>
            <p:nvGrpSpPr>
              <p:cNvPr id="5" name="Group 22"/>
              <p:cNvGrpSpPr>
                <a:grpSpLocks/>
              </p:cNvGrpSpPr>
              <p:nvPr/>
            </p:nvGrpSpPr>
            <p:grpSpPr bwMode="auto">
              <a:xfrm>
                <a:off x="476" y="1117"/>
                <a:ext cx="5035" cy="3203"/>
                <a:chOff x="476" y="1117"/>
                <a:chExt cx="5035" cy="3203"/>
              </a:xfrm>
            </p:grpSpPr>
            <p:sp>
              <p:nvSpPr>
                <p:cNvPr id="28699" name="Rectangle 23"/>
                <p:cNvSpPr>
                  <a:spLocks noChangeArrowheads="1"/>
                </p:cNvSpPr>
                <p:nvPr/>
              </p:nvSpPr>
              <p:spPr bwMode="auto">
                <a:xfrm>
                  <a:off x="1837" y="1842"/>
                  <a:ext cx="3674" cy="754"/>
                </a:xfrm>
                <a:prstGeom prst="rect">
                  <a:avLst/>
                </a:prstGeom>
                <a:solidFill>
                  <a:srgbClr val="CCFFCC"/>
                </a:solidFill>
                <a:ln w="9525" algn="ctr">
                  <a:noFill/>
                  <a:miter lim="800000"/>
                  <a:headEnd/>
                  <a:tailEnd/>
                </a:ln>
              </p:spPr>
              <p:txBody>
                <a:bodyPr wrap="none" anchor="ctr"/>
                <a:lstStyle/>
                <a:p>
                  <a:endParaRPr lang="zh-TW" altLang="zh-TW" sz="2400">
                    <a:solidFill>
                      <a:srgbClr val="CCFFCC"/>
                    </a:solidFill>
                    <a:latin typeface="Tahoma" pitchFamily="34" charset="0"/>
                    <a:ea typeface="華康唐風隸W5" pitchFamily="65" charset="-120"/>
                  </a:endParaRPr>
                </a:p>
              </p:txBody>
            </p:sp>
            <p:sp>
              <p:nvSpPr>
                <p:cNvPr id="28700" name="Rectangle 24"/>
                <p:cNvSpPr>
                  <a:spLocks noChangeArrowheads="1"/>
                </p:cNvSpPr>
                <p:nvPr/>
              </p:nvSpPr>
              <p:spPr bwMode="auto">
                <a:xfrm>
                  <a:off x="1837" y="2659"/>
                  <a:ext cx="3674" cy="754"/>
                </a:xfrm>
                <a:prstGeom prst="rect">
                  <a:avLst/>
                </a:prstGeom>
                <a:solidFill>
                  <a:srgbClr val="E4F4A2"/>
                </a:solidFill>
                <a:ln w="9525">
                  <a:noFill/>
                  <a:miter lim="800000"/>
                  <a:headEnd/>
                  <a:tailEnd/>
                </a:ln>
              </p:spPr>
              <p:txBody>
                <a:bodyPr wrap="none" anchor="ctr"/>
                <a:lstStyle/>
                <a:p>
                  <a:endParaRPr lang="zh-TW" altLang="zh-TW" sz="2400">
                    <a:solidFill>
                      <a:schemeClr val="tx2"/>
                    </a:solidFill>
                    <a:latin typeface="Tahoma" pitchFamily="34" charset="0"/>
                    <a:ea typeface="華康唐風隸W5" pitchFamily="65" charset="-120"/>
                  </a:endParaRPr>
                </a:p>
              </p:txBody>
            </p:sp>
            <p:sp>
              <p:nvSpPr>
                <p:cNvPr id="28701" name="Rectangle 25"/>
                <p:cNvSpPr>
                  <a:spLocks noChangeArrowheads="1"/>
                </p:cNvSpPr>
                <p:nvPr/>
              </p:nvSpPr>
              <p:spPr bwMode="auto">
                <a:xfrm>
                  <a:off x="1837" y="3475"/>
                  <a:ext cx="3674" cy="845"/>
                </a:xfrm>
                <a:prstGeom prst="rect">
                  <a:avLst/>
                </a:prstGeom>
                <a:solidFill>
                  <a:srgbClr val="EEF8C4"/>
                </a:solidFill>
                <a:ln w="9525">
                  <a:noFill/>
                  <a:miter lim="800000"/>
                  <a:headEnd/>
                  <a:tailEnd/>
                </a:ln>
              </p:spPr>
              <p:txBody>
                <a:bodyPr wrap="none" anchor="ctr"/>
                <a:lstStyle/>
                <a:p>
                  <a:endParaRPr lang="zh-TW" altLang="zh-TW" sz="2400">
                    <a:solidFill>
                      <a:schemeClr val="tx2"/>
                    </a:solidFill>
                    <a:latin typeface="Tahoma" pitchFamily="34" charset="0"/>
                    <a:ea typeface="華康唐風隸W5" pitchFamily="65" charset="-120"/>
                  </a:endParaRPr>
                </a:p>
              </p:txBody>
            </p:sp>
            <p:graphicFrame>
              <p:nvGraphicFramePr>
                <p:cNvPr id="28674" name="Object 26"/>
                <p:cNvGraphicFramePr>
                  <a:graphicFrameLocks noChangeAspect="1"/>
                </p:cNvGraphicFramePr>
                <p:nvPr/>
              </p:nvGraphicFramePr>
              <p:xfrm>
                <a:off x="1973" y="3874"/>
                <a:ext cx="362" cy="320"/>
              </p:xfrm>
              <a:graphic>
                <a:graphicData uri="http://schemas.openxmlformats.org/presentationml/2006/ole">
                  <p:oleObj spid="_x0000_s3074" name="Clip" r:id="rId5" imgW="3954240" imgH="3497040" progId="">
                    <p:embed/>
                  </p:oleObj>
                </a:graphicData>
              </a:graphic>
            </p:graphicFrame>
            <p:sp>
              <p:nvSpPr>
                <p:cNvPr id="28702" name="Rectangle 27"/>
                <p:cNvSpPr>
                  <a:spLocks noChangeArrowheads="1"/>
                </p:cNvSpPr>
                <p:nvPr/>
              </p:nvSpPr>
              <p:spPr bwMode="auto">
                <a:xfrm>
                  <a:off x="2608" y="3748"/>
                  <a:ext cx="726" cy="498"/>
                </a:xfrm>
                <a:prstGeom prst="rect">
                  <a:avLst/>
                </a:prstGeom>
                <a:solidFill>
                  <a:srgbClr val="FF66CC"/>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zh-TW" altLang="en-US" sz="2000">
                      <a:solidFill>
                        <a:srgbClr val="0000FF"/>
                      </a:solidFill>
                      <a:latin typeface="華康中圓體" pitchFamily="49" charset="-120"/>
                      <a:ea typeface="華康中圓體" pitchFamily="49" charset="-120"/>
                    </a:rPr>
                    <a:t>機   關</a:t>
                  </a:r>
                </a:p>
                <a:p>
                  <a:pPr eaLnBrk="0" hangingPunct="0"/>
                  <a:r>
                    <a:rPr lang="zh-TW" altLang="en-US" sz="2000">
                      <a:solidFill>
                        <a:srgbClr val="0000FF"/>
                      </a:solidFill>
                      <a:latin typeface="華康中圓體" pitchFamily="49" charset="-120"/>
                      <a:ea typeface="華康中圓體" pitchFamily="49" charset="-120"/>
                    </a:rPr>
                    <a:t>自建系統</a:t>
                  </a:r>
                </a:p>
              </p:txBody>
            </p:sp>
            <p:sp>
              <p:nvSpPr>
                <p:cNvPr id="28703" name="Rectangle 28"/>
                <p:cNvSpPr>
                  <a:spLocks noChangeArrowheads="1"/>
                </p:cNvSpPr>
                <p:nvPr/>
              </p:nvSpPr>
              <p:spPr bwMode="auto">
                <a:xfrm>
                  <a:off x="3696" y="3611"/>
                  <a:ext cx="1679" cy="689"/>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000">
                      <a:solidFill>
                        <a:srgbClr val="0000FF"/>
                      </a:solidFill>
                      <a:latin typeface="Times New Roman" pitchFamily="18" charset="0"/>
                      <a:ea typeface="華康中圓體" pitchFamily="49" charset="-120"/>
                    </a:rPr>
                    <a:t>附屬分預算書</a:t>
                  </a:r>
                </a:p>
                <a:p>
                  <a:pPr algn="l">
                    <a:lnSpc>
                      <a:spcPct val="110000"/>
                    </a:lnSpc>
                    <a:buFontTx/>
                    <a:buChar char="•"/>
                  </a:pPr>
                  <a:r>
                    <a:rPr lang="zh-TW" altLang="en-US" sz="1000">
                      <a:solidFill>
                        <a:srgbClr val="0000FF"/>
                      </a:solidFill>
                      <a:latin typeface="Times New Roman" pitchFamily="18" charset="0"/>
                      <a:ea typeface="華康中圓體" pitchFamily="49" charset="-120"/>
                    </a:rPr>
                    <a:t>附屬分預算執行書表</a:t>
                  </a:r>
                </a:p>
                <a:p>
                  <a:pPr algn="l">
                    <a:lnSpc>
                      <a:spcPct val="110000"/>
                    </a:lnSpc>
                    <a:buFontTx/>
                    <a:buChar char="•"/>
                  </a:pPr>
                  <a:r>
                    <a:rPr lang="zh-TW" altLang="en-US" sz="1000">
                      <a:solidFill>
                        <a:srgbClr val="0000FF"/>
                      </a:solidFill>
                      <a:latin typeface="Times New Roman" pitchFamily="18" charset="0"/>
                      <a:ea typeface="華康中圓體" pitchFamily="49" charset="-120"/>
                    </a:rPr>
                    <a:t>附屬分會計報告</a:t>
                  </a:r>
                </a:p>
                <a:p>
                  <a:pPr algn="l">
                    <a:lnSpc>
                      <a:spcPct val="110000"/>
                    </a:lnSpc>
                    <a:buFontTx/>
                    <a:buChar char="•"/>
                  </a:pPr>
                  <a:r>
                    <a:rPr lang="zh-TW" altLang="en-US" sz="1000">
                      <a:solidFill>
                        <a:srgbClr val="0000FF"/>
                      </a:solidFill>
                      <a:latin typeface="Times New Roman" pitchFamily="18" charset="0"/>
                      <a:ea typeface="華康中圓體" pitchFamily="49" charset="-120"/>
                    </a:rPr>
                    <a:t>附屬分決算書</a:t>
                  </a:r>
                </a:p>
              </p:txBody>
            </p:sp>
            <p:sp>
              <p:nvSpPr>
                <p:cNvPr id="28704" name="AutoShape 29"/>
                <p:cNvSpPr>
                  <a:spLocks noChangeArrowheads="1"/>
                </p:cNvSpPr>
                <p:nvPr/>
              </p:nvSpPr>
              <p:spPr bwMode="auto">
                <a:xfrm>
                  <a:off x="4921" y="3929"/>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8705" name="AutoShape 30"/>
                <p:cNvSpPr>
                  <a:spLocks noChangeArrowheads="1"/>
                </p:cNvSpPr>
                <p:nvPr/>
              </p:nvSpPr>
              <p:spPr bwMode="auto">
                <a:xfrm>
                  <a:off x="4921" y="3657"/>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8706" name="Line 31"/>
                <p:cNvSpPr>
                  <a:spLocks noChangeShapeType="1"/>
                </p:cNvSpPr>
                <p:nvPr/>
              </p:nvSpPr>
              <p:spPr bwMode="auto">
                <a:xfrm>
                  <a:off x="2336" y="4065"/>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07" name="Line 32"/>
                <p:cNvSpPr>
                  <a:spLocks noChangeShapeType="1"/>
                </p:cNvSpPr>
                <p:nvPr/>
              </p:nvSpPr>
              <p:spPr bwMode="auto">
                <a:xfrm>
                  <a:off x="3334" y="4020"/>
                  <a:ext cx="36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08" name="Line 33"/>
                <p:cNvSpPr>
                  <a:spLocks noChangeShapeType="1"/>
                </p:cNvSpPr>
                <p:nvPr/>
              </p:nvSpPr>
              <p:spPr bwMode="auto">
                <a:xfrm>
                  <a:off x="5284" y="3793"/>
                  <a:ext cx="181" cy="1"/>
                </a:xfrm>
                <a:prstGeom prst="line">
                  <a:avLst/>
                </a:prstGeom>
                <a:noFill/>
                <a:ln w="9525">
                  <a:solidFill>
                    <a:schemeClr val="tx1"/>
                  </a:solidFill>
                  <a:miter lim="800000"/>
                  <a:headEnd/>
                  <a:tailEnd/>
                </a:ln>
              </p:spPr>
              <p:txBody>
                <a:bodyPr wrap="none"/>
                <a:lstStyle/>
                <a:p>
                  <a:endParaRPr lang="zh-TW" altLang="en-US"/>
                </a:p>
              </p:txBody>
            </p:sp>
            <p:sp>
              <p:nvSpPr>
                <p:cNvPr id="28709" name="Line 34"/>
                <p:cNvSpPr>
                  <a:spLocks noChangeShapeType="1"/>
                </p:cNvSpPr>
                <p:nvPr/>
              </p:nvSpPr>
              <p:spPr bwMode="auto">
                <a:xfrm>
                  <a:off x="5465" y="3521"/>
                  <a:ext cx="0" cy="272"/>
                </a:xfrm>
                <a:prstGeom prst="line">
                  <a:avLst/>
                </a:prstGeom>
                <a:noFill/>
                <a:ln w="9525">
                  <a:solidFill>
                    <a:schemeClr val="tx1"/>
                  </a:solidFill>
                  <a:miter lim="800000"/>
                  <a:headEnd/>
                  <a:tailEnd/>
                </a:ln>
              </p:spPr>
              <p:txBody>
                <a:bodyPr wrap="none"/>
                <a:lstStyle/>
                <a:p>
                  <a:endParaRPr lang="zh-TW" altLang="en-US"/>
                </a:p>
              </p:txBody>
            </p:sp>
            <p:sp>
              <p:nvSpPr>
                <p:cNvPr id="28710" name="Line 35"/>
                <p:cNvSpPr>
                  <a:spLocks noChangeShapeType="1"/>
                </p:cNvSpPr>
                <p:nvPr/>
              </p:nvSpPr>
              <p:spPr bwMode="auto">
                <a:xfrm>
                  <a:off x="2971" y="3504"/>
                  <a:ext cx="2494" cy="17"/>
                </a:xfrm>
                <a:prstGeom prst="line">
                  <a:avLst/>
                </a:prstGeom>
                <a:noFill/>
                <a:ln w="9525">
                  <a:solidFill>
                    <a:schemeClr val="tx1"/>
                  </a:solidFill>
                  <a:miter lim="800000"/>
                  <a:headEnd/>
                  <a:tailEnd/>
                </a:ln>
              </p:spPr>
              <p:txBody>
                <a:bodyPr wrap="none"/>
                <a:lstStyle/>
                <a:p>
                  <a:endParaRPr lang="zh-TW" altLang="en-US"/>
                </a:p>
              </p:txBody>
            </p:sp>
            <p:sp>
              <p:nvSpPr>
                <p:cNvPr id="28711" name="Rectangle 36"/>
                <p:cNvSpPr>
                  <a:spLocks noChangeArrowheads="1"/>
                </p:cNvSpPr>
                <p:nvPr/>
              </p:nvSpPr>
              <p:spPr bwMode="auto">
                <a:xfrm>
                  <a:off x="2563" y="2886"/>
                  <a:ext cx="726" cy="515"/>
                </a:xfrm>
                <a:prstGeom prst="rect">
                  <a:avLst/>
                </a:prstGeom>
                <a:solidFill>
                  <a:srgbClr val="FF66CC"/>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zh-TW" altLang="en-US" sz="2000">
                      <a:solidFill>
                        <a:srgbClr val="0000FF"/>
                      </a:solidFill>
                      <a:latin typeface="華康中圓體" pitchFamily="49" charset="-120"/>
                      <a:ea typeface="華康中圓體" pitchFamily="49" charset="-120"/>
                    </a:rPr>
                    <a:t>機   關</a:t>
                  </a:r>
                </a:p>
                <a:p>
                  <a:pPr eaLnBrk="0" hangingPunct="0"/>
                  <a:r>
                    <a:rPr lang="zh-TW" altLang="en-US" sz="2000">
                      <a:solidFill>
                        <a:srgbClr val="0000FF"/>
                      </a:solidFill>
                      <a:latin typeface="華康中圓體" pitchFamily="49" charset="-120"/>
                      <a:ea typeface="華康中圓體" pitchFamily="49" charset="-120"/>
                    </a:rPr>
                    <a:t>自建系統</a:t>
                  </a:r>
                </a:p>
              </p:txBody>
            </p:sp>
            <p:sp>
              <p:nvSpPr>
                <p:cNvPr id="28712" name="Rectangle 37"/>
                <p:cNvSpPr>
                  <a:spLocks noChangeArrowheads="1"/>
                </p:cNvSpPr>
                <p:nvPr/>
              </p:nvSpPr>
              <p:spPr bwMode="auto">
                <a:xfrm>
                  <a:off x="3651" y="2767"/>
                  <a:ext cx="1724" cy="689"/>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000">
                      <a:solidFill>
                        <a:srgbClr val="0000FF"/>
                      </a:solidFill>
                      <a:latin typeface="Times New Roman" pitchFamily="18" charset="0"/>
                      <a:ea typeface="華康中圓體" pitchFamily="49" charset="-120"/>
                    </a:rPr>
                    <a:t>附屬單位預算書</a:t>
                  </a:r>
                </a:p>
                <a:p>
                  <a:pPr algn="l">
                    <a:lnSpc>
                      <a:spcPct val="110000"/>
                    </a:lnSpc>
                    <a:buFontTx/>
                    <a:buChar char="•"/>
                  </a:pPr>
                  <a:r>
                    <a:rPr lang="zh-TW" altLang="en-US" sz="1000">
                      <a:solidFill>
                        <a:srgbClr val="0000FF"/>
                      </a:solidFill>
                      <a:latin typeface="Times New Roman" pitchFamily="18" charset="0"/>
                      <a:ea typeface="華康中圓體" pitchFamily="49" charset="-120"/>
                    </a:rPr>
                    <a:t>附屬單位預算執行書表</a:t>
                  </a:r>
                </a:p>
                <a:p>
                  <a:pPr algn="l">
                    <a:lnSpc>
                      <a:spcPct val="110000"/>
                    </a:lnSpc>
                    <a:buFontTx/>
                    <a:buChar char="•"/>
                  </a:pPr>
                  <a:r>
                    <a:rPr lang="zh-TW" altLang="en-US" sz="1000">
                      <a:solidFill>
                        <a:srgbClr val="0000FF"/>
                      </a:solidFill>
                      <a:latin typeface="Times New Roman" pitchFamily="18" charset="0"/>
                      <a:ea typeface="華康中圓體" pitchFamily="49" charset="-120"/>
                    </a:rPr>
                    <a:t>附屬單位會計報告</a:t>
                  </a:r>
                </a:p>
                <a:p>
                  <a:pPr algn="l">
                    <a:lnSpc>
                      <a:spcPct val="110000"/>
                    </a:lnSpc>
                    <a:buFontTx/>
                    <a:buChar char="•"/>
                  </a:pPr>
                  <a:r>
                    <a:rPr lang="zh-TW" altLang="en-US" sz="1000">
                      <a:solidFill>
                        <a:srgbClr val="0000FF"/>
                      </a:solidFill>
                      <a:latin typeface="Times New Roman" pitchFamily="18" charset="0"/>
                      <a:ea typeface="華康中圓體" pitchFamily="49" charset="-120"/>
                    </a:rPr>
                    <a:t>附屬單位決算書</a:t>
                  </a:r>
                </a:p>
              </p:txBody>
            </p:sp>
            <p:sp>
              <p:nvSpPr>
                <p:cNvPr id="28713" name="AutoShape 38"/>
                <p:cNvSpPr>
                  <a:spLocks noChangeArrowheads="1"/>
                </p:cNvSpPr>
                <p:nvPr/>
              </p:nvSpPr>
              <p:spPr bwMode="auto">
                <a:xfrm>
                  <a:off x="4921" y="3113"/>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8714" name="AutoShape 39"/>
                <p:cNvSpPr>
                  <a:spLocks noChangeArrowheads="1"/>
                </p:cNvSpPr>
                <p:nvPr/>
              </p:nvSpPr>
              <p:spPr bwMode="auto">
                <a:xfrm>
                  <a:off x="4921" y="2841"/>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8715" name="Line 40"/>
                <p:cNvSpPr>
                  <a:spLocks noChangeShapeType="1"/>
                </p:cNvSpPr>
                <p:nvPr/>
              </p:nvSpPr>
              <p:spPr bwMode="auto">
                <a:xfrm>
                  <a:off x="3289" y="3175"/>
                  <a:ext cx="362" cy="1"/>
                </a:xfrm>
                <a:prstGeom prst="line">
                  <a:avLst/>
                </a:prstGeom>
                <a:noFill/>
                <a:ln w="9525">
                  <a:solidFill>
                    <a:schemeClr val="tx1"/>
                  </a:solidFill>
                  <a:miter lim="800000"/>
                  <a:headEnd/>
                  <a:tailEnd type="triangle" w="med" len="med"/>
                </a:ln>
              </p:spPr>
              <p:txBody>
                <a:bodyPr wrap="none"/>
                <a:lstStyle/>
                <a:p>
                  <a:endParaRPr lang="zh-TW" altLang="en-US"/>
                </a:p>
              </p:txBody>
            </p:sp>
            <p:graphicFrame>
              <p:nvGraphicFramePr>
                <p:cNvPr id="28675" name="Object 41"/>
                <p:cNvGraphicFramePr>
                  <a:graphicFrameLocks noChangeAspect="1"/>
                </p:cNvGraphicFramePr>
                <p:nvPr/>
              </p:nvGraphicFramePr>
              <p:xfrm>
                <a:off x="1927" y="3039"/>
                <a:ext cx="362" cy="320"/>
              </p:xfrm>
              <a:graphic>
                <a:graphicData uri="http://schemas.openxmlformats.org/presentationml/2006/ole">
                  <p:oleObj spid="_x0000_s3075" name="Clip" r:id="rId6" imgW="3954240" imgH="3497040" progId="">
                    <p:embed/>
                  </p:oleObj>
                </a:graphicData>
              </a:graphic>
            </p:graphicFrame>
            <p:sp>
              <p:nvSpPr>
                <p:cNvPr id="28716" name="Line 42"/>
                <p:cNvSpPr>
                  <a:spLocks noChangeShapeType="1"/>
                </p:cNvSpPr>
                <p:nvPr/>
              </p:nvSpPr>
              <p:spPr bwMode="auto">
                <a:xfrm>
                  <a:off x="2290" y="3230"/>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17" name="Rectangle 43"/>
                <p:cNvSpPr>
                  <a:spLocks noChangeArrowheads="1"/>
                </p:cNvSpPr>
                <p:nvPr/>
              </p:nvSpPr>
              <p:spPr bwMode="auto">
                <a:xfrm>
                  <a:off x="2562" y="2268"/>
                  <a:ext cx="726" cy="300"/>
                </a:xfrm>
                <a:prstGeom prst="rect">
                  <a:avLst/>
                </a:prstGeom>
                <a:solidFill>
                  <a:srgbClr val="FFCCFF"/>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8718" name="Rectangle 44"/>
                <p:cNvSpPr>
                  <a:spLocks noChangeArrowheads="1"/>
                </p:cNvSpPr>
                <p:nvPr/>
              </p:nvSpPr>
              <p:spPr bwMode="auto">
                <a:xfrm>
                  <a:off x="3651" y="1934"/>
                  <a:ext cx="1725" cy="809"/>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200">
                      <a:solidFill>
                        <a:srgbClr val="0000FF"/>
                      </a:solidFill>
                      <a:latin typeface="Times New Roman" pitchFamily="18" charset="0"/>
                      <a:ea typeface="華康中圓體" pitchFamily="49" charset="-120"/>
                    </a:rPr>
                    <a:t>主管預算書</a:t>
                  </a:r>
                </a:p>
                <a:p>
                  <a:pPr algn="l">
                    <a:lnSpc>
                      <a:spcPct val="110000"/>
                    </a:lnSpc>
                    <a:buFontTx/>
                    <a:buChar char="•"/>
                  </a:pPr>
                  <a:r>
                    <a:rPr lang="zh-TW" altLang="en-US" sz="1200">
                      <a:solidFill>
                        <a:srgbClr val="0000FF"/>
                      </a:solidFill>
                      <a:latin typeface="Times New Roman" pitchFamily="18" charset="0"/>
                      <a:ea typeface="華康中圓體" pitchFamily="49" charset="-120"/>
                    </a:rPr>
                    <a:t>主管預算執行書表</a:t>
                  </a:r>
                </a:p>
                <a:p>
                  <a:pPr algn="l">
                    <a:lnSpc>
                      <a:spcPct val="110000"/>
                    </a:lnSpc>
                    <a:buFontTx/>
                    <a:buChar char="•"/>
                  </a:pPr>
                  <a:r>
                    <a:rPr lang="zh-TW" altLang="en-US" sz="1200">
                      <a:solidFill>
                        <a:srgbClr val="0000FF"/>
                      </a:solidFill>
                      <a:latin typeface="Times New Roman" pitchFamily="18" charset="0"/>
                      <a:ea typeface="華康中圓體" pitchFamily="49" charset="-120"/>
                    </a:rPr>
                    <a:t>主管決算書</a:t>
                  </a:r>
                </a:p>
                <a:p>
                  <a:pPr algn="l">
                    <a:lnSpc>
                      <a:spcPct val="110000"/>
                    </a:lnSpc>
                    <a:buFontTx/>
                    <a:buChar char="•"/>
                  </a:pPr>
                  <a:endParaRPr lang="en-US" altLang="zh-TW" sz="1200">
                    <a:solidFill>
                      <a:srgbClr val="0000FF"/>
                    </a:solidFill>
                    <a:latin typeface="Times New Roman" pitchFamily="18" charset="0"/>
                    <a:ea typeface="華康中圓體" pitchFamily="49" charset="-120"/>
                  </a:endParaRPr>
                </a:p>
              </p:txBody>
            </p:sp>
            <p:sp>
              <p:nvSpPr>
                <p:cNvPr id="28719" name="AutoShape 45"/>
                <p:cNvSpPr>
                  <a:spLocks noChangeArrowheads="1"/>
                </p:cNvSpPr>
                <p:nvPr/>
              </p:nvSpPr>
              <p:spPr bwMode="auto">
                <a:xfrm>
                  <a:off x="4921" y="2251"/>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8720" name="AutoShape 46"/>
                <p:cNvSpPr>
                  <a:spLocks noChangeArrowheads="1"/>
                </p:cNvSpPr>
                <p:nvPr/>
              </p:nvSpPr>
              <p:spPr bwMode="auto">
                <a:xfrm>
                  <a:off x="4921" y="1979"/>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8721" name="Line 47"/>
                <p:cNvSpPr>
                  <a:spLocks noChangeShapeType="1"/>
                </p:cNvSpPr>
                <p:nvPr/>
              </p:nvSpPr>
              <p:spPr bwMode="auto">
                <a:xfrm>
                  <a:off x="3288" y="2359"/>
                  <a:ext cx="362" cy="1"/>
                </a:xfrm>
                <a:prstGeom prst="line">
                  <a:avLst/>
                </a:prstGeom>
                <a:noFill/>
                <a:ln w="9525">
                  <a:solidFill>
                    <a:schemeClr val="tx1"/>
                  </a:solidFill>
                  <a:miter lim="800000"/>
                  <a:headEnd/>
                  <a:tailEnd type="triangle" w="med" len="med"/>
                </a:ln>
              </p:spPr>
              <p:txBody>
                <a:bodyPr wrap="none"/>
                <a:lstStyle/>
                <a:p>
                  <a:endParaRPr lang="zh-TW" altLang="en-US"/>
                </a:p>
              </p:txBody>
            </p:sp>
            <p:graphicFrame>
              <p:nvGraphicFramePr>
                <p:cNvPr id="28676" name="Object 48"/>
                <p:cNvGraphicFramePr>
                  <a:graphicFrameLocks noChangeAspect="1"/>
                </p:cNvGraphicFramePr>
                <p:nvPr/>
              </p:nvGraphicFramePr>
              <p:xfrm>
                <a:off x="1926" y="2223"/>
                <a:ext cx="362" cy="320"/>
              </p:xfrm>
              <a:graphic>
                <a:graphicData uri="http://schemas.openxmlformats.org/presentationml/2006/ole">
                  <p:oleObj spid="_x0000_s3076" name="Clip" r:id="rId7" imgW="3954240" imgH="3497040" progId="">
                    <p:embed/>
                  </p:oleObj>
                </a:graphicData>
              </a:graphic>
            </p:graphicFrame>
            <p:sp>
              <p:nvSpPr>
                <p:cNvPr id="28722" name="Line 49"/>
                <p:cNvSpPr>
                  <a:spLocks noChangeShapeType="1"/>
                </p:cNvSpPr>
                <p:nvPr/>
              </p:nvSpPr>
              <p:spPr bwMode="auto">
                <a:xfrm>
                  <a:off x="2289" y="2414"/>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23" name="AutoShape 50"/>
                <p:cNvSpPr>
                  <a:spLocks noChangeArrowheads="1"/>
                </p:cNvSpPr>
                <p:nvPr/>
              </p:nvSpPr>
              <p:spPr bwMode="auto">
                <a:xfrm>
                  <a:off x="2608" y="1888"/>
                  <a:ext cx="635" cy="226"/>
                </a:xfrm>
                <a:prstGeom prst="can">
                  <a:avLst>
                    <a:gd name="adj" fmla="val 18750"/>
                  </a:avLst>
                </a:prstGeom>
                <a:solidFill>
                  <a:srgbClr val="FFFFC1"/>
                </a:solidFill>
                <a:ln w="9525">
                  <a:solidFill>
                    <a:schemeClr val="tx1"/>
                  </a:solidFill>
                  <a:round/>
                  <a:headEnd/>
                  <a:tailEnd/>
                </a:ln>
              </p:spPr>
              <p:txBody>
                <a:bodyPr wrap="none" anchor="ctr"/>
                <a:lstStyle/>
                <a:p>
                  <a:pPr eaLnBrk="0" hangingPunct="0"/>
                  <a:r>
                    <a:rPr kumimoji="0" lang="en-US" altLang="zh-TW" sz="1400" b="1">
                      <a:latin typeface="Times New Roman" pitchFamily="18" charset="0"/>
                    </a:rPr>
                    <a:t>GBA</a:t>
                  </a:r>
                  <a:r>
                    <a:rPr kumimoji="0" lang="zh-TW" altLang="en-US" sz="1400" b="1">
                      <a:latin typeface="Times New Roman" pitchFamily="18" charset="0"/>
                    </a:rPr>
                    <a:t>資料庫</a:t>
                  </a:r>
                </a:p>
              </p:txBody>
            </p:sp>
            <p:sp>
              <p:nvSpPr>
                <p:cNvPr id="28724" name="Line 51"/>
                <p:cNvSpPr>
                  <a:spLocks noChangeShapeType="1"/>
                </p:cNvSpPr>
                <p:nvPr/>
              </p:nvSpPr>
              <p:spPr bwMode="auto">
                <a:xfrm>
                  <a:off x="2925" y="2115"/>
                  <a:ext cx="0" cy="136"/>
                </a:xfrm>
                <a:prstGeom prst="line">
                  <a:avLst/>
                </a:prstGeom>
                <a:noFill/>
                <a:ln w="9525">
                  <a:solidFill>
                    <a:schemeClr val="tx1"/>
                  </a:solidFill>
                  <a:miter lim="800000"/>
                  <a:headEnd type="triangle" w="med" len="med"/>
                  <a:tailEnd type="triangle" w="med" len="med"/>
                </a:ln>
              </p:spPr>
              <p:txBody>
                <a:bodyPr wrap="none"/>
                <a:lstStyle/>
                <a:p>
                  <a:endParaRPr lang="zh-TW" altLang="en-US"/>
                </a:p>
              </p:txBody>
            </p:sp>
            <p:sp>
              <p:nvSpPr>
                <p:cNvPr id="28725" name="Rectangle 52"/>
                <p:cNvSpPr>
                  <a:spLocks noChangeArrowheads="1"/>
                </p:cNvSpPr>
                <p:nvPr/>
              </p:nvSpPr>
              <p:spPr bwMode="auto">
                <a:xfrm>
                  <a:off x="2562" y="1434"/>
                  <a:ext cx="726" cy="272"/>
                </a:xfrm>
                <a:prstGeom prst="rect">
                  <a:avLst/>
                </a:prstGeom>
                <a:solidFill>
                  <a:srgbClr val="FFCCFF"/>
                </a:solidFill>
                <a:ln w="9525">
                  <a:solidFill>
                    <a:srgbClr val="CCFF99"/>
                  </a:solidFill>
                  <a:miter lim="800000"/>
                  <a:headEnd/>
                  <a:tailEnd/>
                </a:ln>
                <a:effectLst>
                  <a:prstShdw prst="shdw17" dist="17961" dir="2700000">
                    <a:srgbClr val="7A995C"/>
                  </a:prstShdw>
                </a:effectLst>
              </p:spPr>
              <p:txBody>
                <a:bodyPr wrap="none" lIns="82550" tIns="41275" rIns="82550" bIns="41275" anchor="ctr"/>
                <a:lstStyle/>
                <a:p>
                  <a:pPr eaLnBrk="0" hangingPunct="0"/>
                  <a:r>
                    <a:rPr lang="en-US" altLang="zh-TW" sz="2000">
                      <a:solidFill>
                        <a:srgbClr val="0000FF"/>
                      </a:solidFill>
                      <a:latin typeface="華康中圓體" pitchFamily="49" charset="-120"/>
                      <a:ea typeface="華康中圓體" pitchFamily="49" charset="-120"/>
                    </a:rPr>
                    <a:t>GBA</a:t>
                  </a:r>
                  <a:r>
                    <a:rPr lang="zh-TW" altLang="en-US" sz="2000">
                      <a:solidFill>
                        <a:srgbClr val="0000FF"/>
                      </a:solidFill>
                      <a:latin typeface="華康中圓體" pitchFamily="49" charset="-120"/>
                      <a:ea typeface="華康中圓體" pitchFamily="49" charset="-120"/>
                    </a:rPr>
                    <a:t>系統</a:t>
                  </a:r>
                </a:p>
              </p:txBody>
            </p:sp>
            <p:sp>
              <p:nvSpPr>
                <p:cNvPr id="28726" name="Rectangle 53"/>
                <p:cNvSpPr>
                  <a:spLocks noChangeArrowheads="1"/>
                </p:cNvSpPr>
                <p:nvPr/>
              </p:nvSpPr>
              <p:spPr bwMode="auto">
                <a:xfrm>
                  <a:off x="3650" y="1117"/>
                  <a:ext cx="1725" cy="689"/>
                </a:xfrm>
                <a:prstGeom prst="rect">
                  <a:avLst/>
                </a:prstGeom>
                <a:solidFill>
                  <a:srgbClr val="CCFF99"/>
                </a:solidFill>
                <a:ln w="9525">
                  <a:noFill/>
                  <a:miter lim="800000"/>
                  <a:headEnd/>
                  <a:tailEnd/>
                </a:ln>
              </p:spPr>
              <p:txBody>
                <a:bodyPr>
                  <a:spAutoFit/>
                </a:bodyPr>
                <a:lstStyle/>
                <a:p>
                  <a:pPr algn="l">
                    <a:lnSpc>
                      <a:spcPct val="110000"/>
                    </a:lnSpc>
                    <a:buFontTx/>
                    <a:buChar char="•"/>
                  </a:pPr>
                  <a:r>
                    <a:rPr lang="zh-TW" altLang="en-US" sz="1000">
                      <a:solidFill>
                        <a:srgbClr val="0000FF"/>
                      </a:solidFill>
                      <a:latin typeface="Times New Roman" pitchFamily="18" charset="0"/>
                      <a:ea typeface="華康中圓體" pitchFamily="49" charset="-120"/>
                    </a:rPr>
                    <a:t>總預算書</a:t>
                  </a:r>
                </a:p>
                <a:p>
                  <a:pPr algn="l">
                    <a:lnSpc>
                      <a:spcPct val="110000"/>
                    </a:lnSpc>
                    <a:buFontTx/>
                    <a:buChar char="•"/>
                  </a:pPr>
                  <a:r>
                    <a:rPr lang="zh-TW" altLang="en-US" sz="1000">
                      <a:solidFill>
                        <a:srgbClr val="0000FF"/>
                      </a:solidFill>
                      <a:latin typeface="Times New Roman" pitchFamily="18" charset="0"/>
                      <a:ea typeface="華康中圓體" pitchFamily="49" charset="-120"/>
                    </a:rPr>
                    <a:t>總單位預算執行書表</a:t>
                  </a:r>
                </a:p>
                <a:p>
                  <a:pPr algn="l">
                    <a:lnSpc>
                      <a:spcPct val="110000"/>
                    </a:lnSpc>
                    <a:buFontTx/>
                    <a:buChar char="•"/>
                  </a:pPr>
                  <a:r>
                    <a:rPr lang="zh-TW" altLang="en-US" sz="1000">
                      <a:solidFill>
                        <a:srgbClr val="0000FF"/>
                      </a:solidFill>
                      <a:latin typeface="Times New Roman" pitchFamily="18" charset="0"/>
                      <a:ea typeface="華康中圓體" pitchFamily="49" charset="-120"/>
                    </a:rPr>
                    <a:t>總會計報告</a:t>
                  </a:r>
                </a:p>
                <a:p>
                  <a:pPr algn="l">
                    <a:lnSpc>
                      <a:spcPct val="110000"/>
                    </a:lnSpc>
                    <a:buFontTx/>
                    <a:buChar char="•"/>
                  </a:pPr>
                  <a:r>
                    <a:rPr lang="zh-TW" altLang="en-US" sz="1000">
                      <a:solidFill>
                        <a:srgbClr val="0000FF"/>
                      </a:solidFill>
                      <a:latin typeface="Times New Roman" pitchFamily="18" charset="0"/>
                      <a:ea typeface="華康中圓體" pitchFamily="49" charset="-120"/>
                    </a:rPr>
                    <a:t>總決算書</a:t>
                  </a:r>
                </a:p>
              </p:txBody>
            </p:sp>
            <p:sp>
              <p:nvSpPr>
                <p:cNvPr id="28727" name="AutoShape 54"/>
                <p:cNvSpPr>
                  <a:spLocks noChangeArrowheads="1"/>
                </p:cNvSpPr>
                <p:nvPr/>
              </p:nvSpPr>
              <p:spPr bwMode="auto">
                <a:xfrm>
                  <a:off x="4876" y="1434"/>
                  <a:ext cx="408" cy="272"/>
                </a:xfrm>
                <a:prstGeom prst="flowChartMultidocument">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紙本</a:t>
                  </a:r>
                </a:p>
              </p:txBody>
            </p:sp>
            <p:sp>
              <p:nvSpPr>
                <p:cNvPr id="28728" name="AutoShape 55"/>
                <p:cNvSpPr>
                  <a:spLocks noChangeArrowheads="1"/>
                </p:cNvSpPr>
                <p:nvPr/>
              </p:nvSpPr>
              <p:spPr bwMode="auto">
                <a:xfrm>
                  <a:off x="4876" y="1162"/>
                  <a:ext cx="408" cy="227"/>
                </a:xfrm>
                <a:prstGeom prst="flowChartMagneticDrum">
                  <a:avLst/>
                </a:prstGeom>
                <a:solidFill>
                  <a:srgbClr val="B2B2B2"/>
                </a:solidFill>
                <a:ln w="9525">
                  <a:solidFill>
                    <a:schemeClr val="tx1"/>
                  </a:solidFill>
                  <a:miter lim="800000"/>
                  <a:headEnd/>
                  <a:tailEnd/>
                </a:ln>
              </p:spPr>
              <p:txBody>
                <a:bodyPr wrap="none" anchor="ctr"/>
                <a:lstStyle/>
                <a:p>
                  <a:r>
                    <a:rPr lang="zh-TW" altLang="en-US" sz="1400">
                      <a:latin typeface="Tahoma" pitchFamily="34" charset="0"/>
                      <a:ea typeface="標楷體" pitchFamily="65" charset="-120"/>
                    </a:rPr>
                    <a:t>電子檔</a:t>
                  </a:r>
                </a:p>
              </p:txBody>
            </p:sp>
            <p:sp>
              <p:nvSpPr>
                <p:cNvPr id="28729" name="Line 56"/>
                <p:cNvSpPr>
                  <a:spLocks noChangeShapeType="1"/>
                </p:cNvSpPr>
                <p:nvPr/>
              </p:nvSpPr>
              <p:spPr bwMode="auto">
                <a:xfrm>
                  <a:off x="3288" y="1525"/>
                  <a:ext cx="362" cy="1"/>
                </a:xfrm>
                <a:prstGeom prst="line">
                  <a:avLst/>
                </a:prstGeom>
                <a:noFill/>
                <a:ln w="9525">
                  <a:solidFill>
                    <a:schemeClr val="tx1"/>
                  </a:solidFill>
                  <a:miter lim="800000"/>
                  <a:headEnd/>
                  <a:tailEnd type="triangle" w="med" len="med"/>
                </a:ln>
              </p:spPr>
              <p:txBody>
                <a:bodyPr wrap="none"/>
                <a:lstStyle/>
                <a:p>
                  <a:endParaRPr lang="zh-TW" altLang="en-US"/>
                </a:p>
              </p:txBody>
            </p:sp>
            <p:graphicFrame>
              <p:nvGraphicFramePr>
                <p:cNvPr id="28677" name="Object 57"/>
                <p:cNvGraphicFramePr>
                  <a:graphicFrameLocks noChangeAspect="1"/>
                </p:cNvGraphicFramePr>
                <p:nvPr/>
              </p:nvGraphicFramePr>
              <p:xfrm>
                <a:off x="1926" y="1389"/>
                <a:ext cx="362" cy="320"/>
              </p:xfrm>
              <a:graphic>
                <a:graphicData uri="http://schemas.openxmlformats.org/presentationml/2006/ole">
                  <p:oleObj spid="_x0000_s3077" name="Clip" r:id="rId8" imgW="3954240" imgH="3497040" progId="">
                    <p:embed/>
                  </p:oleObj>
                </a:graphicData>
              </a:graphic>
            </p:graphicFrame>
            <p:sp>
              <p:nvSpPr>
                <p:cNvPr id="28730" name="Line 58"/>
                <p:cNvSpPr>
                  <a:spLocks noChangeShapeType="1"/>
                </p:cNvSpPr>
                <p:nvPr/>
              </p:nvSpPr>
              <p:spPr bwMode="auto">
                <a:xfrm>
                  <a:off x="2289" y="1580"/>
                  <a:ext cx="272" cy="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31" name="Line 59"/>
                <p:cNvSpPr>
                  <a:spLocks noChangeShapeType="1"/>
                </p:cNvSpPr>
                <p:nvPr/>
              </p:nvSpPr>
              <p:spPr bwMode="auto">
                <a:xfrm>
                  <a:off x="2926" y="1298"/>
                  <a:ext cx="0" cy="136"/>
                </a:xfrm>
                <a:prstGeom prst="line">
                  <a:avLst/>
                </a:prstGeom>
                <a:noFill/>
                <a:ln w="9525">
                  <a:solidFill>
                    <a:schemeClr val="tx1"/>
                  </a:solidFill>
                  <a:miter lim="800000"/>
                  <a:headEnd type="triangle" w="med" len="med"/>
                  <a:tailEnd type="triangle" w="med" len="med"/>
                </a:ln>
              </p:spPr>
              <p:txBody>
                <a:bodyPr wrap="none"/>
                <a:lstStyle/>
                <a:p>
                  <a:endParaRPr lang="zh-TW" altLang="en-US"/>
                </a:p>
              </p:txBody>
            </p:sp>
            <p:sp>
              <p:nvSpPr>
                <p:cNvPr id="28732" name="Line 60"/>
                <p:cNvSpPr>
                  <a:spLocks noChangeShapeType="1"/>
                </p:cNvSpPr>
                <p:nvPr/>
              </p:nvSpPr>
              <p:spPr bwMode="auto">
                <a:xfrm flipV="1">
                  <a:off x="2971" y="3385"/>
                  <a:ext cx="0" cy="119"/>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33" name="Line 61"/>
                <p:cNvSpPr>
                  <a:spLocks noChangeShapeType="1"/>
                </p:cNvSpPr>
                <p:nvPr/>
              </p:nvSpPr>
              <p:spPr bwMode="auto">
                <a:xfrm>
                  <a:off x="2925" y="2659"/>
                  <a:ext cx="2540" cy="0"/>
                </a:xfrm>
                <a:prstGeom prst="line">
                  <a:avLst/>
                </a:prstGeom>
                <a:noFill/>
                <a:ln w="9525">
                  <a:solidFill>
                    <a:schemeClr val="tx1"/>
                  </a:solidFill>
                  <a:miter lim="800000"/>
                  <a:headEnd/>
                  <a:tailEnd/>
                </a:ln>
              </p:spPr>
              <p:txBody>
                <a:bodyPr wrap="none"/>
                <a:lstStyle/>
                <a:p>
                  <a:endParaRPr lang="zh-TW" altLang="en-US"/>
                </a:p>
              </p:txBody>
            </p:sp>
            <p:sp>
              <p:nvSpPr>
                <p:cNvPr id="28734" name="Line 62"/>
                <p:cNvSpPr>
                  <a:spLocks noChangeShapeType="1"/>
                </p:cNvSpPr>
                <p:nvPr/>
              </p:nvSpPr>
              <p:spPr bwMode="auto">
                <a:xfrm flipV="1">
                  <a:off x="2925" y="2540"/>
                  <a:ext cx="0" cy="119"/>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35" name="Line 63"/>
                <p:cNvSpPr>
                  <a:spLocks noChangeShapeType="1"/>
                </p:cNvSpPr>
                <p:nvPr/>
              </p:nvSpPr>
              <p:spPr bwMode="auto">
                <a:xfrm>
                  <a:off x="5284" y="2931"/>
                  <a:ext cx="181" cy="1"/>
                </a:xfrm>
                <a:prstGeom prst="line">
                  <a:avLst/>
                </a:prstGeom>
                <a:noFill/>
                <a:ln w="9525">
                  <a:solidFill>
                    <a:schemeClr val="tx1"/>
                  </a:solidFill>
                  <a:miter lim="800000"/>
                  <a:headEnd/>
                  <a:tailEnd/>
                </a:ln>
              </p:spPr>
              <p:txBody>
                <a:bodyPr wrap="none"/>
                <a:lstStyle/>
                <a:p>
                  <a:endParaRPr lang="zh-TW" altLang="en-US"/>
                </a:p>
              </p:txBody>
            </p:sp>
            <p:sp>
              <p:nvSpPr>
                <p:cNvPr id="28736" name="Line 64"/>
                <p:cNvSpPr>
                  <a:spLocks noChangeShapeType="1"/>
                </p:cNvSpPr>
                <p:nvPr/>
              </p:nvSpPr>
              <p:spPr bwMode="auto">
                <a:xfrm>
                  <a:off x="5465" y="2659"/>
                  <a:ext cx="1" cy="272"/>
                </a:xfrm>
                <a:prstGeom prst="line">
                  <a:avLst/>
                </a:prstGeom>
                <a:noFill/>
                <a:ln w="9525">
                  <a:solidFill>
                    <a:schemeClr val="tx1"/>
                  </a:solidFill>
                  <a:miter lim="800000"/>
                  <a:headEnd/>
                  <a:tailEnd/>
                </a:ln>
              </p:spPr>
              <p:txBody>
                <a:bodyPr wrap="none"/>
                <a:lstStyle/>
                <a:p>
                  <a:endParaRPr lang="zh-TW" altLang="en-US"/>
                </a:p>
              </p:txBody>
            </p:sp>
            <p:sp>
              <p:nvSpPr>
                <p:cNvPr id="28737" name="Line 65"/>
                <p:cNvSpPr>
                  <a:spLocks noChangeShapeType="1"/>
                </p:cNvSpPr>
                <p:nvPr/>
              </p:nvSpPr>
              <p:spPr bwMode="auto">
                <a:xfrm>
                  <a:off x="2925" y="1842"/>
                  <a:ext cx="2540" cy="0"/>
                </a:xfrm>
                <a:prstGeom prst="line">
                  <a:avLst/>
                </a:prstGeom>
                <a:noFill/>
                <a:ln w="9525">
                  <a:solidFill>
                    <a:schemeClr val="tx1"/>
                  </a:solidFill>
                  <a:miter lim="800000"/>
                  <a:headEnd/>
                  <a:tailEnd/>
                </a:ln>
              </p:spPr>
              <p:txBody>
                <a:bodyPr wrap="none"/>
                <a:lstStyle/>
                <a:p>
                  <a:endParaRPr lang="zh-TW" altLang="en-US"/>
                </a:p>
              </p:txBody>
            </p:sp>
            <p:sp>
              <p:nvSpPr>
                <p:cNvPr id="28738" name="Line 66"/>
                <p:cNvSpPr>
                  <a:spLocks noChangeShapeType="1"/>
                </p:cNvSpPr>
                <p:nvPr/>
              </p:nvSpPr>
              <p:spPr bwMode="auto">
                <a:xfrm flipV="1">
                  <a:off x="2925" y="1723"/>
                  <a:ext cx="0" cy="119"/>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739" name="Line 67"/>
                <p:cNvSpPr>
                  <a:spLocks noChangeShapeType="1"/>
                </p:cNvSpPr>
                <p:nvPr/>
              </p:nvSpPr>
              <p:spPr bwMode="auto">
                <a:xfrm>
                  <a:off x="5285" y="2098"/>
                  <a:ext cx="181" cy="1"/>
                </a:xfrm>
                <a:prstGeom prst="line">
                  <a:avLst/>
                </a:prstGeom>
                <a:noFill/>
                <a:ln w="9525">
                  <a:solidFill>
                    <a:schemeClr val="tx1"/>
                  </a:solidFill>
                  <a:miter lim="800000"/>
                  <a:headEnd/>
                  <a:tailEnd/>
                </a:ln>
              </p:spPr>
              <p:txBody>
                <a:bodyPr wrap="none"/>
                <a:lstStyle/>
                <a:p>
                  <a:endParaRPr lang="zh-TW" altLang="en-US"/>
                </a:p>
              </p:txBody>
            </p:sp>
            <p:sp>
              <p:nvSpPr>
                <p:cNvPr id="28740" name="Line 68"/>
                <p:cNvSpPr>
                  <a:spLocks noChangeShapeType="1"/>
                </p:cNvSpPr>
                <p:nvPr/>
              </p:nvSpPr>
              <p:spPr bwMode="auto">
                <a:xfrm>
                  <a:off x="5465" y="1842"/>
                  <a:ext cx="0" cy="273"/>
                </a:xfrm>
                <a:prstGeom prst="line">
                  <a:avLst/>
                </a:prstGeom>
                <a:noFill/>
                <a:ln w="9525">
                  <a:solidFill>
                    <a:schemeClr val="tx1"/>
                  </a:solidFill>
                  <a:miter lim="800000"/>
                  <a:headEnd/>
                  <a:tailEnd/>
                </a:ln>
              </p:spPr>
              <p:txBody>
                <a:bodyPr wrap="none"/>
                <a:lstStyle/>
                <a:p>
                  <a:endParaRPr lang="zh-TW" altLang="en-US"/>
                </a:p>
              </p:txBody>
            </p:sp>
            <p:sp>
              <p:nvSpPr>
                <p:cNvPr id="28741" name="AutoShape 69"/>
                <p:cNvSpPr>
                  <a:spLocks noChangeArrowheads="1"/>
                </p:cNvSpPr>
                <p:nvPr/>
              </p:nvSpPr>
              <p:spPr bwMode="auto">
                <a:xfrm>
                  <a:off x="476" y="3612"/>
                  <a:ext cx="1360" cy="499"/>
                </a:xfrm>
                <a:prstGeom prst="homePlate">
                  <a:avLst>
                    <a:gd name="adj" fmla="val 68136"/>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附屬</a:t>
                  </a:r>
                </a:p>
                <a:p>
                  <a:r>
                    <a:rPr lang="zh-TW" altLang="en-US" sz="2000">
                      <a:solidFill>
                        <a:srgbClr val="000000"/>
                      </a:solidFill>
                      <a:latin typeface="Tahoma" pitchFamily="34" charset="0"/>
                      <a:ea typeface="標楷體" pitchFamily="65" charset="-120"/>
                    </a:rPr>
                    <a:t>分預算機關</a:t>
                  </a:r>
                  <a:endParaRPr lang="zh-TW" altLang="en-US" sz="2400" b="1">
                    <a:solidFill>
                      <a:schemeClr val="bg2"/>
                    </a:solidFill>
                    <a:ea typeface="標楷體" pitchFamily="65" charset="-120"/>
                  </a:endParaRPr>
                </a:p>
              </p:txBody>
            </p:sp>
            <p:sp>
              <p:nvSpPr>
                <p:cNvPr id="28742" name="AutoShape 70"/>
                <p:cNvSpPr>
                  <a:spLocks noChangeArrowheads="1"/>
                </p:cNvSpPr>
                <p:nvPr/>
              </p:nvSpPr>
              <p:spPr bwMode="auto">
                <a:xfrm>
                  <a:off x="476" y="2795"/>
                  <a:ext cx="1360" cy="499"/>
                </a:xfrm>
                <a:prstGeom prst="homePlate">
                  <a:avLst>
                    <a:gd name="adj" fmla="val 68136"/>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附屬</a:t>
                  </a:r>
                </a:p>
                <a:p>
                  <a:r>
                    <a:rPr lang="zh-TW" altLang="en-US" sz="2000">
                      <a:solidFill>
                        <a:srgbClr val="000000"/>
                      </a:solidFill>
                      <a:latin typeface="Tahoma" pitchFamily="34" charset="0"/>
                      <a:ea typeface="標楷體" pitchFamily="65" charset="-120"/>
                    </a:rPr>
                    <a:t>單位預算機關</a:t>
                  </a:r>
                  <a:endParaRPr lang="zh-TW" altLang="en-US" sz="2400" b="1">
                    <a:solidFill>
                      <a:schemeClr val="bg2"/>
                    </a:solidFill>
                    <a:ea typeface="標楷體" pitchFamily="65" charset="-120"/>
                  </a:endParaRPr>
                </a:p>
              </p:txBody>
            </p:sp>
            <p:sp>
              <p:nvSpPr>
                <p:cNvPr id="28743" name="AutoShape 71"/>
                <p:cNvSpPr>
                  <a:spLocks noChangeArrowheads="1"/>
                </p:cNvSpPr>
                <p:nvPr/>
              </p:nvSpPr>
              <p:spPr bwMode="auto">
                <a:xfrm>
                  <a:off x="476" y="1979"/>
                  <a:ext cx="1360" cy="499"/>
                </a:xfrm>
                <a:prstGeom prst="homePlate">
                  <a:avLst>
                    <a:gd name="adj" fmla="val 68136"/>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主管機關</a:t>
                  </a:r>
                  <a:endParaRPr lang="zh-TW" altLang="en-US" sz="2400" b="1">
                    <a:solidFill>
                      <a:schemeClr val="bg2"/>
                    </a:solidFill>
                    <a:ea typeface="標楷體" pitchFamily="65" charset="-120"/>
                  </a:endParaRPr>
                </a:p>
              </p:txBody>
            </p:sp>
            <p:sp>
              <p:nvSpPr>
                <p:cNvPr id="28744" name="AutoShape 72"/>
                <p:cNvSpPr>
                  <a:spLocks noChangeArrowheads="1"/>
                </p:cNvSpPr>
                <p:nvPr/>
              </p:nvSpPr>
              <p:spPr bwMode="auto">
                <a:xfrm>
                  <a:off x="476" y="1253"/>
                  <a:ext cx="1360" cy="453"/>
                </a:xfrm>
                <a:prstGeom prst="homePlate">
                  <a:avLst>
                    <a:gd name="adj" fmla="val 75055"/>
                  </a:avLst>
                </a:prstGeom>
                <a:gradFill rotWithShape="1">
                  <a:gsLst>
                    <a:gs pos="0">
                      <a:schemeClr val="bg1">
                        <a:alpha val="79999"/>
                      </a:schemeClr>
                    </a:gs>
                    <a:gs pos="100000">
                      <a:schemeClr val="accent1">
                        <a:alpha val="60001"/>
                      </a:schemeClr>
                    </a:gs>
                  </a:gsLst>
                  <a:path path="shape">
                    <a:fillToRect l="50000" t="50000" r="50000" b="50000"/>
                  </a:path>
                </a:gradFill>
                <a:ln w="9525">
                  <a:noFill/>
                  <a:miter lim="800000"/>
                  <a:headEnd/>
                  <a:tailEnd/>
                </a:ln>
              </p:spPr>
              <p:txBody>
                <a:bodyPr wrap="none" anchor="ctr"/>
                <a:lstStyle/>
                <a:p>
                  <a:r>
                    <a:rPr lang="zh-TW" altLang="en-US" sz="2000">
                      <a:solidFill>
                        <a:srgbClr val="000000"/>
                      </a:solidFill>
                      <a:latin typeface="Tahoma" pitchFamily="34" charset="0"/>
                      <a:ea typeface="標楷體" pitchFamily="65" charset="-120"/>
                    </a:rPr>
                    <a:t>行政院</a:t>
                  </a:r>
                  <a:endParaRPr lang="zh-TW" altLang="en-US" sz="2400" b="1">
                    <a:solidFill>
                      <a:schemeClr val="bg2"/>
                    </a:solidFill>
                    <a:ea typeface="標楷體" pitchFamily="65" charset="-120"/>
                  </a:endParaRPr>
                </a:p>
              </p:txBody>
            </p:sp>
            <p:sp>
              <p:nvSpPr>
                <p:cNvPr id="28745" name="Text Box 73"/>
                <p:cNvSpPr txBox="1">
                  <a:spLocks noChangeArrowheads="1"/>
                </p:cNvSpPr>
                <p:nvPr/>
              </p:nvSpPr>
              <p:spPr bwMode="auto">
                <a:xfrm>
                  <a:off x="1882" y="2070"/>
                  <a:ext cx="617" cy="247"/>
                </a:xfrm>
                <a:prstGeom prst="rect">
                  <a:avLst/>
                </a:prstGeom>
                <a:noFill/>
                <a:ln w="9525">
                  <a:noFill/>
                  <a:miter lim="800000"/>
                  <a:headEnd/>
                  <a:tailEnd/>
                </a:ln>
              </p:spPr>
              <p:txBody>
                <a:bodyPr wrap="none">
                  <a:spAutoFit/>
                </a:bodyPr>
                <a:lstStyle/>
                <a:p>
                  <a:pPr algn="l"/>
                  <a:r>
                    <a:rPr lang="zh-TW" altLang="en-US" sz="1200">
                      <a:latin typeface="Tahoma" pitchFamily="34" charset="0"/>
                      <a:ea typeface="標楷體" pitchFamily="65" charset="-120"/>
                    </a:rPr>
                    <a:t>內部使用者</a:t>
                  </a:r>
                </a:p>
              </p:txBody>
            </p:sp>
            <p:sp>
              <p:nvSpPr>
                <p:cNvPr id="28746" name="Text Box 74"/>
                <p:cNvSpPr txBox="1">
                  <a:spLocks noChangeArrowheads="1"/>
                </p:cNvSpPr>
                <p:nvPr/>
              </p:nvSpPr>
              <p:spPr bwMode="auto">
                <a:xfrm>
                  <a:off x="1882" y="1254"/>
                  <a:ext cx="617" cy="247"/>
                </a:xfrm>
                <a:prstGeom prst="rect">
                  <a:avLst/>
                </a:prstGeom>
                <a:noFill/>
                <a:ln w="9525">
                  <a:noFill/>
                  <a:miter lim="800000"/>
                  <a:headEnd/>
                  <a:tailEnd/>
                </a:ln>
              </p:spPr>
              <p:txBody>
                <a:bodyPr wrap="none">
                  <a:spAutoFit/>
                </a:bodyPr>
                <a:lstStyle/>
                <a:p>
                  <a:pPr algn="l"/>
                  <a:r>
                    <a:rPr lang="zh-TW" altLang="en-US" sz="1200">
                      <a:latin typeface="Tahoma" pitchFamily="34" charset="0"/>
                      <a:ea typeface="標楷體" pitchFamily="65" charset="-120"/>
                    </a:rPr>
                    <a:t>內部使用者</a:t>
                  </a:r>
                </a:p>
              </p:txBody>
            </p:sp>
          </p:grpSp>
        </p:grpSp>
        <p:sp>
          <p:nvSpPr>
            <p:cNvPr id="28695" name="Text Box 75"/>
            <p:cNvSpPr txBox="1">
              <a:spLocks noChangeArrowheads="1"/>
            </p:cNvSpPr>
            <p:nvPr/>
          </p:nvSpPr>
          <p:spPr bwMode="auto">
            <a:xfrm>
              <a:off x="158" y="1207"/>
              <a:ext cx="1114" cy="332"/>
            </a:xfrm>
            <a:prstGeom prst="rect">
              <a:avLst/>
            </a:prstGeom>
            <a:noFill/>
            <a:ln w="9525">
              <a:noFill/>
              <a:miter lim="800000"/>
              <a:headEnd/>
              <a:tailEnd/>
            </a:ln>
          </p:spPr>
          <p:txBody>
            <a:bodyPr wrap="none">
              <a:spAutoFit/>
            </a:bodyPr>
            <a:lstStyle/>
            <a:p>
              <a:pPr algn="l"/>
              <a:r>
                <a:rPr lang="zh-TW" altLang="en-US" sz="2000" b="1">
                  <a:latin typeface="Tahoma" pitchFamily="34" charset="0"/>
                  <a:ea typeface="標楷體" pitchFamily="65" charset="-120"/>
                </a:rPr>
                <a:t>事業機構流程</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nodeType="clickEffect">
                                  <p:stCondLst>
                                    <p:cond delay="0"/>
                                  </p:stCondLst>
                                  <p:endCondLst>
                                    <p:cond evt="onNext" delay="0">
                                      <p:tgtEl>
                                        <p:sldTgt/>
                                      </p:tgtEl>
                                    </p:cond>
                                  </p:endCondLst>
                                  <p:childTnLst>
                                    <p:anim calcmode="discrete" valueType="str">
                                      <p:cBhvr>
                                        <p:cTn id="6"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303107"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303106" name="投影片編號版面配置區 3"/>
          <p:cNvSpPr>
            <a:spLocks noGrp="1"/>
          </p:cNvSpPr>
          <p:nvPr>
            <p:ph type="sldNum" sz="quarter" idx="10"/>
          </p:nvPr>
        </p:nvSpPr>
        <p:spPr>
          <a:noFill/>
        </p:spPr>
        <p:txBody>
          <a:bodyPr/>
          <a:lstStyle/>
          <a:p>
            <a:fld id="{7A176B67-10B0-4ADF-BECE-C69D859F883C}" type="slidenum">
              <a:rPr lang="en-US" altLang="zh-TW"/>
              <a:pPr/>
              <a:t>26</a:t>
            </a:fld>
            <a:r>
              <a:rPr lang="en-US" altLang="zh-TW"/>
              <a:t>/34</a:t>
            </a:r>
          </a:p>
        </p:txBody>
      </p:sp>
      <p:sp>
        <p:nvSpPr>
          <p:cNvPr id="2519043" name="Rectangle 3"/>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303109" name="Rectangle 4"/>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303110" name="Freeform 5"/>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303111" name="Freeform 6"/>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303112" name="Freeform 7"/>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303113" name="Rectangle 8"/>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303114" name="Rectangle 9"/>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303115" name="Rectangle 10"/>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grpSp>
        <p:nvGrpSpPr>
          <p:cNvPr id="2" name="Group 11"/>
          <p:cNvGrpSpPr>
            <a:grpSpLocks/>
          </p:cNvGrpSpPr>
          <p:nvPr/>
        </p:nvGrpSpPr>
        <p:grpSpPr bwMode="auto">
          <a:xfrm>
            <a:off x="636588" y="2289175"/>
            <a:ext cx="1414462" cy="604838"/>
            <a:chOff x="401" y="1442"/>
            <a:chExt cx="891" cy="381"/>
          </a:xfrm>
        </p:grpSpPr>
        <p:sp>
          <p:nvSpPr>
            <p:cNvPr id="303158" name="Freeform 12"/>
            <p:cNvSpPr>
              <a:spLocks/>
            </p:cNvSpPr>
            <p:nvPr/>
          </p:nvSpPr>
          <p:spPr bwMode="auto">
            <a:xfrm>
              <a:off x="401" y="1442"/>
              <a:ext cx="891" cy="381"/>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99CC"/>
            </a:solidFill>
            <a:ln w="14288">
              <a:solidFill>
                <a:srgbClr val="000000"/>
              </a:solidFill>
              <a:round/>
              <a:headEnd/>
              <a:tailEnd/>
            </a:ln>
          </p:spPr>
          <p:txBody>
            <a:bodyPr/>
            <a:lstStyle/>
            <a:p>
              <a:endParaRPr lang="zh-TW" altLang="en-US"/>
            </a:p>
          </p:txBody>
        </p:sp>
        <p:sp>
          <p:nvSpPr>
            <p:cNvPr id="303159" name="Rectangle 13"/>
            <p:cNvSpPr>
              <a:spLocks noChangeArrowheads="1"/>
            </p:cNvSpPr>
            <p:nvPr/>
          </p:nvSpPr>
          <p:spPr bwMode="auto">
            <a:xfrm>
              <a:off x="748" y="1570"/>
              <a:ext cx="208" cy="250"/>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grpSp>
      <p:sp>
        <p:nvSpPr>
          <p:cNvPr id="303117" name="Rectangle 1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303118" name="Oval 15"/>
          <p:cNvSpPr>
            <a:spLocks noChangeArrowheads="1"/>
          </p:cNvSpPr>
          <p:nvPr/>
        </p:nvSpPr>
        <p:spPr bwMode="auto">
          <a:xfrm>
            <a:off x="2627313" y="1700213"/>
            <a:ext cx="311150" cy="303212"/>
          </a:xfrm>
          <a:prstGeom prst="ellipse">
            <a:avLst/>
          </a:prstGeom>
          <a:solidFill>
            <a:srgbClr val="FF99CC"/>
          </a:solidFill>
          <a:ln w="9525">
            <a:solidFill>
              <a:schemeClr val="tx1"/>
            </a:solidFill>
            <a:miter lim="800000"/>
            <a:headEnd/>
            <a:tailEnd/>
          </a:ln>
        </p:spPr>
        <p:txBody>
          <a:bodyPr wrap="none" anchor="ctr"/>
          <a:lstStyle/>
          <a:p>
            <a:r>
              <a:rPr lang="en-US" altLang="zh-TW" sz="2400">
                <a:latin typeface="Tahoma" pitchFamily="34" charset="0"/>
              </a:rPr>
              <a:t>4</a:t>
            </a:r>
          </a:p>
        </p:txBody>
      </p:sp>
      <p:sp>
        <p:nvSpPr>
          <p:cNvPr id="303119" name="Rectangle 16"/>
          <p:cNvSpPr>
            <a:spLocks noChangeArrowheads="1"/>
          </p:cNvSpPr>
          <p:nvPr/>
        </p:nvSpPr>
        <p:spPr bwMode="auto">
          <a:xfrm>
            <a:off x="2916238" y="1628775"/>
            <a:ext cx="5616575" cy="701675"/>
          </a:xfrm>
          <a:prstGeom prst="rect">
            <a:avLst/>
          </a:prstGeom>
          <a:noFill/>
          <a:ln w="9525">
            <a:noFill/>
            <a:miter lim="800000"/>
            <a:headEnd/>
            <a:tailEnd/>
          </a:ln>
        </p:spPr>
        <p:txBody>
          <a:bodyPr>
            <a:spAutoFit/>
          </a:bodyPr>
          <a:lstStyle/>
          <a:p>
            <a:pPr algn="l"/>
            <a:r>
              <a:rPr lang="zh-TW" altLang="en-US" sz="2000" b="1">
                <a:solidFill>
                  <a:schemeClr val="folHlink"/>
                </a:solidFill>
                <a:latin typeface="Tahoma" pitchFamily="34" charset="0"/>
                <a:ea typeface="標楷體" pitchFamily="65" charset="-120"/>
              </a:rPr>
              <a:t>促使作業流程更有效的設計</a:t>
            </a:r>
          </a:p>
          <a:p>
            <a:pPr algn="l"/>
            <a:r>
              <a:rPr lang="zh-TW" altLang="en-US" sz="2000" b="1">
                <a:solidFill>
                  <a:schemeClr val="folHlink"/>
                </a:solidFill>
                <a:latin typeface="Tahoma" pitchFamily="34" charset="0"/>
                <a:ea typeface="標楷體" pitchFamily="65" charset="-120"/>
              </a:rPr>
              <a:t>       再造組織價值信念與管理方法</a:t>
            </a:r>
          </a:p>
        </p:txBody>
      </p:sp>
      <p:sp>
        <p:nvSpPr>
          <p:cNvPr id="2519057" name="Rectangle 17"/>
          <p:cNvSpPr>
            <a:spLocks noChangeArrowheads="1"/>
          </p:cNvSpPr>
          <p:nvPr/>
        </p:nvSpPr>
        <p:spPr bwMode="auto">
          <a:xfrm>
            <a:off x="2484438" y="2349500"/>
            <a:ext cx="6048375" cy="519113"/>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zh-TW" altLang="en-US" sz="2800" b="1">
                <a:latin typeface="Times New Roman" pitchFamily="18" charset="0"/>
                <a:ea typeface="標楷體" pitchFamily="65" charset="-120"/>
              </a:rPr>
              <a:t>歲計會計再造的三大構面</a:t>
            </a:r>
          </a:p>
        </p:txBody>
      </p:sp>
      <p:sp>
        <p:nvSpPr>
          <p:cNvPr id="303121" name="Text Box 18"/>
          <p:cNvSpPr txBox="1">
            <a:spLocks noChangeArrowheads="1"/>
          </p:cNvSpPr>
          <p:nvPr/>
        </p:nvSpPr>
        <p:spPr bwMode="auto">
          <a:xfrm>
            <a:off x="7881938" y="4221163"/>
            <a:ext cx="808037" cy="762000"/>
          </a:xfrm>
          <a:prstGeom prst="rect">
            <a:avLst/>
          </a:prstGeom>
          <a:noFill/>
          <a:ln w="9525">
            <a:noFill/>
            <a:miter lim="800000"/>
            <a:headEnd/>
            <a:tailEnd/>
          </a:ln>
        </p:spPr>
        <p:txBody>
          <a:bodyPr>
            <a:spAutoFit/>
          </a:bodyPr>
          <a:lstStyle/>
          <a:p>
            <a:pPr algn="l"/>
            <a:r>
              <a:rPr lang="zh-TW" altLang="en-US" sz="2200">
                <a:latin typeface="Times New Roman" pitchFamily="18" charset="0"/>
                <a:ea typeface="標楷體" pitchFamily="65" charset="-120"/>
              </a:rPr>
              <a:t>管理</a:t>
            </a:r>
            <a:r>
              <a:rPr lang="zh-TW" altLang="en-US" sz="2000">
                <a:latin typeface="Times New Roman" pitchFamily="18" charset="0"/>
                <a:ea typeface="標楷體" pitchFamily="65" charset="-120"/>
              </a:rPr>
              <a:t>再</a:t>
            </a:r>
            <a:r>
              <a:rPr lang="zh-TW" altLang="en-US" sz="2200">
                <a:latin typeface="Times New Roman" pitchFamily="18" charset="0"/>
                <a:ea typeface="標楷體" pitchFamily="65" charset="-120"/>
              </a:rPr>
              <a:t>造</a:t>
            </a:r>
          </a:p>
        </p:txBody>
      </p:sp>
      <p:sp>
        <p:nvSpPr>
          <p:cNvPr id="303122" name="Text Box 19"/>
          <p:cNvSpPr txBox="1">
            <a:spLocks noChangeArrowheads="1"/>
          </p:cNvSpPr>
          <p:nvPr/>
        </p:nvSpPr>
        <p:spPr bwMode="auto">
          <a:xfrm>
            <a:off x="457200" y="4221163"/>
            <a:ext cx="863600" cy="762000"/>
          </a:xfrm>
          <a:prstGeom prst="rect">
            <a:avLst/>
          </a:prstGeom>
          <a:noFill/>
          <a:ln w="9525">
            <a:noFill/>
            <a:miter lim="800000"/>
            <a:headEnd/>
            <a:tailEnd/>
          </a:ln>
        </p:spPr>
        <p:txBody>
          <a:bodyPr>
            <a:spAutoFit/>
          </a:bodyPr>
          <a:lstStyle/>
          <a:p>
            <a:pPr algn="l"/>
            <a:r>
              <a:rPr lang="zh-TW" altLang="en-US" sz="2200">
                <a:latin typeface="Times New Roman" pitchFamily="18" charset="0"/>
                <a:ea typeface="標楷體" pitchFamily="65" charset="-120"/>
              </a:rPr>
              <a:t>管理</a:t>
            </a:r>
          </a:p>
          <a:p>
            <a:pPr algn="l"/>
            <a:r>
              <a:rPr lang="zh-TW" altLang="en-US" sz="2200">
                <a:latin typeface="Times New Roman" pitchFamily="18" charset="0"/>
                <a:ea typeface="標楷體" pitchFamily="65" charset="-120"/>
              </a:rPr>
              <a:t>方法</a:t>
            </a:r>
          </a:p>
        </p:txBody>
      </p:sp>
      <p:sp>
        <p:nvSpPr>
          <p:cNvPr id="303123" name="Rectangle 20"/>
          <p:cNvSpPr>
            <a:spLocks noChangeArrowheads="1"/>
          </p:cNvSpPr>
          <p:nvPr/>
        </p:nvSpPr>
        <p:spPr bwMode="auto">
          <a:xfrm>
            <a:off x="1641475" y="4270375"/>
            <a:ext cx="1752600" cy="609600"/>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整合性資訊服務</a:t>
            </a:r>
          </a:p>
        </p:txBody>
      </p:sp>
      <p:sp>
        <p:nvSpPr>
          <p:cNvPr id="303124" name="Rectangle 21"/>
          <p:cNvSpPr>
            <a:spLocks noChangeArrowheads="1"/>
          </p:cNvSpPr>
          <p:nvPr/>
        </p:nvSpPr>
        <p:spPr bwMode="auto">
          <a:xfrm>
            <a:off x="5984875" y="4270375"/>
            <a:ext cx="1752600" cy="609600"/>
          </a:xfrm>
          <a:prstGeom prst="rect">
            <a:avLst/>
          </a:prstGeom>
          <a:noFill/>
          <a:ln w="9525">
            <a:solidFill>
              <a:schemeClr val="tx1"/>
            </a:solidFill>
            <a:miter lim="800000"/>
            <a:headEnd/>
            <a:tailEnd/>
          </a:ln>
        </p:spPr>
        <p:txBody>
          <a:bodyPr wrap="none" anchor="ctr"/>
          <a:lstStyle/>
          <a:p>
            <a:r>
              <a:rPr lang="en-US" altLang="zh-TW" sz="1600" b="1">
                <a:solidFill>
                  <a:schemeClr val="accent2"/>
                </a:solidFill>
                <a:latin typeface="Times New Roman" pitchFamily="18" charset="0"/>
                <a:ea typeface="標楷體" pitchFamily="65" charset="-120"/>
              </a:rPr>
              <a:t>GBA‧QBA‧IBA</a:t>
            </a:r>
          </a:p>
          <a:p>
            <a:r>
              <a:rPr lang="zh-TW" altLang="en-US" sz="1600" b="1">
                <a:solidFill>
                  <a:schemeClr val="accent2"/>
                </a:solidFill>
                <a:latin typeface="Times New Roman" pitchFamily="18" charset="0"/>
                <a:ea typeface="標楷體" pitchFamily="65" charset="-120"/>
              </a:rPr>
              <a:t>系統資料庫及平台</a:t>
            </a:r>
          </a:p>
        </p:txBody>
      </p:sp>
      <p:sp>
        <p:nvSpPr>
          <p:cNvPr id="303125" name="Rectangle 22"/>
          <p:cNvSpPr>
            <a:spLocks noChangeArrowheads="1"/>
          </p:cNvSpPr>
          <p:nvPr/>
        </p:nvSpPr>
        <p:spPr bwMode="auto">
          <a:xfrm>
            <a:off x="3851275" y="4270375"/>
            <a:ext cx="1752600" cy="609600"/>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需求</a:t>
            </a:r>
            <a:r>
              <a:rPr lang="en-US" altLang="zh-TW" sz="1600" b="1">
                <a:solidFill>
                  <a:schemeClr val="accent2"/>
                </a:solidFill>
                <a:latin typeface="Times New Roman" pitchFamily="18" charset="0"/>
                <a:ea typeface="標楷體" pitchFamily="65" charset="-120"/>
              </a:rPr>
              <a:t>Roll-up, </a:t>
            </a:r>
          </a:p>
          <a:p>
            <a:r>
              <a:rPr lang="zh-TW" altLang="en-US" sz="1600" b="1">
                <a:solidFill>
                  <a:schemeClr val="accent2"/>
                </a:solidFill>
                <a:latin typeface="Times New Roman" pitchFamily="18" charset="0"/>
                <a:ea typeface="標楷體" pitchFamily="65" charset="-120"/>
              </a:rPr>
              <a:t>輔導</a:t>
            </a:r>
            <a:r>
              <a:rPr lang="en-US" altLang="zh-TW" sz="1600" b="1">
                <a:solidFill>
                  <a:schemeClr val="accent2"/>
                </a:solidFill>
                <a:latin typeface="Times New Roman" pitchFamily="18" charset="0"/>
                <a:ea typeface="標楷體" pitchFamily="65" charset="-120"/>
              </a:rPr>
              <a:t>Top-down</a:t>
            </a:r>
          </a:p>
        </p:txBody>
      </p:sp>
      <p:sp>
        <p:nvSpPr>
          <p:cNvPr id="303126" name="Line 23"/>
          <p:cNvSpPr>
            <a:spLocks noChangeShapeType="1"/>
          </p:cNvSpPr>
          <p:nvPr/>
        </p:nvSpPr>
        <p:spPr bwMode="auto">
          <a:xfrm>
            <a:off x="3394075" y="4575175"/>
            <a:ext cx="457200" cy="0"/>
          </a:xfrm>
          <a:prstGeom prst="line">
            <a:avLst/>
          </a:prstGeom>
          <a:noFill/>
          <a:ln w="9525">
            <a:solidFill>
              <a:schemeClr val="tx1"/>
            </a:solidFill>
            <a:round/>
            <a:headEnd/>
            <a:tailEnd/>
          </a:ln>
        </p:spPr>
        <p:txBody>
          <a:bodyPr wrap="none" anchor="ctr"/>
          <a:lstStyle/>
          <a:p>
            <a:endParaRPr lang="zh-TW" altLang="en-US"/>
          </a:p>
        </p:txBody>
      </p:sp>
      <p:sp>
        <p:nvSpPr>
          <p:cNvPr id="303127" name="Line 24"/>
          <p:cNvSpPr>
            <a:spLocks noChangeShapeType="1"/>
          </p:cNvSpPr>
          <p:nvPr/>
        </p:nvSpPr>
        <p:spPr bwMode="auto">
          <a:xfrm>
            <a:off x="5603875" y="4575175"/>
            <a:ext cx="381000" cy="0"/>
          </a:xfrm>
          <a:prstGeom prst="line">
            <a:avLst/>
          </a:prstGeom>
          <a:noFill/>
          <a:ln w="9525">
            <a:solidFill>
              <a:schemeClr val="tx1"/>
            </a:solidFill>
            <a:round/>
            <a:headEnd/>
            <a:tailEnd/>
          </a:ln>
        </p:spPr>
        <p:txBody>
          <a:bodyPr wrap="none" anchor="ctr"/>
          <a:lstStyle/>
          <a:p>
            <a:endParaRPr lang="zh-TW" altLang="en-US"/>
          </a:p>
        </p:txBody>
      </p:sp>
      <p:sp>
        <p:nvSpPr>
          <p:cNvPr id="303128" name="Text Box 25"/>
          <p:cNvSpPr txBox="1">
            <a:spLocks noChangeArrowheads="1"/>
          </p:cNvSpPr>
          <p:nvPr/>
        </p:nvSpPr>
        <p:spPr bwMode="auto">
          <a:xfrm>
            <a:off x="1785938" y="6237288"/>
            <a:ext cx="1301750" cy="427037"/>
          </a:xfrm>
          <a:prstGeom prst="rect">
            <a:avLst/>
          </a:prstGeom>
          <a:noFill/>
          <a:ln w="9525">
            <a:noFill/>
            <a:miter lim="800000"/>
            <a:headEnd/>
            <a:tailEnd/>
          </a:ln>
        </p:spPr>
        <p:txBody>
          <a:bodyPr wrap="none">
            <a:spAutoFit/>
          </a:bodyPr>
          <a:lstStyle/>
          <a:p>
            <a:pPr algn="l">
              <a:spcBef>
                <a:spcPct val="20000"/>
              </a:spcBef>
            </a:pPr>
            <a:r>
              <a:rPr lang="zh-TW" altLang="en-US" sz="2200">
                <a:latin typeface="Times New Roman" pitchFamily="18" charset="0"/>
                <a:ea typeface="標楷體" pitchFamily="65" charset="-120"/>
              </a:rPr>
              <a:t>經營典範</a:t>
            </a:r>
          </a:p>
        </p:txBody>
      </p:sp>
      <p:sp>
        <p:nvSpPr>
          <p:cNvPr id="303129" name="Text Box 26"/>
          <p:cNvSpPr txBox="1">
            <a:spLocks noChangeArrowheads="1"/>
          </p:cNvSpPr>
          <p:nvPr/>
        </p:nvSpPr>
        <p:spPr bwMode="auto">
          <a:xfrm>
            <a:off x="3995738" y="6237288"/>
            <a:ext cx="1301750" cy="427037"/>
          </a:xfrm>
          <a:prstGeom prst="rect">
            <a:avLst/>
          </a:prstGeom>
          <a:noFill/>
          <a:ln w="9525">
            <a:noFill/>
            <a:miter lim="800000"/>
            <a:headEnd/>
            <a:tailEnd/>
          </a:ln>
        </p:spPr>
        <p:txBody>
          <a:bodyPr wrap="none">
            <a:spAutoFit/>
          </a:bodyPr>
          <a:lstStyle/>
          <a:p>
            <a:pPr algn="l">
              <a:spcBef>
                <a:spcPct val="20000"/>
              </a:spcBef>
            </a:pPr>
            <a:r>
              <a:rPr lang="zh-TW" altLang="en-US" sz="2200">
                <a:latin typeface="Times New Roman" pitchFamily="18" charset="0"/>
                <a:ea typeface="標楷體" pitchFamily="65" charset="-120"/>
              </a:rPr>
              <a:t>管理典範</a:t>
            </a:r>
          </a:p>
        </p:txBody>
      </p:sp>
      <p:sp>
        <p:nvSpPr>
          <p:cNvPr id="303130" name="Text Box 27"/>
          <p:cNvSpPr txBox="1">
            <a:spLocks noChangeArrowheads="1"/>
          </p:cNvSpPr>
          <p:nvPr/>
        </p:nvSpPr>
        <p:spPr bwMode="auto">
          <a:xfrm>
            <a:off x="6205538" y="6237288"/>
            <a:ext cx="1301750" cy="427037"/>
          </a:xfrm>
          <a:prstGeom prst="rect">
            <a:avLst/>
          </a:prstGeom>
          <a:noFill/>
          <a:ln w="9525">
            <a:noFill/>
            <a:miter lim="800000"/>
            <a:headEnd/>
            <a:tailEnd/>
          </a:ln>
        </p:spPr>
        <p:txBody>
          <a:bodyPr wrap="none">
            <a:spAutoFit/>
          </a:bodyPr>
          <a:lstStyle/>
          <a:p>
            <a:pPr algn="l">
              <a:spcBef>
                <a:spcPct val="20000"/>
              </a:spcBef>
            </a:pPr>
            <a:r>
              <a:rPr lang="zh-TW" altLang="en-US" sz="2200">
                <a:latin typeface="Times New Roman" pitchFamily="18" charset="0"/>
                <a:ea typeface="標楷體" pitchFamily="65" charset="-120"/>
              </a:rPr>
              <a:t>科技典範</a:t>
            </a:r>
          </a:p>
        </p:txBody>
      </p:sp>
      <p:sp>
        <p:nvSpPr>
          <p:cNvPr id="303131" name="Text Box 28"/>
          <p:cNvSpPr txBox="1">
            <a:spLocks noChangeArrowheads="1"/>
          </p:cNvSpPr>
          <p:nvPr/>
        </p:nvSpPr>
        <p:spPr bwMode="auto">
          <a:xfrm>
            <a:off x="457200" y="3213100"/>
            <a:ext cx="863600" cy="762000"/>
          </a:xfrm>
          <a:prstGeom prst="rect">
            <a:avLst/>
          </a:prstGeom>
          <a:noFill/>
          <a:ln w="9525">
            <a:noFill/>
            <a:miter lim="800000"/>
            <a:headEnd/>
            <a:tailEnd/>
          </a:ln>
        </p:spPr>
        <p:txBody>
          <a:bodyPr>
            <a:spAutoFit/>
          </a:bodyPr>
          <a:lstStyle/>
          <a:p>
            <a:pPr algn="l"/>
            <a:r>
              <a:rPr lang="zh-TW" altLang="en-US" sz="2200">
                <a:latin typeface="Times New Roman" pitchFamily="18" charset="0"/>
                <a:ea typeface="標楷體" pitchFamily="65" charset="-120"/>
              </a:rPr>
              <a:t>實體</a:t>
            </a:r>
          </a:p>
          <a:p>
            <a:pPr algn="l"/>
            <a:r>
              <a:rPr lang="zh-TW" altLang="en-US" sz="2200">
                <a:latin typeface="Times New Roman" pitchFamily="18" charset="0"/>
                <a:ea typeface="標楷體" pitchFamily="65" charset="-120"/>
              </a:rPr>
              <a:t>結構</a:t>
            </a:r>
          </a:p>
        </p:txBody>
      </p:sp>
      <p:sp>
        <p:nvSpPr>
          <p:cNvPr id="303132" name="Rectangle 29"/>
          <p:cNvSpPr>
            <a:spLocks noChangeArrowheads="1"/>
          </p:cNvSpPr>
          <p:nvPr/>
        </p:nvSpPr>
        <p:spPr bwMode="auto">
          <a:xfrm>
            <a:off x="1641475" y="3262313"/>
            <a:ext cx="1752600" cy="609600"/>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會計新組織</a:t>
            </a:r>
          </a:p>
        </p:txBody>
      </p:sp>
      <p:sp>
        <p:nvSpPr>
          <p:cNvPr id="303133" name="Rectangle 30"/>
          <p:cNvSpPr>
            <a:spLocks noChangeArrowheads="1"/>
          </p:cNvSpPr>
          <p:nvPr/>
        </p:nvSpPr>
        <p:spPr bwMode="auto">
          <a:xfrm>
            <a:off x="5984875" y="3262313"/>
            <a:ext cx="1676400" cy="609600"/>
          </a:xfrm>
          <a:prstGeom prst="rect">
            <a:avLst/>
          </a:prstGeom>
          <a:noFill/>
          <a:ln w="9525">
            <a:solidFill>
              <a:schemeClr val="tx1"/>
            </a:solidFill>
            <a:miter lim="800000"/>
            <a:headEnd/>
            <a:tailEnd/>
          </a:ln>
        </p:spPr>
        <p:txBody>
          <a:bodyPr wrap="none" anchor="ctr"/>
          <a:lstStyle/>
          <a:p>
            <a:pPr eaLnBrk="0" hangingPunct="0"/>
            <a:r>
              <a:rPr lang="zh-TW" altLang="en-US" sz="1600" b="1">
                <a:solidFill>
                  <a:schemeClr val="accent2"/>
                </a:solidFill>
                <a:latin typeface="Times New Roman" pitchFamily="18" charset="0"/>
                <a:ea typeface="標楷體" pitchFamily="65" charset="-120"/>
              </a:rPr>
              <a:t>系統無接縫轉換</a:t>
            </a:r>
          </a:p>
        </p:txBody>
      </p:sp>
      <p:sp>
        <p:nvSpPr>
          <p:cNvPr id="303134" name="Rectangle 31"/>
          <p:cNvSpPr>
            <a:spLocks noChangeArrowheads="1"/>
          </p:cNvSpPr>
          <p:nvPr/>
        </p:nvSpPr>
        <p:spPr bwMode="auto">
          <a:xfrm>
            <a:off x="3851275" y="3262313"/>
            <a:ext cx="1676400" cy="609600"/>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電子書表化</a:t>
            </a:r>
            <a:r>
              <a:rPr lang="en-US" altLang="zh-TW" sz="1600" b="1">
                <a:solidFill>
                  <a:schemeClr val="accent2"/>
                </a:solidFill>
                <a:latin typeface="Times New Roman" pitchFamily="18" charset="0"/>
                <a:ea typeface="標楷體" pitchFamily="65" charset="-120"/>
              </a:rPr>
              <a:t>/</a:t>
            </a:r>
            <a:r>
              <a:rPr lang="zh-TW" altLang="en-US" sz="1600" b="1">
                <a:solidFill>
                  <a:schemeClr val="accent2"/>
                </a:solidFill>
                <a:latin typeface="Times New Roman" pitchFamily="18" charset="0"/>
                <a:ea typeface="標楷體" pitchFamily="65" charset="-120"/>
              </a:rPr>
              <a:t>憑證化</a:t>
            </a:r>
          </a:p>
        </p:txBody>
      </p:sp>
      <p:sp>
        <p:nvSpPr>
          <p:cNvPr id="303135" name="Text Box 32"/>
          <p:cNvSpPr txBox="1">
            <a:spLocks noChangeArrowheads="1"/>
          </p:cNvSpPr>
          <p:nvPr/>
        </p:nvSpPr>
        <p:spPr bwMode="auto">
          <a:xfrm>
            <a:off x="7810500" y="3157538"/>
            <a:ext cx="808038" cy="762000"/>
          </a:xfrm>
          <a:prstGeom prst="rect">
            <a:avLst/>
          </a:prstGeom>
          <a:noFill/>
          <a:ln w="9525">
            <a:noFill/>
            <a:miter lim="800000"/>
            <a:headEnd/>
            <a:tailEnd/>
          </a:ln>
        </p:spPr>
        <p:txBody>
          <a:bodyPr>
            <a:spAutoFit/>
          </a:bodyPr>
          <a:lstStyle/>
          <a:p>
            <a:pPr algn="l"/>
            <a:r>
              <a:rPr lang="zh-TW" altLang="en-US" sz="2200">
                <a:latin typeface="Times New Roman" pitchFamily="18" charset="0"/>
                <a:ea typeface="標楷體" pitchFamily="65" charset="-120"/>
              </a:rPr>
              <a:t>實體</a:t>
            </a:r>
            <a:r>
              <a:rPr lang="zh-TW" altLang="en-US" sz="2000">
                <a:latin typeface="Times New Roman" pitchFamily="18" charset="0"/>
                <a:ea typeface="標楷體" pitchFamily="65" charset="-120"/>
              </a:rPr>
              <a:t>再</a:t>
            </a:r>
            <a:r>
              <a:rPr lang="zh-TW" altLang="en-US" sz="2200">
                <a:latin typeface="Times New Roman" pitchFamily="18" charset="0"/>
                <a:ea typeface="標楷體" pitchFamily="65" charset="-120"/>
              </a:rPr>
              <a:t>造</a:t>
            </a:r>
          </a:p>
        </p:txBody>
      </p:sp>
      <p:sp>
        <p:nvSpPr>
          <p:cNvPr id="303136" name="Line 33"/>
          <p:cNvSpPr>
            <a:spLocks noChangeShapeType="1"/>
          </p:cNvSpPr>
          <p:nvPr/>
        </p:nvSpPr>
        <p:spPr bwMode="auto">
          <a:xfrm>
            <a:off x="3394075" y="3567113"/>
            <a:ext cx="457200" cy="0"/>
          </a:xfrm>
          <a:prstGeom prst="line">
            <a:avLst/>
          </a:prstGeom>
          <a:noFill/>
          <a:ln w="9525">
            <a:solidFill>
              <a:schemeClr val="tx1"/>
            </a:solidFill>
            <a:round/>
            <a:headEnd/>
            <a:tailEnd/>
          </a:ln>
        </p:spPr>
        <p:txBody>
          <a:bodyPr wrap="none" anchor="ctr"/>
          <a:lstStyle/>
          <a:p>
            <a:endParaRPr lang="zh-TW" altLang="en-US"/>
          </a:p>
        </p:txBody>
      </p:sp>
      <p:sp>
        <p:nvSpPr>
          <p:cNvPr id="303137" name="Line 34"/>
          <p:cNvSpPr>
            <a:spLocks noChangeShapeType="1"/>
          </p:cNvSpPr>
          <p:nvPr/>
        </p:nvSpPr>
        <p:spPr bwMode="auto">
          <a:xfrm>
            <a:off x="5527675" y="3567113"/>
            <a:ext cx="457200" cy="0"/>
          </a:xfrm>
          <a:prstGeom prst="line">
            <a:avLst/>
          </a:prstGeom>
          <a:noFill/>
          <a:ln w="9525">
            <a:solidFill>
              <a:schemeClr val="tx1"/>
            </a:solidFill>
            <a:round/>
            <a:headEnd/>
            <a:tailEnd/>
          </a:ln>
        </p:spPr>
        <p:txBody>
          <a:bodyPr wrap="none" anchor="ctr"/>
          <a:lstStyle/>
          <a:p>
            <a:endParaRPr lang="zh-TW" altLang="en-US"/>
          </a:p>
        </p:txBody>
      </p:sp>
      <p:sp>
        <p:nvSpPr>
          <p:cNvPr id="303138" name="Line 35"/>
          <p:cNvSpPr>
            <a:spLocks noChangeShapeType="1"/>
          </p:cNvSpPr>
          <p:nvPr/>
        </p:nvSpPr>
        <p:spPr bwMode="auto">
          <a:xfrm>
            <a:off x="4689475" y="3871913"/>
            <a:ext cx="0" cy="398462"/>
          </a:xfrm>
          <a:prstGeom prst="line">
            <a:avLst/>
          </a:prstGeom>
          <a:noFill/>
          <a:ln w="9525">
            <a:solidFill>
              <a:schemeClr val="tx1"/>
            </a:solidFill>
            <a:round/>
            <a:headEnd/>
            <a:tailEnd/>
          </a:ln>
        </p:spPr>
        <p:txBody>
          <a:bodyPr wrap="none" anchor="ctr"/>
          <a:lstStyle/>
          <a:p>
            <a:endParaRPr lang="zh-TW" altLang="en-US"/>
          </a:p>
        </p:txBody>
      </p:sp>
      <p:sp>
        <p:nvSpPr>
          <p:cNvPr id="303139" name="Line 36"/>
          <p:cNvSpPr>
            <a:spLocks noChangeShapeType="1"/>
          </p:cNvSpPr>
          <p:nvPr/>
        </p:nvSpPr>
        <p:spPr bwMode="auto">
          <a:xfrm flipV="1">
            <a:off x="5580063" y="3862388"/>
            <a:ext cx="379412" cy="430212"/>
          </a:xfrm>
          <a:prstGeom prst="line">
            <a:avLst/>
          </a:prstGeom>
          <a:noFill/>
          <a:ln w="9525">
            <a:solidFill>
              <a:schemeClr val="tx1"/>
            </a:solidFill>
            <a:round/>
            <a:headEnd/>
            <a:tailEnd/>
          </a:ln>
        </p:spPr>
        <p:txBody>
          <a:bodyPr wrap="none" anchor="ctr"/>
          <a:lstStyle/>
          <a:p>
            <a:endParaRPr lang="zh-TW" altLang="en-US"/>
          </a:p>
        </p:txBody>
      </p:sp>
      <p:sp>
        <p:nvSpPr>
          <p:cNvPr id="303140" name="Line 37"/>
          <p:cNvSpPr>
            <a:spLocks noChangeShapeType="1"/>
          </p:cNvSpPr>
          <p:nvPr/>
        </p:nvSpPr>
        <p:spPr bwMode="auto">
          <a:xfrm>
            <a:off x="3348038" y="3860800"/>
            <a:ext cx="503237" cy="431800"/>
          </a:xfrm>
          <a:prstGeom prst="line">
            <a:avLst/>
          </a:prstGeom>
          <a:noFill/>
          <a:ln w="9525">
            <a:solidFill>
              <a:schemeClr val="tx1"/>
            </a:solidFill>
            <a:round/>
            <a:headEnd/>
            <a:tailEnd/>
          </a:ln>
        </p:spPr>
        <p:txBody>
          <a:bodyPr wrap="none" anchor="ctr"/>
          <a:lstStyle/>
          <a:p>
            <a:endParaRPr lang="zh-TW" altLang="en-US"/>
          </a:p>
        </p:txBody>
      </p:sp>
      <p:sp>
        <p:nvSpPr>
          <p:cNvPr id="303141" name="Text Box 38"/>
          <p:cNvSpPr txBox="1">
            <a:spLocks noChangeArrowheads="1"/>
          </p:cNvSpPr>
          <p:nvPr/>
        </p:nvSpPr>
        <p:spPr bwMode="auto">
          <a:xfrm>
            <a:off x="457200" y="5180013"/>
            <a:ext cx="863600" cy="762000"/>
          </a:xfrm>
          <a:prstGeom prst="rect">
            <a:avLst/>
          </a:prstGeom>
          <a:noFill/>
          <a:ln w="9525">
            <a:noFill/>
            <a:miter lim="800000"/>
            <a:headEnd/>
            <a:tailEnd/>
          </a:ln>
        </p:spPr>
        <p:txBody>
          <a:bodyPr>
            <a:spAutoFit/>
          </a:bodyPr>
          <a:lstStyle/>
          <a:p>
            <a:pPr algn="l"/>
            <a:r>
              <a:rPr lang="zh-TW" altLang="en-US" sz="2200">
                <a:latin typeface="Times New Roman" pitchFamily="18" charset="0"/>
                <a:ea typeface="標楷體" pitchFamily="65" charset="-120"/>
              </a:rPr>
              <a:t>價值</a:t>
            </a:r>
          </a:p>
          <a:p>
            <a:pPr algn="l"/>
            <a:r>
              <a:rPr lang="zh-TW" altLang="en-US" sz="2200">
                <a:latin typeface="Times New Roman" pitchFamily="18" charset="0"/>
                <a:ea typeface="標楷體" pitchFamily="65" charset="-120"/>
              </a:rPr>
              <a:t>信念</a:t>
            </a:r>
          </a:p>
        </p:txBody>
      </p:sp>
      <p:sp>
        <p:nvSpPr>
          <p:cNvPr id="303142" name="Rectangle 39"/>
          <p:cNvSpPr>
            <a:spLocks noChangeArrowheads="1"/>
          </p:cNvSpPr>
          <p:nvPr/>
        </p:nvSpPr>
        <p:spPr bwMode="auto">
          <a:xfrm>
            <a:off x="1641475" y="5229225"/>
            <a:ext cx="1752600" cy="609600"/>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效能化</a:t>
            </a:r>
          </a:p>
          <a:p>
            <a:r>
              <a:rPr lang="zh-TW" altLang="en-US" sz="1600" b="1">
                <a:solidFill>
                  <a:schemeClr val="accent2"/>
                </a:solidFill>
                <a:latin typeface="Times New Roman" pitchFamily="18" charset="0"/>
                <a:ea typeface="標楷體" pitchFamily="65" charset="-120"/>
              </a:rPr>
              <a:t>歲計會計業務</a:t>
            </a:r>
          </a:p>
        </p:txBody>
      </p:sp>
      <p:sp>
        <p:nvSpPr>
          <p:cNvPr id="303143" name="Rectangle 40"/>
          <p:cNvSpPr>
            <a:spLocks noChangeArrowheads="1"/>
          </p:cNvSpPr>
          <p:nvPr/>
        </p:nvSpPr>
        <p:spPr bwMode="auto">
          <a:xfrm>
            <a:off x="6019800" y="5227638"/>
            <a:ext cx="1676400" cy="306387"/>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持續</a:t>
            </a:r>
            <a:r>
              <a:rPr lang="en-US" altLang="zh-TW" sz="1600" b="1">
                <a:solidFill>
                  <a:schemeClr val="accent2"/>
                </a:solidFill>
                <a:latin typeface="Times New Roman" pitchFamily="18" charset="0"/>
                <a:ea typeface="標楷體" pitchFamily="65" charset="-120"/>
              </a:rPr>
              <a:t>e</a:t>
            </a:r>
            <a:r>
              <a:rPr lang="zh-TW" altLang="en-US" sz="1600" b="1">
                <a:solidFill>
                  <a:schemeClr val="accent2"/>
                </a:solidFill>
                <a:latin typeface="Times New Roman" pitchFamily="18" charset="0"/>
                <a:ea typeface="標楷體" pitchFamily="65" charset="-120"/>
              </a:rPr>
              <a:t>化</a:t>
            </a:r>
          </a:p>
        </p:txBody>
      </p:sp>
      <p:sp>
        <p:nvSpPr>
          <p:cNvPr id="303144" name="Rectangle 41"/>
          <p:cNvSpPr>
            <a:spLocks noChangeArrowheads="1"/>
          </p:cNvSpPr>
          <p:nvPr/>
        </p:nvSpPr>
        <p:spPr bwMode="auto">
          <a:xfrm>
            <a:off x="3851275" y="5229225"/>
            <a:ext cx="1676400" cy="609600"/>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服務型組織</a:t>
            </a:r>
          </a:p>
        </p:txBody>
      </p:sp>
      <p:sp>
        <p:nvSpPr>
          <p:cNvPr id="303145" name="Text Box 42"/>
          <p:cNvSpPr txBox="1">
            <a:spLocks noChangeArrowheads="1"/>
          </p:cNvSpPr>
          <p:nvPr/>
        </p:nvSpPr>
        <p:spPr bwMode="auto">
          <a:xfrm>
            <a:off x="7881938" y="5170488"/>
            <a:ext cx="808037" cy="762000"/>
          </a:xfrm>
          <a:prstGeom prst="rect">
            <a:avLst/>
          </a:prstGeom>
          <a:noFill/>
          <a:ln w="9525">
            <a:noFill/>
            <a:miter lim="800000"/>
            <a:headEnd/>
            <a:tailEnd/>
          </a:ln>
        </p:spPr>
        <p:txBody>
          <a:bodyPr>
            <a:spAutoFit/>
          </a:bodyPr>
          <a:lstStyle/>
          <a:p>
            <a:pPr algn="l"/>
            <a:r>
              <a:rPr lang="zh-TW" altLang="en-US" sz="2200">
                <a:latin typeface="Times New Roman" pitchFamily="18" charset="0"/>
                <a:ea typeface="標楷體" pitchFamily="65" charset="-120"/>
              </a:rPr>
              <a:t>思想</a:t>
            </a:r>
            <a:r>
              <a:rPr lang="zh-TW" altLang="en-US" sz="2000">
                <a:latin typeface="Times New Roman" pitchFamily="18" charset="0"/>
                <a:ea typeface="標楷體" pitchFamily="65" charset="-120"/>
              </a:rPr>
              <a:t>再</a:t>
            </a:r>
            <a:r>
              <a:rPr lang="zh-TW" altLang="en-US" sz="2200">
                <a:latin typeface="Times New Roman" pitchFamily="18" charset="0"/>
                <a:ea typeface="標楷體" pitchFamily="65" charset="-120"/>
              </a:rPr>
              <a:t>造</a:t>
            </a:r>
          </a:p>
        </p:txBody>
      </p:sp>
      <p:sp>
        <p:nvSpPr>
          <p:cNvPr id="303146" name="Line 43"/>
          <p:cNvSpPr>
            <a:spLocks noChangeShapeType="1"/>
          </p:cNvSpPr>
          <p:nvPr/>
        </p:nvSpPr>
        <p:spPr bwMode="auto">
          <a:xfrm>
            <a:off x="3419475" y="5562600"/>
            <a:ext cx="457200" cy="0"/>
          </a:xfrm>
          <a:prstGeom prst="line">
            <a:avLst/>
          </a:prstGeom>
          <a:noFill/>
          <a:ln w="9525">
            <a:solidFill>
              <a:schemeClr val="tx1"/>
            </a:solidFill>
            <a:round/>
            <a:headEnd/>
            <a:tailEnd/>
          </a:ln>
        </p:spPr>
        <p:txBody>
          <a:bodyPr wrap="none" anchor="ctr"/>
          <a:lstStyle/>
          <a:p>
            <a:endParaRPr lang="zh-TW" altLang="en-US"/>
          </a:p>
        </p:txBody>
      </p:sp>
      <p:sp>
        <p:nvSpPr>
          <p:cNvPr id="303147" name="Line 44"/>
          <p:cNvSpPr>
            <a:spLocks noChangeShapeType="1"/>
          </p:cNvSpPr>
          <p:nvPr/>
        </p:nvSpPr>
        <p:spPr bwMode="auto">
          <a:xfrm>
            <a:off x="5553075" y="5562600"/>
            <a:ext cx="457200" cy="0"/>
          </a:xfrm>
          <a:prstGeom prst="line">
            <a:avLst/>
          </a:prstGeom>
          <a:noFill/>
          <a:ln w="9525">
            <a:solidFill>
              <a:schemeClr val="tx1"/>
            </a:solidFill>
            <a:round/>
            <a:headEnd/>
            <a:tailEnd/>
          </a:ln>
        </p:spPr>
        <p:txBody>
          <a:bodyPr wrap="none" anchor="ctr"/>
          <a:lstStyle/>
          <a:p>
            <a:endParaRPr lang="zh-TW" altLang="en-US"/>
          </a:p>
        </p:txBody>
      </p:sp>
      <p:sp>
        <p:nvSpPr>
          <p:cNvPr id="303148" name="Line 45"/>
          <p:cNvSpPr>
            <a:spLocks noChangeShapeType="1"/>
          </p:cNvSpPr>
          <p:nvPr/>
        </p:nvSpPr>
        <p:spPr bwMode="auto">
          <a:xfrm flipH="1">
            <a:off x="2484438" y="4868863"/>
            <a:ext cx="0" cy="336550"/>
          </a:xfrm>
          <a:prstGeom prst="line">
            <a:avLst/>
          </a:prstGeom>
          <a:noFill/>
          <a:ln w="9525">
            <a:solidFill>
              <a:schemeClr val="tx1"/>
            </a:solidFill>
            <a:round/>
            <a:headEnd/>
            <a:tailEnd/>
          </a:ln>
        </p:spPr>
        <p:txBody>
          <a:bodyPr wrap="none" anchor="ctr"/>
          <a:lstStyle/>
          <a:p>
            <a:endParaRPr lang="zh-TW" altLang="en-US"/>
          </a:p>
        </p:txBody>
      </p:sp>
      <p:sp>
        <p:nvSpPr>
          <p:cNvPr id="303149" name="Line 46"/>
          <p:cNvSpPr>
            <a:spLocks noChangeShapeType="1"/>
          </p:cNvSpPr>
          <p:nvPr/>
        </p:nvSpPr>
        <p:spPr bwMode="auto">
          <a:xfrm>
            <a:off x="4716463" y="4892675"/>
            <a:ext cx="0" cy="336550"/>
          </a:xfrm>
          <a:prstGeom prst="line">
            <a:avLst/>
          </a:prstGeom>
          <a:noFill/>
          <a:ln w="9525">
            <a:solidFill>
              <a:schemeClr val="tx1"/>
            </a:solidFill>
            <a:round/>
            <a:headEnd/>
            <a:tailEnd/>
          </a:ln>
        </p:spPr>
        <p:txBody>
          <a:bodyPr wrap="none" anchor="ctr"/>
          <a:lstStyle/>
          <a:p>
            <a:endParaRPr lang="zh-TW" altLang="en-US"/>
          </a:p>
        </p:txBody>
      </p:sp>
      <p:sp>
        <p:nvSpPr>
          <p:cNvPr id="303150" name="Line 47"/>
          <p:cNvSpPr>
            <a:spLocks noChangeShapeType="1"/>
          </p:cNvSpPr>
          <p:nvPr/>
        </p:nvSpPr>
        <p:spPr bwMode="auto">
          <a:xfrm>
            <a:off x="6877050" y="4892675"/>
            <a:ext cx="0" cy="336550"/>
          </a:xfrm>
          <a:prstGeom prst="line">
            <a:avLst/>
          </a:prstGeom>
          <a:noFill/>
          <a:ln w="9525">
            <a:solidFill>
              <a:schemeClr val="tx1"/>
            </a:solidFill>
            <a:round/>
            <a:headEnd/>
            <a:tailEnd/>
          </a:ln>
        </p:spPr>
        <p:txBody>
          <a:bodyPr wrap="none" anchor="ctr"/>
          <a:lstStyle/>
          <a:p>
            <a:endParaRPr lang="zh-TW" altLang="en-US"/>
          </a:p>
        </p:txBody>
      </p:sp>
      <p:sp>
        <p:nvSpPr>
          <p:cNvPr id="303151" name="Line 48"/>
          <p:cNvSpPr>
            <a:spLocks noChangeShapeType="1"/>
          </p:cNvSpPr>
          <p:nvPr/>
        </p:nvSpPr>
        <p:spPr bwMode="auto">
          <a:xfrm>
            <a:off x="5580063" y="4868863"/>
            <a:ext cx="446087" cy="554037"/>
          </a:xfrm>
          <a:prstGeom prst="line">
            <a:avLst/>
          </a:prstGeom>
          <a:noFill/>
          <a:ln w="9525">
            <a:solidFill>
              <a:schemeClr val="tx1"/>
            </a:solidFill>
            <a:round/>
            <a:headEnd/>
            <a:tailEnd/>
          </a:ln>
        </p:spPr>
        <p:txBody>
          <a:bodyPr wrap="none" anchor="ctr"/>
          <a:lstStyle/>
          <a:p>
            <a:endParaRPr lang="zh-TW" altLang="en-US"/>
          </a:p>
        </p:txBody>
      </p:sp>
      <p:sp>
        <p:nvSpPr>
          <p:cNvPr id="303152" name="Line 49"/>
          <p:cNvSpPr>
            <a:spLocks noChangeShapeType="1"/>
          </p:cNvSpPr>
          <p:nvPr/>
        </p:nvSpPr>
        <p:spPr bwMode="auto">
          <a:xfrm flipH="1">
            <a:off x="3368675" y="4868863"/>
            <a:ext cx="482600" cy="554037"/>
          </a:xfrm>
          <a:prstGeom prst="line">
            <a:avLst/>
          </a:prstGeom>
          <a:noFill/>
          <a:ln w="9525">
            <a:solidFill>
              <a:schemeClr val="tx1"/>
            </a:solidFill>
            <a:round/>
            <a:headEnd/>
            <a:tailEnd/>
          </a:ln>
        </p:spPr>
        <p:txBody>
          <a:bodyPr wrap="none" anchor="ctr"/>
          <a:lstStyle/>
          <a:p>
            <a:endParaRPr lang="zh-TW" altLang="en-US"/>
          </a:p>
        </p:txBody>
      </p:sp>
      <p:sp>
        <p:nvSpPr>
          <p:cNvPr id="303153" name="Rectangle 50"/>
          <p:cNvSpPr>
            <a:spLocks noChangeArrowheads="1"/>
          </p:cNvSpPr>
          <p:nvPr/>
        </p:nvSpPr>
        <p:spPr bwMode="auto">
          <a:xfrm>
            <a:off x="6019800" y="5532438"/>
            <a:ext cx="1676400" cy="304800"/>
          </a:xfrm>
          <a:prstGeom prst="rect">
            <a:avLst/>
          </a:prstGeom>
          <a:noFill/>
          <a:ln w="9525">
            <a:solidFill>
              <a:schemeClr val="tx1"/>
            </a:solidFill>
            <a:miter lim="800000"/>
            <a:headEnd/>
            <a:tailEnd/>
          </a:ln>
        </p:spPr>
        <p:txBody>
          <a:bodyPr wrap="none" anchor="ctr"/>
          <a:lstStyle/>
          <a:p>
            <a:r>
              <a:rPr lang="zh-TW" altLang="en-US" sz="1600" b="1">
                <a:solidFill>
                  <a:schemeClr val="accent2"/>
                </a:solidFill>
                <a:latin typeface="Times New Roman" pitchFamily="18" charset="0"/>
                <a:ea typeface="標楷體" pitchFamily="65" charset="-120"/>
              </a:rPr>
              <a:t>無紙化</a:t>
            </a:r>
          </a:p>
        </p:txBody>
      </p:sp>
      <p:sp>
        <p:nvSpPr>
          <p:cNvPr id="303154" name="AutoShape 51"/>
          <p:cNvSpPr>
            <a:spLocks noChangeArrowheads="1"/>
          </p:cNvSpPr>
          <p:nvPr/>
        </p:nvSpPr>
        <p:spPr bwMode="auto">
          <a:xfrm rot="-5400000">
            <a:off x="164307" y="4687093"/>
            <a:ext cx="2438400" cy="328613"/>
          </a:xfrm>
          <a:custGeom>
            <a:avLst/>
            <a:gdLst>
              <a:gd name="T0" fmla="*/ 2108765 w 21600"/>
              <a:gd name="T1" fmla="*/ 0 h 21600"/>
              <a:gd name="T2" fmla="*/ 0 w 21600"/>
              <a:gd name="T3" fmla="*/ 164307 h 21600"/>
              <a:gd name="T4" fmla="*/ 2108765 w 21600"/>
              <a:gd name="T5" fmla="*/ 328613 h 21600"/>
              <a:gd name="T6" fmla="*/ 2438400 w 21600"/>
              <a:gd name="T7" fmla="*/ 164307 h 21600"/>
              <a:gd name="T8" fmla="*/ 17694720 60000 65536"/>
              <a:gd name="T9" fmla="*/ 11796480 60000 65536"/>
              <a:gd name="T10" fmla="*/ 5898240 60000 65536"/>
              <a:gd name="T11" fmla="*/ 0 60000 65536"/>
              <a:gd name="T12" fmla="*/ 3375 w 21600"/>
              <a:gd name="T13" fmla="*/ 6839 h 21600"/>
              <a:gd name="T14" fmla="*/ 20529 w 21600"/>
              <a:gd name="T15" fmla="*/ 14761 h 21600"/>
            </a:gdLst>
            <a:ahLst/>
            <a:cxnLst>
              <a:cxn ang="T8">
                <a:pos x="T0" y="T1"/>
              </a:cxn>
              <a:cxn ang="T9">
                <a:pos x="T2" y="T3"/>
              </a:cxn>
              <a:cxn ang="T10">
                <a:pos x="T4" y="T5"/>
              </a:cxn>
              <a:cxn ang="T11">
                <a:pos x="T6" y="T7"/>
              </a:cxn>
            </a:cxnLst>
            <a:rect l="T12" t="T13" r="T14" b="T15"/>
            <a:pathLst>
              <a:path w="21600" h="21600">
                <a:moveTo>
                  <a:pt x="18680" y="0"/>
                </a:moveTo>
                <a:lnTo>
                  <a:pt x="18680" y="6839"/>
                </a:lnTo>
                <a:lnTo>
                  <a:pt x="3375" y="6839"/>
                </a:lnTo>
                <a:lnTo>
                  <a:pt x="3375" y="14761"/>
                </a:lnTo>
                <a:lnTo>
                  <a:pt x="18680" y="14761"/>
                </a:lnTo>
                <a:lnTo>
                  <a:pt x="18680" y="21600"/>
                </a:lnTo>
                <a:lnTo>
                  <a:pt x="21600" y="10800"/>
                </a:lnTo>
                <a:close/>
              </a:path>
              <a:path w="21600" h="21600">
                <a:moveTo>
                  <a:pt x="1350" y="6839"/>
                </a:moveTo>
                <a:lnTo>
                  <a:pt x="1350" y="14761"/>
                </a:lnTo>
                <a:lnTo>
                  <a:pt x="2700" y="14761"/>
                </a:lnTo>
                <a:lnTo>
                  <a:pt x="2700" y="6839"/>
                </a:lnTo>
                <a:close/>
              </a:path>
              <a:path w="21600" h="21600">
                <a:moveTo>
                  <a:pt x="0" y="6839"/>
                </a:moveTo>
                <a:lnTo>
                  <a:pt x="0" y="14761"/>
                </a:lnTo>
                <a:lnTo>
                  <a:pt x="675" y="14761"/>
                </a:lnTo>
                <a:lnTo>
                  <a:pt x="675" y="6839"/>
                </a:lnTo>
                <a:close/>
              </a:path>
            </a:pathLst>
          </a:custGeom>
          <a:gradFill rotWithShape="0">
            <a:gsLst>
              <a:gs pos="0">
                <a:schemeClr val="accent1"/>
              </a:gs>
              <a:gs pos="100000">
                <a:srgbClr val="FFFF00"/>
              </a:gs>
            </a:gsLst>
            <a:lin ang="5400000" scaled="1"/>
          </a:gradFill>
          <a:ln w="9525">
            <a:solidFill>
              <a:schemeClr val="tx1"/>
            </a:solidFill>
            <a:miter lim="800000"/>
            <a:headEnd/>
            <a:tailEnd/>
          </a:ln>
        </p:spPr>
        <p:txBody>
          <a:bodyPr wrap="none" anchor="ctr"/>
          <a:lstStyle/>
          <a:p>
            <a:endParaRPr lang="zh-TW" altLang="en-US"/>
          </a:p>
        </p:txBody>
      </p:sp>
      <p:sp>
        <p:nvSpPr>
          <p:cNvPr id="303155" name="AutoShape 52"/>
          <p:cNvSpPr>
            <a:spLocks noChangeArrowheads="1"/>
          </p:cNvSpPr>
          <p:nvPr/>
        </p:nvSpPr>
        <p:spPr bwMode="auto">
          <a:xfrm>
            <a:off x="1676400" y="5902325"/>
            <a:ext cx="3429000" cy="304800"/>
          </a:xfrm>
          <a:custGeom>
            <a:avLst/>
            <a:gdLst>
              <a:gd name="T0" fmla="*/ 2965450 w 21600"/>
              <a:gd name="T1" fmla="*/ 0 h 21600"/>
              <a:gd name="T2" fmla="*/ 0 w 21600"/>
              <a:gd name="T3" fmla="*/ 152400 h 21600"/>
              <a:gd name="T4" fmla="*/ 2965450 w 21600"/>
              <a:gd name="T5" fmla="*/ 304800 h 21600"/>
              <a:gd name="T6" fmla="*/ 3429000 w 21600"/>
              <a:gd name="T7" fmla="*/ 152400 h 21600"/>
              <a:gd name="T8" fmla="*/ 17694720 60000 65536"/>
              <a:gd name="T9" fmla="*/ 11796480 60000 65536"/>
              <a:gd name="T10" fmla="*/ 5898240 60000 65536"/>
              <a:gd name="T11" fmla="*/ 0 60000 65536"/>
              <a:gd name="T12" fmla="*/ 3375 w 21600"/>
              <a:gd name="T13" fmla="*/ 6839 h 21600"/>
              <a:gd name="T14" fmla="*/ 20529 w 21600"/>
              <a:gd name="T15" fmla="*/ 14761 h 21600"/>
            </a:gdLst>
            <a:ahLst/>
            <a:cxnLst>
              <a:cxn ang="T8">
                <a:pos x="T0" y="T1"/>
              </a:cxn>
              <a:cxn ang="T9">
                <a:pos x="T2" y="T3"/>
              </a:cxn>
              <a:cxn ang="T10">
                <a:pos x="T4" y="T5"/>
              </a:cxn>
              <a:cxn ang="T11">
                <a:pos x="T6" y="T7"/>
              </a:cxn>
            </a:cxnLst>
            <a:rect l="T12" t="T13" r="T14" b="T15"/>
            <a:pathLst>
              <a:path w="21600" h="21600">
                <a:moveTo>
                  <a:pt x="18680" y="0"/>
                </a:moveTo>
                <a:lnTo>
                  <a:pt x="18680" y="6839"/>
                </a:lnTo>
                <a:lnTo>
                  <a:pt x="3375" y="6839"/>
                </a:lnTo>
                <a:lnTo>
                  <a:pt x="3375" y="14761"/>
                </a:lnTo>
                <a:lnTo>
                  <a:pt x="18680" y="14761"/>
                </a:lnTo>
                <a:lnTo>
                  <a:pt x="18680" y="21600"/>
                </a:lnTo>
                <a:lnTo>
                  <a:pt x="21600" y="10800"/>
                </a:lnTo>
                <a:close/>
              </a:path>
              <a:path w="21600" h="21600">
                <a:moveTo>
                  <a:pt x="1350" y="6839"/>
                </a:moveTo>
                <a:lnTo>
                  <a:pt x="1350" y="14761"/>
                </a:lnTo>
                <a:lnTo>
                  <a:pt x="2700" y="14761"/>
                </a:lnTo>
                <a:lnTo>
                  <a:pt x="2700" y="6839"/>
                </a:lnTo>
                <a:close/>
              </a:path>
              <a:path w="21600" h="21600">
                <a:moveTo>
                  <a:pt x="0" y="6839"/>
                </a:moveTo>
                <a:lnTo>
                  <a:pt x="0" y="14761"/>
                </a:lnTo>
                <a:lnTo>
                  <a:pt x="675" y="14761"/>
                </a:lnTo>
                <a:lnTo>
                  <a:pt x="675" y="6839"/>
                </a:lnTo>
                <a:close/>
              </a:path>
            </a:pathLst>
          </a:custGeom>
          <a:gradFill rotWithShape="0">
            <a:gsLst>
              <a:gs pos="0">
                <a:srgbClr val="FFFF00"/>
              </a:gs>
              <a:gs pos="100000">
                <a:schemeClr val="accent1"/>
              </a:gs>
            </a:gsLst>
            <a:lin ang="0" scaled="1"/>
          </a:gradFill>
          <a:ln w="9525">
            <a:solidFill>
              <a:schemeClr val="tx1"/>
            </a:solidFill>
            <a:miter lim="800000"/>
            <a:headEnd/>
            <a:tailEnd/>
          </a:ln>
        </p:spPr>
        <p:txBody>
          <a:bodyPr wrap="none" anchor="ctr"/>
          <a:lstStyle/>
          <a:p>
            <a:endParaRPr lang="zh-TW" altLang="en-US"/>
          </a:p>
        </p:txBody>
      </p:sp>
      <p:sp>
        <p:nvSpPr>
          <p:cNvPr id="303156" name="Line 53"/>
          <p:cNvSpPr>
            <a:spLocks noChangeShapeType="1"/>
          </p:cNvSpPr>
          <p:nvPr/>
        </p:nvSpPr>
        <p:spPr bwMode="auto">
          <a:xfrm>
            <a:off x="6877050" y="3860800"/>
            <a:ext cx="0" cy="376238"/>
          </a:xfrm>
          <a:prstGeom prst="line">
            <a:avLst/>
          </a:prstGeom>
          <a:noFill/>
          <a:ln w="9525">
            <a:solidFill>
              <a:schemeClr val="tx1"/>
            </a:solidFill>
            <a:round/>
            <a:headEnd/>
            <a:tailEnd/>
          </a:ln>
        </p:spPr>
        <p:txBody>
          <a:bodyPr wrap="none" anchor="ctr"/>
          <a:lstStyle/>
          <a:p>
            <a:endParaRPr lang="zh-TW" altLang="en-US"/>
          </a:p>
        </p:txBody>
      </p:sp>
      <p:sp>
        <p:nvSpPr>
          <p:cNvPr id="303157" name="Line 54"/>
          <p:cNvSpPr>
            <a:spLocks noChangeShapeType="1"/>
          </p:cNvSpPr>
          <p:nvPr/>
        </p:nvSpPr>
        <p:spPr bwMode="auto">
          <a:xfrm>
            <a:off x="2484438" y="3860800"/>
            <a:ext cx="0" cy="398463"/>
          </a:xfrm>
          <a:prstGeom prst="line">
            <a:avLst/>
          </a:prstGeom>
          <a:noFill/>
          <a:ln w="9525">
            <a:solidFill>
              <a:schemeClr val="tx1"/>
            </a:solidFill>
            <a:round/>
            <a:headEnd/>
            <a:tailEnd/>
          </a:ln>
        </p:spPr>
        <p:txBody>
          <a:bodyPr wrap="none" anchor="ctr"/>
          <a:lstStyle/>
          <a:p>
            <a:endParaRPr lang="zh-TW" altLang="en-US"/>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nodeType="clickEffect">
                                  <p:stCondLst>
                                    <p:cond delay="0"/>
                                  </p:stCondLst>
                                  <p:endCondLst>
                                    <p:cond evt="onNext" delay="0">
                                      <p:tgtEl>
                                        <p:sldTgt/>
                                      </p:tgtEl>
                                    </p:cond>
                                  </p:endCondLst>
                                  <p:childTnLst>
                                    <p:anim calcmode="discrete" valueType="str">
                                      <p:cBhvr>
                                        <p:cTn id="6"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304131" name="Rectangle 2"/>
          <p:cNvSpPr>
            <a:spLocks noGrp="1" noChangeArrowheads="1"/>
          </p:cNvSpPr>
          <p:nvPr>
            <p:ph type="title"/>
          </p:nvPr>
        </p:nvSpPr>
        <p:spPr>
          <a:xfrm>
            <a:off x="611188" y="260350"/>
            <a:ext cx="8353425" cy="1144588"/>
          </a:xfrm>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--IM</a:t>
            </a:r>
            <a:r>
              <a:rPr lang="zh-TW" altLang="en-US" sz="3200" smtClean="0">
                <a:solidFill>
                  <a:srgbClr val="FFFF66"/>
                </a:solidFill>
              </a:rPr>
              <a:t>策略</a:t>
            </a:r>
            <a:endParaRPr lang="en-US" sz="3200" smtClean="0">
              <a:solidFill>
                <a:srgbClr val="FFFF66"/>
              </a:solidFill>
            </a:endParaRPr>
          </a:p>
        </p:txBody>
      </p:sp>
      <p:sp>
        <p:nvSpPr>
          <p:cNvPr id="304130" name="投影片編號版面配置區 3"/>
          <p:cNvSpPr>
            <a:spLocks noGrp="1"/>
          </p:cNvSpPr>
          <p:nvPr>
            <p:ph type="sldNum" sz="quarter" idx="10"/>
          </p:nvPr>
        </p:nvSpPr>
        <p:spPr>
          <a:noFill/>
        </p:spPr>
        <p:txBody>
          <a:bodyPr/>
          <a:lstStyle/>
          <a:p>
            <a:fld id="{A6B71960-4996-4276-8AD4-BBAE3ED43114}" type="slidenum">
              <a:rPr lang="en-US" altLang="zh-TW"/>
              <a:pPr/>
              <a:t>27</a:t>
            </a:fld>
            <a:r>
              <a:rPr lang="en-US" altLang="zh-TW"/>
              <a:t>/34</a:t>
            </a:r>
          </a:p>
        </p:txBody>
      </p:sp>
      <p:sp>
        <p:nvSpPr>
          <p:cNvPr id="2521091" name="Rectangle 3"/>
          <p:cNvSpPr>
            <a:spLocks noChangeArrowheads="1"/>
          </p:cNvSpPr>
          <p:nvPr/>
        </p:nvSpPr>
        <p:spPr bwMode="auto">
          <a:xfrm>
            <a:off x="250825" y="1484313"/>
            <a:ext cx="8569325" cy="1512887"/>
          </a:xfrm>
          <a:prstGeom prst="rect">
            <a:avLst/>
          </a:prstGeom>
          <a:gradFill rotWithShape="1">
            <a:gsLst>
              <a:gs pos="0">
                <a:srgbClr val="FFFFFF"/>
              </a:gs>
              <a:gs pos="100000">
                <a:srgbClr val="CCFFCC"/>
              </a:gs>
            </a:gsLst>
            <a:path path="shape">
              <a:fillToRect l="50000" t="50000" r="50000" b="50000"/>
            </a:path>
          </a:gradFill>
          <a:ln w="9525">
            <a:solidFill>
              <a:schemeClr val="tx1"/>
            </a:solidFill>
            <a:miter lim="800000"/>
            <a:headEnd/>
            <a:tailEnd/>
          </a:ln>
          <a:effectLst>
            <a:outerShdw dist="35921" dir="2700000" algn="ctr" rotWithShape="0">
              <a:schemeClr val="bg2"/>
            </a:outerShdw>
          </a:effectLst>
        </p:spPr>
        <p:txBody>
          <a:bodyPr wrap="none" anchor="ctr"/>
          <a:lstStyle/>
          <a:p>
            <a:pPr>
              <a:defRPr/>
            </a:pPr>
            <a:endParaRPr lang="zh-TW" altLang="en-US"/>
          </a:p>
        </p:txBody>
      </p:sp>
      <p:sp>
        <p:nvSpPr>
          <p:cNvPr id="304133" name="Rectangle 4"/>
          <p:cNvSpPr>
            <a:spLocks noChangeArrowheads="1"/>
          </p:cNvSpPr>
          <p:nvPr/>
        </p:nvSpPr>
        <p:spPr bwMode="auto">
          <a:xfrm>
            <a:off x="792163" y="1924050"/>
            <a:ext cx="984250" cy="750888"/>
          </a:xfrm>
          <a:prstGeom prst="rect">
            <a:avLst/>
          </a:prstGeom>
          <a:noFill/>
          <a:ln w="9525">
            <a:noFill/>
            <a:miter lim="800000"/>
            <a:headEnd/>
            <a:tailEnd/>
          </a:ln>
        </p:spPr>
        <p:txBody>
          <a:bodyPr lIns="0" tIns="0" rIns="0" bIns="0"/>
          <a:lstStyle/>
          <a:p>
            <a:pPr algn="l"/>
            <a:r>
              <a:rPr lang="en-US" altLang="zh-TW" sz="1400" b="1">
                <a:solidFill>
                  <a:srgbClr val="000000"/>
                </a:solidFill>
                <a:latin typeface="新細明體" pitchFamily="18" charset="-120"/>
                <a:ea typeface="標楷體" pitchFamily="65" charset="-120"/>
              </a:rPr>
              <a:t>  </a:t>
            </a:r>
          </a:p>
          <a:p>
            <a:pPr algn="l"/>
            <a:r>
              <a:rPr lang="en-US" altLang="zh-TW" sz="1400" b="1">
                <a:solidFill>
                  <a:srgbClr val="000000"/>
                </a:solidFill>
                <a:latin typeface="新細明體" pitchFamily="18" charset="-120"/>
                <a:ea typeface="標楷體" pitchFamily="65" charset="-120"/>
              </a:rPr>
              <a:t>  </a:t>
            </a:r>
            <a:r>
              <a:rPr lang="zh-TW" altLang="en-US" sz="1400" b="1">
                <a:solidFill>
                  <a:srgbClr val="000000"/>
                </a:solidFill>
                <a:latin typeface="新細明體" pitchFamily="18" charset="-120"/>
                <a:ea typeface="標楷體" pitchFamily="65" charset="-120"/>
              </a:rPr>
              <a:t>變革管理    </a:t>
            </a:r>
          </a:p>
          <a:p>
            <a:pPr algn="l"/>
            <a:endParaRPr lang="en-US" altLang="zh-TW" sz="1400" b="1">
              <a:latin typeface="Times New Roman" pitchFamily="18" charset="0"/>
              <a:ea typeface="標楷體" pitchFamily="65" charset="-120"/>
            </a:endParaRPr>
          </a:p>
        </p:txBody>
      </p:sp>
      <p:sp>
        <p:nvSpPr>
          <p:cNvPr id="304134" name="Freeform 5"/>
          <p:cNvSpPr>
            <a:spLocks/>
          </p:cNvSpPr>
          <p:nvPr/>
        </p:nvSpPr>
        <p:spPr bwMode="auto">
          <a:xfrm>
            <a:off x="949325" y="1484313"/>
            <a:ext cx="1065213" cy="1095375"/>
          </a:xfrm>
          <a:custGeom>
            <a:avLst/>
            <a:gdLst>
              <a:gd name="T0" fmla="*/ 777 w 1971"/>
              <a:gd name="T1" fmla="*/ 281 h 2086"/>
              <a:gd name="T2" fmla="*/ 843 w 1971"/>
              <a:gd name="T3" fmla="*/ 290 h 2086"/>
              <a:gd name="T4" fmla="*/ 900 w 1971"/>
              <a:gd name="T5" fmla="*/ 298 h 2086"/>
              <a:gd name="T6" fmla="*/ 957 w 1971"/>
              <a:gd name="T7" fmla="*/ 316 h 2086"/>
              <a:gd name="T8" fmla="*/ 1023 w 1971"/>
              <a:gd name="T9" fmla="*/ 333 h 2086"/>
              <a:gd name="T10" fmla="*/ 1090 w 1971"/>
              <a:gd name="T11" fmla="*/ 360 h 2086"/>
              <a:gd name="T12" fmla="*/ 1156 w 1971"/>
              <a:gd name="T13" fmla="*/ 377 h 2086"/>
              <a:gd name="T14" fmla="*/ 1213 w 1971"/>
              <a:gd name="T15" fmla="*/ 403 h 2086"/>
              <a:gd name="T16" fmla="*/ 1270 w 1971"/>
              <a:gd name="T17" fmla="*/ 430 h 2086"/>
              <a:gd name="T18" fmla="*/ 1327 w 1971"/>
              <a:gd name="T19" fmla="*/ 465 h 2086"/>
              <a:gd name="T20" fmla="*/ 1383 w 1971"/>
              <a:gd name="T21" fmla="*/ 500 h 2086"/>
              <a:gd name="T22" fmla="*/ 1431 w 1971"/>
              <a:gd name="T23" fmla="*/ 535 h 2086"/>
              <a:gd name="T24" fmla="*/ 1516 w 1971"/>
              <a:gd name="T25" fmla="*/ 596 h 2086"/>
              <a:gd name="T26" fmla="*/ 1592 w 1971"/>
              <a:gd name="T27" fmla="*/ 658 h 2086"/>
              <a:gd name="T28" fmla="*/ 1649 w 1971"/>
              <a:gd name="T29" fmla="*/ 710 h 2086"/>
              <a:gd name="T30" fmla="*/ 1706 w 1971"/>
              <a:gd name="T31" fmla="*/ 780 h 2086"/>
              <a:gd name="T32" fmla="*/ 1763 w 1971"/>
              <a:gd name="T33" fmla="*/ 850 h 2086"/>
              <a:gd name="T34" fmla="*/ 1810 w 1971"/>
              <a:gd name="T35" fmla="*/ 921 h 2086"/>
              <a:gd name="T36" fmla="*/ 1848 w 1971"/>
              <a:gd name="T37" fmla="*/ 999 h 2086"/>
              <a:gd name="T38" fmla="*/ 1886 w 1971"/>
              <a:gd name="T39" fmla="*/ 1087 h 2086"/>
              <a:gd name="T40" fmla="*/ 1924 w 1971"/>
              <a:gd name="T41" fmla="*/ 1192 h 2086"/>
              <a:gd name="T42" fmla="*/ 1952 w 1971"/>
              <a:gd name="T43" fmla="*/ 1297 h 2086"/>
              <a:gd name="T44" fmla="*/ 1962 w 1971"/>
              <a:gd name="T45" fmla="*/ 1429 h 2086"/>
              <a:gd name="T46" fmla="*/ 1962 w 1971"/>
              <a:gd name="T47" fmla="*/ 1543 h 2086"/>
              <a:gd name="T48" fmla="*/ 1952 w 1971"/>
              <a:gd name="T49" fmla="*/ 1648 h 2086"/>
              <a:gd name="T50" fmla="*/ 1933 w 1971"/>
              <a:gd name="T51" fmla="*/ 1753 h 2086"/>
              <a:gd name="T52" fmla="*/ 1895 w 1971"/>
              <a:gd name="T53" fmla="*/ 1867 h 2086"/>
              <a:gd name="T54" fmla="*/ 1848 w 1971"/>
              <a:gd name="T55" fmla="*/ 1981 h 2086"/>
              <a:gd name="T56" fmla="*/ 1772 w 1971"/>
              <a:gd name="T57" fmla="*/ 2086 h 2086"/>
              <a:gd name="T58" fmla="*/ 1222 w 1971"/>
              <a:gd name="T59" fmla="*/ 1753 h 2086"/>
              <a:gd name="T60" fmla="*/ 1260 w 1971"/>
              <a:gd name="T61" fmla="*/ 1666 h 2086"/>
              <a:gd name="T62" fmla="*/ 1279 w 1971"/>
              <a:gd name="T63" fmla="*/ 1587 h 2086"/>
              <a:gd name="T64" fmla="*/ 1289 w 1971"/>
              <a:gd name="T65" fmla="*/ 1508 h 2086"/>
              <a:gd name="T66" fmla="*/ 1279 w 1971"/>
              <a:gd name="T67" fmla="*/ 1420 h 2086"/>
              <a:gd name="T68" fmla="*/ 1270 w 1971"/>
              <a:gd name="T69" fmla="*/ 1324 h 2086"/>
              <a:gd name="T70" fmla="*/ 1232 w 1971"/>
              <a:gd name="T71" fmla="*/ 1236 h 2086"/>
              <a:gd name="T72" fmla="*/ 1184 w 1971"/>
              <a:gd name="T73" fmla="*/ 1157 h 2086"/>
              <a:gd name="T74" fmla="*/ 1147 w 1971"/>
              <a:gd name="T75" fmla="*/ 1105 h 2086"/>
              <a:gd name="T76" fmla="*/ 1099 w 1971"/>
              <a:gd name="T77" fmla="*/ 1061 h 2086"/>
              <a:gd name="T78" fmla="*/ 1052 w 1971"/>
              <a:gd name="T79" fmla="*/ 1017 h 2086"/>
              <a:gd name="T80" fmla="*/ 1004 w 1971"/>
              <a:gd name="T81" fmla="*/ 973 h 2086"/>
              <a:gd name="T82" fmla="*/ 938 w 1971"/>
              <a:gd name="T83" fmla="*/ 938 h 2086"/>
              <a:gd name="T84" fmla="*/ 881 w 1971"/>
              <a:gd name="T85" fmla="*/ 912 h 2086"/>
              <a:gd name="T86" fmla="*/ 805 w 1971"/>
              <a:gd name="T87" fmla="*/ 877 h 2086"/>
              <a:gd name="T88" fmla="*/ 748 w 1971"/>
              <a:gd name="T89" fmla="*/ 859 h 2086"/>
              <a:gd name="T90" fmla="*/ 663 w 1971"/>
              <a:gd name="T91" fmla="*/ 850 h 2086"/>
              <a:gd name="T92" fmla="*/ 578 w 1971"/>
              <a:gd name="T93" fmla="*/ 842 h 2086"/>
              <a:gd name="T94" fmla="*/ 549 w 1971"/>
              <a:gd name="T95" fmla="*/ 1148 h 2086"/>
              <a:gd name="T96" fmla="*/ 549 w 1971"/>
              <a:gd name="T97" fmla="*/ 0 h 2086"/>
              <a:gd name="T98" fmla="*/ 578 w 1971"/>
              <a:gd name="T99" fmla="*/ 263 h 2086"/>
              <a:gd name="T100" fmla="*/ 673 w 1971"/>
              <a:gd name="T101" fmla="*/ 263 h 2086"/>
              <a:gd name="T102" fmla="*/ 748 w 1971"/>
              <a:gd name="T103" fmla="*/ 272 h 208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71"/>
              <a:gd name="T157" fmla="*/ 0 h 2086"/>
              <a:gd name="T158" fmla="*/ 1971 w 1971"/>
              <a:gd name="T159" fmla="*/ 2086 h 208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71" h="2086">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0"/>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06"/>
                </a:lnTo>
                <a:lnTo>
                  <a:pt x="1895" y="1867"/>
                </a:lnTo>
                <a:lnTo>
                  <a:pt x="1867" y="1928"/>
                </a:lnTo>
                <a:lnTo>
                  <a:pt x="1848" y="1981"/>
                </a:lnTo>
                <a:lnTo>
                  <a:pt x="1810" y="2034"/>
                </a:lnTo>
                <a:lnTo>
                  <a:pt x="1772" y="2086"/>
                </a:lnTo>
                <a:lnTo>
                  <a:pt x="1184" y="1806"/>
                </a:lnTo>
                <a:lnTo>
                  <a:pt x="1222" y="1753"/>
                </a:lnTo>
                <a:lnTo>
                  <a:pt x="1241" y="1709"/>
                </a:lnTo>
                <a:lnTo>
                  <a:pt x="1260" y="1666"/>
                </a:lnTo>
                <a:lnTo>
                  <a:pt x="1270" y="1622"/>
                </a:lnTo>
                <a:lnTo>
                  <a:pt x="1279" y="1587"/>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noFill/>
          <a:ln w="9525">
            <a:noFill/>
            <a:round/>
            <a:headEnd/>
            <a:tailEnd/>
          </a:ln>
        </p:spPr>
        <p:txBody>
          <a:bodyPr/>
          <a:lstStyle/>
          <a:p>
            <a:endParaRPr lang="zh-TW" altLang="en-US"/>
          </a:p>
        </p:txBody>
      </p:sp>
      <p:sp>
        <p:nvSpPr>
          <p:cNvPr id="304135" name="Freeform 6"/>
          <p:cNvSpPr>
            <a:spLocks/>
          </p:cNvSpPr>
          <p:nvPr/>
        </p:nvSpPr>
        <p:spPr bwMode="auto">
          <a:xfrm>
            <a:off x="395288" y="1636713"/>
            <a:ext cx="719137" cy="1084262"/>
          </a:xfrm>
          <a:custGeom>
            <a:avLst/>
            <a:gdLst>
              <a:gd name="T0" fmla="*/ 1298 w 1327"/>
              <a:gd name="T1" fmla="*/ 0 h 2068"/>
              <a:gd name="T2" fmla="*/ 1232 w 1327"/>
              <a:gd name="T3" fmla="*/ 17 h 2068"/>
              <a:gd name="T4" fmla="*/ 1166 w 1327"/>
              <a:gd name="T5" fmla="*/ 26 h 2068"/>
              <a:gd name="T6" fmla="*/ 1109 w 1327"/>
              <a:gd name="T7" fmla="*/ 44 h 2068"/>
              <a:gd name="T8" fmla="*/ 1052 w 1327"/>
              <a:gd name="T9" fmla="*/ 61 h 2068"/>
              <a:gd name="T10" fmla="*/ 986 w 1327"/>
              <a:gd name="T11" fmla="*/ 79 h 2068"/>
              <a:gd name="T12" fmla="*/ 919 w 1327"/>
              <a:gd name="T13" fmla="*/ 105 h 2068"/>
              <a:gd name="T14" fmla="*/ 862 w 1327"/>
              <a:gd name="T15" fmla="*/ 131 h 2068"/>
              <a:gd name="T16" fmla="*/ 806 w 1327"/>
              <a:gd name="T17" fmla="*/ 158 h 2068"/>
              <a:gd name="T18" fmla="*/ 749 w 1327"/>
              <a:gd name="T19" fmla="*/ 184 h 2068"/>
              <a:gd name="T20" fmla="*/ 692 w 1327"/>
              <a:gd name="T21" fmla="*/ 228 h 2068"/>
              <a:gd name="T22" fmla="*/ 644 w 1327"/>
              <a:gd name="T23" fmla="*/ 254 h 2068"/>
              <a:gd name="T24" fmla="*/ 559 w 1327"/>
              <a:gd name="T25" fmla="*/ 324 h 2068"/>
              <a:gd name="T26" fmla="*/ 483 w 1327"/>
              <a:gd name="T27" fmla="*/ 385 h 2068"/>
              <a:gd name="T28" fmla="*/ 426 w 1327"/>
              <a:gd name="T29" fmla="*/ 438 h 2068"/>
              <a:gd name="T30" fmla="*/ 370 w 1327"/>
              <a:gd name="T31" fmla="*/ 508 h 2068"/>
              <a:gd name="T32" fmla="*/ 313 w 1327"/>
              <a:gd name="T33" fmla="*/ 578 h 2068"/>
              <a:gd name="T34" fmla="*/ 265 w 1327"/>
              <a:gd name="T35" fmla="*/ 648 h 2068"/>
              <a:gd name="T36" fmla="*/ 218 w 1327"/>
              <a:gd name="T37" fmla="*/ 727 h 2068"/>
              <a:gd name="T38" fmla="*/ 189 w 1327"/>
              <a:gd name="T39" fmla="*/ 815 h 2068"/>
              <a:gd name="T40" fmla="*/ 151 w 1327"/>
              <a:gd name="T41" fmla="*/ 920 h 2068"/>
              <a:gd name="T42" fmla="*/ 123 w 1327"/>
              <a:gd name="T43" fmla="*/ 1016 h 2068"/>
              <a:gd name="T44" fmla="*/ 104 w 1327"/>
              <a:gd name="T45" fmla="*/ 1148 h 2068"/>
              <a:gd name="T46" fmla="*/ 104 w 1327"/>
              <a:gd name="T47" fmla="*/ 1271 h 2068"/>
              <a:gd name="T48" fmla="*/ 123 w 1327"/>
              <a:gd name="T49" fmla="*/ 1367 h 2068"/>
              <a:gd name="T50" fmla="*/ 142 w 1327"/>
              <a:gd name="T51" fmla="*/ 1481 h 2068"/>
              <a:gd name="T52" fmla="*/ 180 w 1327"/>
              <a:gd name="T53" fmla="*/ 1595 h 2068"/>
              <a:gd name="T54" fmla="*/ 227 w 1327"/>
              <a:gd name="T55" fmla="*/ 1709 h 2068"/>
              <a:gd name="T56" fmla="*/ 294 w 1327"/>
              <a:gd name="T57" fmla="*/ 1805 h 2068"/>
              <a:gd name="T58" fmla="*/ 910 w 1327"/>
              <a:gd name="T59" fmla="*/ 2068 h 2068"/>
              <a:gd name="T60" fmla="*/ 891 w 1327"/>
              <a:gd name="T61" fmla="*/ 1516 h 2068"/>
              <a:gd name="T62" fmla="*/ 834 w 1327"/>
              <a:gd name="T63" fmla="*/ 1437 h 2068"/>
              <a:gd name="T64" fmla="*/ 806 w 1327"/>
              <a:gd name="T65" fmla="*/ 1349 h 2068"/>
              <a:gd name="T66" fmla="*/ 796 w 1327"/>
              <a:gd name="T67" fmla="*/ 1271 h 2068"/>
              <a:gd name="T68" fmla="*/ 787 w 1327"/>
              <a:gd name="T69" fmla="*/ 1192 h 2068"/>
              <a:gd name="T70" fmla="*/ 796 w 1327"/>
              <a:gd name="T71" fmla="*/ 1104 h 2068"/>
              <a:gd name="T72" fmla="*/ 824 w 1327"/>
              <a:gd name="T73" fmla="*/ 1008 h 2068"/>
              <a:gd name="T74" fmla="*/ 862 w 1327"/>
              <a:gd name="T75" fmla="*/ 920 h 2068"/>
              <a:gd name="T76" fmla="*/ 910 w 1327"/>
              <a:gd name="T77" fmla="*/ 859 h 2068"/>
              <a:gd name="T78" fmla="*/ 948 w 1327"/>
              <a:gd name="T79" fmla="*/ 806 h 2068"/>
              <a:gd name="T80" fmla="*/ 995 w 1327"/>
              <a:gd name="T81" fmla="*/ 762 h 2068"/>
              <a:gd name="T82" fmla="*/ 1052 w 1327"/>
              <a:gd name="T83" fmla="*/ 718 h 2068"/>
              <a:gd name="T84" fmla="*/ 1099 w 1327"/>
              <a:gd name="T85" fmla="*/ 683 h 2068"/>
              <a:gd name="T86" fmla="*/ 1166 w 1327"/>
              <a:gd name="T87" fmla="*/ 648 h 2068"/>
              <a:gd name="T88" fmla="*/ 1232 w 1327"/>
              <a:gd name="T89" fmla="*/ 613 h 2068"/>
              <a:gd name="T90" fmla="*/ 1327 w 1327"/>
              <a:gd name="T91" fmla="*/ 587 h 206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327"/>
              <a:gd name="T139" fmla="*/ 0 h 2068"/>
              <a:gd name="T140" fmla="*/ 1327 w 1327"/>
              <a:gd name="T141" fmla="*/ 2068 h 206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327" h="2068">
                <a:moveTo>
                  <a:pt x="1327" y="0"/>
                </a:moveTo>
                <a:lnTo>
                  <a:pt x="1298" y="0"/>
                </a:lnTo>
                <a:lnTo>
                  <a:pt x="1270" y="9"/>
                </a:lnTo>
                <a:lnTo>
                  <a:pt x="1232" y="17"/>
                </a:lnTo>
                <a:lnTo>
                  <a:pt x="1204" y="17"/>
                </a:lnTo>
                <a:lnTo>
                  <a:pt x="1166" y="26"/>
                </a:lnTo>
                <a:lnTo>
                  <a:pt x="1137" y="35"/>
                </a:lnTo>
                <a:lnTo>
                  <a:pt x="1109" y="44"/>
                </a:lnTo>
                <a:lnTo>
                  <a:pt x="1080" y="52"/>
                </a:lnTo>
                <a:lnTo>
                  <a:pt x="1052" y="61"/>
                </a:lnTo>
                <a:lnTo>
                  <a:pt x="1014" y="70"/>
                </a:lnTo>
                <a:lnTo>
                  <a:pt x="986" y="79"/>
                </a:lnTo>
                <a:lnTo>
                  <a:pt x="957" y="96"/>
                </a:lnTo>
                <a:lnTo>
                  <a:pt x="919" y="105"/>
                </a:lnTo>
                <a:lnTo>
                  <a:pt x="891" y="122"/>
                </a:lnTo>
                <a:lnTo>
                  <a:pt x="862" y="131"/>
                </a:lnTo>
                <a:lnTo>
                  <a:pt x="834" y="149"/>
                </a:lnTo>
                <a:lnTo>
                  <a:pt x="806" y="158"/>
                </a:lnTo>
                <a:lnTo>
                  <a:pt x="777" y="175"/>
                </a:lnTo>
                <a:lnTo>
                  <a:pt x="749" y="184"/>
                </a:lnTo>
                <a:lnTo>
                  <a:pt x="720" y="210"/>
                </a:lnTo>
                <a:lnTo>
                  <a:pt x="692" y="228"/>
                </a:lnTo>
                <a:lnTo>
                  <a:pt x="663" y="245"/>
                </a:lnTo>
                <a:lnTo>
                  <a:pt x="644" y="254"/>
                </a:lnTo>
                <a:lnTo>
                  <a:pt x="597" y="289"/>
                </a:lnTo>
                <a:lnTo>
                  <a:pt x="559" y="324"/>
                </a:lnTo>
                <a:lnTo>
                  <a:pt x="521" y="350"/>
                </a:lnTo>
                <a:lnTo>
                  <a:pt x="483" y="385"/>
                </a:lnTo>
                <a:lnTo>
                  <a:pt x="455" y="412"/>
                </a:lnTo>
                <a:lnTo>
                  <a:pt x="426" y="438"/>
                </a:lnTo>
                <a:lnTo>
                  <a:pt x="398" y="473"/>
                </a:lnTo>
                <a:lnTo>
                  <a:pt x="370" y="508"/>
                </a:lnTo>
                <a:lnTo>
                  <a:pt x="341" y="543"/>
                </a:lnTo>
                <a:lnTo>
                  <a:pt x="313" y="578"/>
                </a:lnTo>
                <a:lnTo>
                  <a:pt x="284" y="613"/>
                </a:lnTo>
                <a:lnTo>
                  <a:pt x="265" y="648"/>
                </a:lnTo>
                <a:lnTo>
                  <a:pt x="246" y="692"/>
                </a:lnTo>
                <a:lnTo>
                  <a:pt x="218" y="727"/>
                </a:lnTo>
                <a:lnTo>
                  <a:pt x="208" y="771"/>
                </a:lnTo>
                <a:lnTo>
                  <a:pt x="189" y="815"/>
                </a:lnTo>
                <a:lnTo>
                  <a:pt x="161" y="867"/>
                </a:lnTo>
                <a:lnTo>
                  <a:pt x="151" y="920"/>
                </a:lnTo>
                <a:lnTo>
                  <a:pt x="133" y="973"/>
                </a:lnTo>
                <a:lnTo>
                  <a:pt x="123" y="1016"/>
                </a:lnTo>
                <a:lnTo>
                  <a:pt x="114" y="1078"/>
                </a:lnTo>
                <a:lnTo>
                  <a:pt x="104" y="1148"/>
                </a:lnTo>
                <a:lnTo>
                  <a:pt x="104" y="1209"/>
                </a:lnTo>
                <a:lnTo>
                  <a:pt x="104" y="1271"/>
                </a:lnTo>
                <a:lnTo>
                  <a:pt x="114" y="1323"/>
                </a:lnTo>
                <a:lnTo>
                  <a:pt x="123" y="1367"/>
                </a:lnTo>
                <a:lnTo>
                  <a:pt x="133" y="1428"/>
                </a:lnTo>
                <a:lnTo>
                  <a:pt x="142" y="1481"/>
                </a:lnTo>
                <a:lnTo>
                  <a:pt x="161" y="1533"/>
                </a:lnTo>
                <a:lnTo>
                  <a:pt x="180" y="1595"/>
                </a:lnTo>
                <a:lnTo>
                  <a:pt x="208" y="1647"/>
                </a:lnTo>
                <a:lnTo>
                  <a:pt x="227" y="1709"/>
                </a:lnTo>
                <a:lnTo>
                  <a:pt x="265" y="1761"/>
                </a:lnTo>
                <a:lnTo>
                  <a:pt x="294" y="1805"/>
                </a:lnTo>
                <a:lnTo>
                  <a:pt x="0" y="1954"/>
                </a:lnTo>
                <a:lnTo>
                  <a:pt x="910" y="2068"/>
                </a:lnTo>
                <a:lnTo>
                  <a:pt x="1242" y="1358"/>
                </a:lnTo>
                <a:lnTo>
                  <a:pt x="891" y="1516"/>
                </a:lnTo>
                <a:lnTo>
                  <a:pt x="862" y="1472"/>
                </a:lnTo>
                <a:lnTo>
                  <a:pt x="834" y="1437"/>
                </a:lnTo>
                <a:lnTo>
                  <a:pt x="815" y="1393"/>
                </a:lnTo>
                <a:lnTo>
                  <a:pt x="806" y="1349"/>
                </a:lnTo>
                <a:lnTo>
                  <a:pt x="796" y="1306"/>
                </a:lnTo>
                <a:lnTo>
                  <a:pt x="796" y="1271"/>
                </a:lnTo>
                <a:lnTo>
                  <a:pt x="787" y="1227"/>
                </a:lnTo>
                <a:lnTo>
                  <a:pt x="787" y="1192"/>
                </a:lnTo>
                <a:lnTo>
                  <a:pt x="787" y="1148"/>
                </a:lnTo>
                <a:lnTo>
                  <a:pt x="796" y="1104"/>
                </a:lnTo>
                <a:lnTo>
                  <a:pt x="806" y="1051"/>
                </a:lnTo>
                <a:lnTo>
                  <a:pt x="824" y="1008"/>
                </a:lnTo>
                <a:lnTo>
                  <a:pt x="843" y="964"/>
                </a:lnTo>
                <a:lnTo>
                  <a:pt x="862" y="920"/>
                </a:lnTo>
                <a:lnTo>
                  <a:pt x="891" y="885"/>
                </a:lnTo>
                <a:lnTo>
                  <a:pt x="910" y="859"/>
                </a:lnTo>
                <a:lnTo>
                  <a:pt x="929" y="832"/>
                </a:lnTo>
                <a:lnTo>
                  <a:pt x="948" y="806"/>
                </a:lnTo>
                <a:lnTo>
                  <a:pt x="976" y="789"/>
                </a:lnTo>
                <a:lnTo>
                  <a:pt x="995" y="762"/>
                </a:lnTo>
                <a:lnTo>
                  <a:pt x="1024" y="745"/>
                </a:lnTo>
                <a:lnTo>
                  <a:pt x="1052" y="718"/>
                </a:lnTo>
                <a:lnTo>
                  <a:pt x="1071" y="701"/>
                </a:lnTo>
                <a:lnTo>
                  <a:pt x="1099" y="683"/>
                </a:lnTo>
                <a:lnTo>
                  <a:pt x="1137" y="666"/>
                </a:lnTo>
                <a:lnTo>
                  <a:pt x="1166" y="648"/>
                </a:lnTo>
                <a:lnTo>
                  <a:pt x="1194" y="631"/>
                </a:lnTo>
                <a:lnTo>
                  <a:pt x="1232" y="613"/>
                </a:lnTo>
                <a:lnTo>
                  <a:pt x="1270" y="605"/>
                </a:lnTo>
                <a:lnTo>
                  <a:pt x="1327" y="587"/>
                </a:lnTo>
                <a:lnTo>
                  <a:pt x="1327" y="0"/>
                </a:lnTo>
                <a:close/>
              </a:path>
            </a:pathLst>
          </a:custGeom>
          <a:solidFill>
            <a:srgbClr val="FFFFCC"/>
          </a:solidFill>
          <a:ln w="14288">
            <a:solidFill>
              <a:srgbClr val="000000"/>
            </a:solidFill>
            <a:round/>
            <a:headEnd/>
            <a:tailEnd/>
          </a:ln>
        </p:spPr>
        <p:txBody>
          <a:bodyPr/>
          <a:lstStyle/>
          <a:p>
            <a:endParaRPr lang="zh-TW" altLang="en-US"/>
          </a:p>
        </p:txBody>
      </p:sp>
      <p:sp>
        <p:nvSpPr>
          <p:cNvPr id="304136" name="Freeform 7"/>
          <p:cNvSpPr>
            <a:spLocks/>
          </p:cNvSpPr>
          <p:nvPr/>
        </p:nvSpPr>
        <p:spPr bwMode="auto">
          <a:xfrm>
            <a:off x="949325" y="1484313"/>
            <a:ext cx="1065213" cy="979487"/>
          </a:xfrm>
          <a:custGeom>
            <a:avLst/>
            <a:gdLst>
              <a:gd name="T0" fmla="*/ 777 w 1971"/>
              <a:gd name="T1" fmla="*/ 281 h 1867"/>
              <a:gd name="T2" fmla="*/ 843 w 1971"/>
              <a:gd name="T3" fmla="*/ 290 h 1867"/>
              <a:gd name="T4" fmla="*/ 900 w 1971"/>
              <a:gd name="T5" fmla="*/ 298 h 1867"/>
              <a:gd name="T6" fmla="*/ 957 w 1971"/>
              <a:gd name="T7" fmla="*/ 316 h 1867"/>
              <a:gd name="T8" fmla="*/ 1023 w 1971"/>
              <a:gd name="T9" fmla="*/ 333 h 1867"/>
              <a:gd name="T10" fmla="*/ 1090 w 1971"/>
              <a:gd name="T11" fmla="*/ 360 h 1867"/>
              <a:gd name="T12" fmla="*/ 1156 w 1971"/>
              <a:gd name="T13" fmla="*/ 377 h 1867"/>
              <a:gd name="T14" fmla="*/ 1213 w 1971"/>
              <a:gd name="T15" fmla="*/ 403 h 1867"/>
              <a:gd name="T16" fmla="*/ 1270 w 1971"/>
              <a:gd name="T17" fmla="*/ 439 h 1867"/>
              <a:gd name="T18" fmla="*/ 1327 w 1971"/>
              <a:gd name="T19" fmla="*/ 465 h 1867"/>
              <a:gd name="T20" fmla="*/ 1383 w 1971"/>
              <a:gd name="T21" fmla="*/ 500 h 1867"/>
              <a:gd name="T22" fmla="*/ 1431 w 1971"/>
              <a:gd name="T23" fmla="*/ 535 h 1867"/>
              <a:gd name="T24" fmla="*/ 1516 w 1971"/>
              <a:gd name="T25" fmla="*/ 596 h 1867"/>
              <a:gd name="T26" fmla="*/ 1592 w 1971"/>
              <a:gd name="T27" fmla="*/ 658 h 1867"/>
              <a:gd name="T28" fmla="*/ 1649 w 1971"/>
              <a:gd name="T29" fmla="*/ 710 h 1867"/>
              <a:gd name="T30" fmla="*/ 1706 w 1971"/>
              <a:gd name="T31" fmla="*/ 780 h 1867"/>
              <a:gd name="T32" fmla="*/ 1763 w 1971"/>
              <a:gd name="T33" fmla="*/ 850 h 1867"/>
              <a:gd name="T34" fmla="*/ 1810 w 1971"/>
              <a:gd name="T35" fmla="*/ 921 h 1867"/>
              <a:gd name="T36" fmla="*/ 1848 w 1971"/>
              <a:gd name="T37" fmla="*/ 999 h 1867"/>
              <a:gd name="T38" fmla="*/ 1886 w 1971"/>
              <a:gd name="T39" fmla="*/ 1087 h 1867"/>
              <a:gd name="T40" fmla="*/ 1924 w 1971"/>
              <a:gd name="T41" fmla="*/ 1192 h 1867"/>
              <a:gd name="T42" fmla="*/ 1952 w 1971"/>
              <a:gd name="T43" fmla="*/ 1297 h 1867"/>
              <a:gd name="T44" fmla="*/ 1962 w 1971"/>
              <a:gd name="T45" fmla="*/ 1429 h 1867"/>
              <a:gd name="T46" fmla="*/ 1962 w 1971"/>
              <a:gd name="T47" fmla="*/ 1543 h 1867"/>
              <a:gd name="T48" fmla="*/ 1952 w 1971"/>
              <a:gd name="T49" fmla="*/ 1648 h 1867"/>
              <a:gd name="T50" fmla="*/ 1933 w 1971"/>
              <a:gd name="T51" fmla="*/ 1753 h 1867"/>
              <a:gd name="T52" fmla="*/ 1895 w 1971"/>
              <a:gd name="T53" fmla="*/ 1867 h 1867"/>
              <a:gd name="T54" fmla="*/ 1270 w 1971"/>
              <a:gd name="T55" fmla="*/ 1604 h 1867"/>
              <a:gd name="T56" fmla="*/ 1289 w 1971"/>
              <a:gd name="T57" fmla="*/ 1508 h 1867"/>
              <a:gd name="T58" fmla="*/ 1279 w 1971"/>
              <a:gd name="T59" fmla="*/ 1420 h 1867"/>
              <a:gd name="T60" fmla="*/ 1270 w 1971"/>
              <a:gd name="T61" fmla="*/ 1324 h 1867"/>
              <a:gd name="T62" fmla="*/ 1232 w 1971"/>
              <a:gd name="T63" fmla="*/ 1236 h 1867"/>
              <a:gd name="T64" fmla="*/ 1184 w 1971"/>
              <a:gd name="T65" fmla="*/ 1157 h 1867"/>
              <a:gd name="T66" fmla="*/ 1147 w 1971"/>
              <a:gd name="T67" fmla="*/ 1105 h 1867"/>
              <a:gd name="T68" fmla="*/ 1099 w 1971"/>
              <a:gd name="T69" fmla="*/ 1061 h 1867"/>
              <a:gd name="T70" fmla="*/ 1052 w 1971"/>
              <a:gd name="T71" fmla="*/ 1017 h 1867"/>
              <a:gd name="T72" fmla="*/ 1004 w 1971"/>
              <a:gd name="T73" fmla="*/ 973 h 1867"/>
              <a:gd name="T74" fmla="*/ 938 w 1971"/>
              <a:gd name="T75" fmla="*/ 938 h 1867"/>
              <a:gd name="T76" fmla="*/ 881 w 1971"/>
              <a:gd name="T77" fmla="*/ 912 h 1867"/>
              <a:gd name="T78" fmla="*/ 805 w 1971"/>
              <a:gd name="T79" fmla="*/ 877 h 1867"/>
              <a:gd name="T80" fmla="*/ 748 w 1971"/>
              <a:gd name="T81" fmla="*/ 859 h 1867"/>
              <a:gd name="T82" fmla="*/ 663 w 1971"/>
              <a:gd name="T83" fmla="*/ 850 h 1867"/>
              <a:gd name="T84" fmla="*/ 578 w 1971"/>
              <a:gd name="T85" fmla="*/ 842 h 1867"/>
              <a:gd name="T86" fmla="*/ 549 w 1971"/>
              <a:gd name="T87" fmla="*/ 1148 h 1867"/>
              <a:gd name="T88" fmla="*/ 549 w 1971"/>
              <a:gd name="T89" fmla="*/ 0 h 1867"/>
              <a:gd name="T90" fmla="*/ 578 w 1971"/>
              <a:gd name="T91" fmla="*/ 263 h 1867"/>
              <a:gd name="T92" fmla="*/ 673 w 1971"/>
              <a:gd name="T93" fmla="*/ 263 h 1867"/>
              <a:gd name="T94" fmla="*/ 748 w 1971"/>
              <a:gd name="T95" fmla="*/ 272 h 186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971"/>
              <a:gd name="T145" fmla="*/ 0 h 1867"/>
              <a:gd name="T146" fmla="*/ 1971 w 1971"/>
              <a:gd name="T147" fmla="*/ 1867 h 186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971" h="1867">
                <a:moveTo>
                  <a:pt x="748" y="272"/>
                </a:moveTo>
                <a:lnTo>
                  <a:pt x="777" y="281"/>
                </a:lnTo>
                <a:lnTo>
                  <a:pt x="815" y="281"/>
                </a:lnTo>
                <a:lnTo>
                  <a:pt x="843" y="290"/>
                </a:lnTo>
                <a:lnTo>
                  <a:pt x="872" y="298"/>
                </a:lnTo>
                <a:lnTo>
                  <a:pt x="900" y="298"/>
                </a:lnTo>
                <a:lnTo>
                  <a:pt x="928" y="307"/>
                </a:lnTo>
                <a:lnTo>
                  <a:pt x="957" y="316"/>
                </a:lnTo>
                <a:lnTo>
                  <a:pt x="985" y="325"/>
                </a:lnTo>
                <a:lnTo>
                  <a:pt x="1023" y="333"/>
                </a:lnTo>
                <a:lnTo>
                  <a:pt x="1052" y="342"/>
                </a:lnTo>
                <a:lnTo>
                  <a:pt x="1090" y="360"/>
                </a:lnTo>
                <a:lnTo>
                  <a:pt x="1118" y="368"/>
                </a:lnTo>
                <a:lnTo>
                  <a:pt x="1156" y="377"/>
                </a:lnTo>
                <a:lnTo>
                  <a:pt x="1184" y="395"/>
                </a:lnTo>
                <a:lnTo>
                  <a:pt x="1213" y="403"/>
                </a:lnTo>
                <a:lnTo>
                  <a:pt x="1241" y="421"/>
                </a:lnTo>
                <a:lnTo>
                  <a:pt x="1270" y="439"/>
                </a:lnTo>
                <a:lnTo>
                  <a:pt x="1298" y="447"/>
                </a:lnTo>
                <a:lnTo>
                  <a:pt x="1327" y="465"/>
                </a:lnTo>
                <a:lnTo>
                  <a:pt x="1355" y="482"/>
                </a:lnTo>
                <a:lnTo>
                  <a:pt x="1383" y="500"/>
                </a:lnTo>
                <a:lnTo>
                  <a:pt x="1412" y="517"/>
                </a:lnTo>
                <a:lnTo>
                  <a:pt x="1431" y="535"/>
                </a:lnTo>
                <a:lnTo>
                  <a:pt x="1478" y="561"/>
                </a:lnTo>
                <a:lnTo>
                  <a:pt x="1516" y="596"/>
                </a:lnTo>
                <a:lnTo>
                  <a:pt x="1554" y="623"/>
                </a:lnTo>
                <a:lnTo>
                  <a:pt x="1592" y="658"/>
                </a:lnTo>
                <a:lnTo>
                  <a:pt x="1620" y="684"/>
                </a:lnTo>
                <a:lnTo>
                  <a:pt x="1649" y="710"/>
                </a:lnTo>
                <a:lnTo>
                  <a:pt x="1677" y="745"/>
                </a:lnTo>
                <a:lnTo>
                  <a:pt x="1706" y="780"/>
                </a:lnTo>
                <a:lnTo>
                  <a:pt x="1734" y="815"/>
                </a:lnTo>
                <a:lnTo>
                  <a:pt x="1763" y="850"/>
                </a:lnTo>
                <a:lnTo>
                  <a:pt x="1782" y="886"/>
                </a:lnTo>
                <a:lnTo>
                  <a:pt x="1810" y="921"/>
                </a:lnTo>
                <a:lnTo>
                  <a:pt x="1829" y="964"/>
                </a:lnTo>
                <a:lnTo>
                  <a:pt x="1848" y="999"/>
                </a:lnTo>
                <a:lnTo>
                  <a:pt x="1867" y="1043"/>
                </a:lnTo>
                <a:lnTo>
                  <a:pt x="1886" y="1087"/>
                </a:lnTo>
                <a:lnTo>
                  <a:pt x="1914" y="1140"/>
                </a:lnTo>
                <a:lnTo>
                  <a:pt x="1924" y="1192"/>
                </a:lnTo>
                <a:lnTo>
                  <a:pt x="1943" y="1245"/>
                </a:lnTo>
                <a:lnTo>
                  <a:pt x="1952" y="1297"/>
                </a:lnTo>
                <a:lnTo>
                  <a:pt x="1962" y="1350"/>
                </a:lnTo>
                <a:lnTo>
                  <a:pt x="1962" y="1429"/>
                </a:lnTo>
                <a:lnTo>
                  <a:pt x="1971" y="1481"/>
                </a:lnTo>
                <a:lnTo>
                  <a:pt x="1962" y="1543"/>
                </a:lnTo>
                <a:lnTo>
                  <a:pt x="1962" y="1595"/>
                </a:lnTo>
                <a:lnTo>
                  <a:pt x="1952" y="1648"/>
                </a:lnTo>
                <a:lnTo>
                  <a:pt x="1943" y="1701"/>
                </a:lnTo>
                <a:lnTo>
                  <a:pt x="1933" y="1753"/>
                </a:lnTo>
                <a:lnTo>
                  <a:pt x="1914" y="1814"/>
                </a:lnTo>
                <a:lnTo>
                  <a:pt x="1895" y="1867"/>
                </a:lnTo>
                <a:lnTo>
                  <a:pt x="1763" y="1534"/>
                </a:lnTo>
                <a:lnTo>
                  <a:pt x="1270" y="1604"/>
                </a:lnTo>
                <a:lnTo>
                  <a:pt x="1279" y="1543"/>
                </a:lnTo>
                <a:lnTo>
                  <a:pt x="1289" y="1508"/>
                </a:lnTo>
                <a:lnTo>
                  <a:pt x="1289" y="1464"/>
                </a:lnTo>
                <a:lnTo>
                  <a:pt x="1279" y="1420"/>
                </a:lnTo>
                <a:lnTo>
                  <a:pt x="1279" y="1376"/>
                </a:lnTo>
                <a:lnTo>
                  <a:pt x="1270" y="1324"/>
                </a:lnTo>
                <a:lnTo>
                  <a:pt x="1251" y="1280"/>
                </a:lnTo>
                <a:lnTo>
                  <a:pt x="1232" y="1236"/>
                </a:lnTo>
                <a:lnTo>
                  <a:pt x="1213" y="1201"/>
                </a:lnTo>
                <a:lnTo>
                  <a:pt x="1184" y="1157"/>
                </a:lnTo>
                <a:lnTo>
                  <a:pt x="1165" y="1131"/>
                </a:lnTo>
                <a:lnTo>
                  <a:pt x="1147" y="1105"/>
                </a:lnTo>
                <a:lnTo>
                  <a:pt x="1128" y="1087"/>
                </a:lnTo>
                <a:lnTo>
                  <a:pt x="1099" y="1061"/>
                </a:lnTo>
                <a:lnTo>
                  <a:pt x="1071" y="1034"/>
                </a:lnTo>
                <a:lnTo>
                  <a:pt x="1052" y="1017"/>
                </a:lnTo>
                <a:lnTo>
                  <a:pt x="1023" y="999"/>
                </a:lnTo>
                <a:lnTo>
                  <a:pt x="1004" y="973"/>
                </a:lnTo>
                <a:lnTo>
                  <a:pt x="966" y="956"/>
                </a:lnTo>
                <a:lnTo>
                  <a:pt x="938" y="938"/>
                </a:lnTo>
                <a:lnTo>
                  <a:pt x="900" y="921"/>
                </a:lnTo>
                <a:lnTo>
                  <a:pt x="881" y="912"/>
                </a:lnTo>
                <a:lnTo>
                  <a:pt x="843" y="894"/>
                </a:lnTo>
                <a:lnTo>
                  <a:pt x="805" y="877"/>
                </a:lnTo>
                <a:lnTo>
                  <a:pt x="777" y="868"/>
                </a:lnTo>
                <a:lnTo>
                  <a:pt x="748" y="859"/>
                </a:lnTo>
                <a:lnTo>
                  <a:pt x="701" y="850"/>
                </a:lnTo>
                <a:lnTo>
                  <a:pt x="663" y="850"/>
                </a:lnTo>
                <a:lnTo>
                  <a:pt x="616" y="842"/>
                </a:lnTo>
                <a:lnTo>
                  <a:pt x="578" y="842"/>
                </a:lnTo>
                <a:lnTo>
                  <a:pt x="549" y="842"/>
                </a:lnTo>
                <a:lnTo>
                  <a:pt x="549" y="1148"/>
                </a:lnTo>
                <a:lnTo>
                  <a:pt x="0" y="579"/>
                </a:lnTo>
                <a:lnTo>
                  <a:pt x="549" y="0"/>
                </a:lnTo>
                <a:lnTo>
                  <a:pt x="549" y="263"/>
                </a:lnTo>
                <a:lnTo>
                  <a:pt x="578" y="263"/>
                </a:lnTo>
                <a:lnTo>
                  <a:pt x="625" y="263"/>
                </a:lnTo>
                <a:lnTo>
                  <a:pt x="673" y="263"/>
                </a:lnTo>
                <a:lnTo>
                  <a:pt x="710" y="272"/>
                </a:lnTo>
                <a:lnTo>
                  <a:pt x="748" y="272"/>
                </a:lnTo>
                <a:close/>
              </a:path>
            </a:pathLst>
          </a:custGeom>
          <a:solidFill>
            <a:srgbClr val="FFFFCC"/>
          </a:solidFill>
          <a:ln w="14288">
            <a:solidFill>
              <a:srgbClr val="000000"/>
            </a:solidFill>
            <a:round/>
            <a:headEnd/>
            <a:tailEnd/>
          </a:ln>
        </p:spPr>
        <p:txBody>
          <a:bodyPr/>
          <a:lstStyle/>
          <a:p>
            <a:endParaRPr lang="zh-TW" altLang="en-US"/>
          </a:p>
        </p:txBody>
      </p:sp>
      <p:sp>
        <p:nvSpPr>
          <p:cNvPr id="304137" name="Rectangle 8"/>
          <p:cNvSpPr>
            <a:spLocks noChangeArrowheads="1"/>
          </p:cNvSpPr>
          <p:nvPr/>
        </p:nvSpPr>
        <p:spPr bwMode="auto">
          <a:xfrm>
            <a:off x="1603375" y="1847850"/>
            <a:ext cx="330200" cy="396875"/>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組織</a:t>
            </a:r>
          </a:p>
          <a:p>
            <a:pPr algn="l"/>
            <a:r>
              <a:rPr lang="zh-TW" altLang="en-US" sz="1300" b="1">
                <a:solidFill>
                  <a:srgbClr val="000000"/>
                </a:solidFill>
                <a:latin typeface="新細明體" pitchFamily="18" charset="-120"/>
                <a:ea typeface="標楷體" pitchFamily="65" charset="-120"/>
              </a:rPr>
              <a:t>學習</a:t>
            </a:r>
            <a:endParaRPr lang="zh-TW" altLang="en-US" sz="1400" b="1">
              <a:latin typeface="Times New Roman" pitchFamily="18" charset="0"/>
              <a:ea typeface="標楷體" pitchFamily="65" charset="-120"/>
            </a:endParaRPr>
          </a:p>
        </p:txBody>
      </p:sp>
      <p:sp>
        <p:nvSpPr>
          <p:cNvPr id="304138" name="Rectangle 9"/>
          <p:cNvSpPr>
            <a:spLocks noChangeArrowheads="1"/>
          </p:cNvSpPr>
          <p:nvPr/>
        </p:nvSpPr>
        <p:spPr bwMode="auto">
          <a:xfrm>
            <a:off x="561975" y="1716088"/>
            <a:ext cx="428625" cy="123825"/>
          </a:xfrm>
          <a:prstGeom prst="rect">
            <a:avLst/>
          </a:prstGeom>
          <a:noFill/>
          <a:ln w="9525">
            <a:noFill/>
            <a:miter lim="800000"/>
            <a:headEnd/>
            <a:tailEnd/>
          </a:ln>
        </p:spPr>
        <p:txBody>
          <a:bodyPr/>
          <a:lstStyle/>
          <a:p>
            <a:endParaRPr lang="zh-TW" altLang="en-US"/>
          </a:p>
        </p:txBody>
      </p:sp>
      <p:sp>
        <p:nvSpPr>
          <p:cNvPr id="304139" name="Rectangle 10"/>
          <p:cNvSpPr>
            <a:spLocks noChangeArrowheads="1"/>
          </p:cNvSpPr>
          <p:nvPr/>
        </p:nvSpPr>
        <p:spPr bwMode="auto">
          <a:xfrm>
            <a:off x="468313" y="1989138"/>
            <a:ext cx="357187" cy="396875"/>
          </a:xfrm>
          <a:prstGeom prst="rect">
            <a:avLst/>
          </a:prstGeom>
          <a:noFill/>
          <a:ln w="9525">
            <a:noFill/>
            <a:miter lim="800000"/>
            <a:headEnd/>
            <a:tailEnd/>
          </a:ln>
        </p:spPr>
        <p:txBody>
          <a:bodyPr lIns="0" tIns="0" rIns="0" bIns="0">
            <a:spAutoFit/>
          </a:bodyPr>
          <a:lstStyle/>
          <a:p>
            <a:pPr algn="l"/>
            <a:r>
              <a:rPr lang="zh-TW" altLang="en-US" sz="1300" b="1">
                <a:solidFill>
                  <a:srgbClr val="000000"/>
                </a:solidFill>
                <a:latin typeface="新細明體" pitchFamily="18" charset="-120"/>
                <a:ea typeface="標楷體" pitchFamily="65" charset="-120"/>
              </a:rPr>
              <a:t>群組</a:t>
            </a:r>
          </a:p>
          <a:p>
            <a:pPr algn="l"/>
            <a:r>
              <a:rPr lang="zh-TW" altLang="en-US" sz="1300" b="1">
                <a:solidFill>
                  <a:srgbClr val="000000"/>
                </a:solidFill>
                <a:latin typeface="新細明體" pitchFamily="18" charset="-120"/>
                <a:ea typeface="標楷體" pitchFamily="65" charset="-120"/>
              </a:rPr>
              <a:t>互動</a:t>
            </a:r>
            <a:endParaRPr lang="zh-TW" altLang="en-US" sz="1400" b="1">
              <a:latin typeface="Times New Roman" pitchFamily="18" charset="0"/>
              <a:ea typeface="標楷體" pitchFamily="65" charset="-120"/>
            </a:endParaRPr>
          </a:p>
        </p:txBody>
      </p:sp>
      <p:grpSp>
        <p:nvGrpSpPr>
          <p:cNvPr id="2" name="Group 11"/>
          <p:cNvGrpSpPr>
            <a:grpSpLocks/>
          </p:cNvGrpSpPr>
          <p:nvPr/>
        </p:nvGrpSpPr>
        <p:grpSpPr bwMode="auto">
          <a:xfrm>
            <a:off x="636588" y="2289175"/>
            <a:ext cx="1414462" cy="604838"/>
            <a:chOff x="401" y="1442"/>
            <a:chExt cx="891" cy="381"/>
          </a:xfrm>
        </p:grpSpPr>
        <p:sp>
          <p:nvSpPr>
            <p:cNvPr id="304168" name="Freeform 12"/>
            <p:cNvSpPr>
              <a:spLocks/>
            </p:cNvSpPr>
            <p:nvPr/>
          </p:nvSpPr>
          <p:spPr bwMode="auto">
            <a:xfrm>
              <a:off x="401" y="1442"/>
              <a:ext cx="891" cy="381"/>
            </a:xfrm>
            <a:custGeom>
              <a:avLst/>
              <a:gdLst>
                <a:gd name="T0" fmla="*/ 1346 w 2617"/>
                <a:gd name="T1" fmla="*/ 1139 h 1157"/>
                <a:gd name="T2" fmla="*/ 1413 w 2617"/>
                <a:gd name="T3" fmla="*/ 1131 h 1157"/>
                <a:gd name="T4" fmla="*/ 1470 w 2617"/>
                <a:gd name="T5" fmla="*/ 1122 h 1157"/>
                <a:gd name="T6" fmla="*/ 1536 w 2617"/>
                <a:gd name="T7" fmla="*/ 1104 h 1157"/>
                <a:gd name="T8" fmla="*/ 1593 w 2617"/>
                <a:gd name="T9" fmla="*/ 1087 h 1157"/>
                <a:gd name="T10" fmla="*/ 1659 w 2617"/>
                <a:gd name="T11" fmla="*/ 1069 h 1157"/>
                <a:gd name="T12" fmla="*/ 1726 w 2617"/>
                <a:gd name="T13" fmla="*/ 1043 h 1157"/>
                <a:gd name="T14" fmla="*/ 1782 w 2617"/>
                <a:gd name="T15" fmla="*/ 1017 h 1157"/>
                <a:gd name="T16" fmla="*/ 1839 w 2617"/>
                <a:gd name="T17" fmla="*/ 990 h 1157"/>
                <a:gd name="T18" fmla="*/ 1896 w 2617"/>
                <a:gd name="T19" fmla="*/ 955 h 1157"/>
                <a:gd name="T20" fmla="*/ 1953 w 2617"/>
                <a:gd name="T21" fmla="*/ 920 h 1157"/>
                <a:gd name="T22" fmla="*/ 2000 w 2617"/>
                <a:gd name="T23" fmla="*/ 885 h 1157"/>
                <a:gd name="T24" fmla="*/ 2086 w 2617"/>
                <a:gd name="T25" fmla="*/ 833 h 1157"/>
                <a:gd name="T26" fmla="*/ 2162 w 2617"/>
                <a:gd name="T27" fmla="*/ 763 h 1157"/>
                <a:gd name="T28" fmla="*/ 2218 w 2617"/>
                <a:gd name="T29" fmla="*/ 710 h 1157"/>
                <a:gd name="T30" fmla="*/ 2275 w 2617"/>
                <a:gd name="T31" fmla="*/ 640 h 1157"/>
                <a:gd name="T32" fmla="*/ 2332 w 2617"/>
                <a:gd name="T33" fmla="*/ 570 h 1157"/>
                <a:gd name="T34" fmla="*/ 2342 w 2617"/>
                <a:gd name="T35" fmla="*/ 0 h 1157"/>
                <a:gd name="T36" fmla="*/ 1754 w 2617"/>
                <a:gd name="T37" fmla="*/ 280 h 1157"/>
                <a:gd name="T38" fmla="*/ 1697 w 2617"/>
                <a:gd name="T39" fmla="*/ 333 h 1157"/>
                <a:gd name="T40" fmla="*/ 1640 w 2617"/>
                <a:gd name="T41" fmla="*/ 386 h 1157"/>
                <a:gd name="T42" fmla="*/ 1593 w 2617"/>
                <a:gd name="T43" fmla="*/ 429 h 1157"/>
                <a:gd name="T44" fmla="*/ 1536 w 2617"/>
                <a:gd name="T45" fmla="*/ 465 h 1157"/>
                <a:gd name="T46" fmla="*/ 1470 w 2617"/>
                <a:gd name="T47" fmla="*/ 500 h 1157"/>
                <a:gd name="T48" fmla="*/ 1413 w 2617"/>
                <a:gd name="T49" fmla="*/ 535 h 1157"/>
                <a:gd name="T50" fmla="*/ 1346 w 2617"/>
                <a:gd name="T51" fmla="*/ 552 h 1157"/>
                <a:gd name="T52" fmla="*/ 1280 w 2617"/>
                <a:gd name="T53" fmla="*/ 570 h 1157"/>
                <a:gd name="T54" fmla="*/ 1185 w 2617"/>
                <a:gd name="T55" fmla="*/ 578 h 1157"/>
                <a:gd name="T56" fmla="*/ 1043 w 2617"/>
                <a:gd name="T57" fmla="*/ 578 h 1157"/>
                <a:gd name="T58" fmla="*/ 920 w 2617"/>
                <a:gd name="T59" fmla="*/ 561 h 1157"/>
                <a:gd name="T60" fmla="*/ 787 w 2617"/>
                <a:gd name="T61" fmla="*/ 526 h 1157"/>
                <a:gd name="T62" fmla="*/ 673 w 2617"/>
                <a:gd name="T63" fmla="*/ 473 h 1157"/>
                <a:gd name="T64" fmla="*/ 0 w 2617"/>
                <a:gd name="T65" fmla="*/ 736 h 1157"/>
                <a:gd name="T66" fmla="*/ 67 w 2617"/>
                <a:gd name="T67" fmla="*/ 789 h 1157"/>
                <a:gd name="T68" fmla="*/ 124 w 2617"/>
                <a:gd name="T69" fmla="*/ 833 h 1157"/>
                <a:gd name="T70" fmla="*/ 190 w 2617"/>
                <a:gd name="T71" fmla="*/ 885 h 1157"/>
                <a:gd name="T72" fmla="*/ 256 w 2617"/>
                <a:gd name="T73" fmla="*/ 929 h 1157"/>
                <a:gd name="T74" fmla="*/ 332 w 2617"/>
                <a:gd name="T75" fmla="*/ 973 h 1157"/>
                <a:gd name="T76" fmla="*/ 398 w 2617"/>
                <a:gd name="T77" fmla="*/ 1008 h 1157"/>
                <a:gd name="T78" fmla="*/ 474 w 2617"/>
                <a:gd name="T79" fmla="*/ 1034 h 1157"/>
                <a:gd name="T80" fmla="*/ 560 w 2617"/>
                <a:gd name="T81" fmla="*/ 1069 h 1157"/>
                <a:gd name="T82" fmla="*/ 645 w 2617"/>
                <a:gd name="T83" fmla="*/ 1096 h 1157"/>
                <a:gd name="T84" fmla="*/ 721 w 2617"/>
                <a:gd name="T85" fmla="*/ 1113 h 1157"/>
                <a:gd name="T86" fmla="*/ 797 w 2617"/>
                <a:gd name="T87" fmla="*/ 1131 h 1157"/>
                <a:gd name="T88" fmla="*/ 882 w 2617"/>
                <a:gd name="T89" fmla="*/ 1148 h 1157"/>
                <a:gd name="T90" fmla="*/ 977 w 2617"/>
                <a:gd name="T91" fmla="*/ 1157 h 1157"/>
                <a:gd name="T92" fmla="*/ 1062 w 2617"/>
                <a:gd name="T93" fmla="*/ 1157 h 1157"/>
                <a:gd name="T94" fmla="*/ 1147 w 2617"/>
                <a:gd name="T95" fmla="*/ 1157 h 1157"/>
                <a:gd name="T96" fmla="*/ 1242 w 2617"/>
                <a:gd name="T97" fmla="*/ 1157 h 1157"/>
                <a:gd name="T98" fmla="*/ 1318 w 2617"/>
                <a:gd name="T99" fmla="*/ 1148 h 11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617"/>
                <a:gd name="T151" fmla="*/ 0 h 1157"/>
                <a:gd name="T152" fmla="*/ 2617 w 2617"/>
                <a:gd name="T153" fmla="*/ 1157 h 11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617" h="1157">
                  <a:moveTo>
                    <a:pt x="1318" y="1148"/>
                  </a:moveTo>
                  <a:lnTo>
                    <a:pt x="1346" y="1139"/>
                  </a:lnTo>
                  <a:lnTo>
                    <a:pt x="1384" y="1139"/>
                  </a:lnTo>
                  <a:lnTo>
                    <a:pt x="1413" y="1131"/>
                  </a:lnTo>
                  <a:lnTo>
                    <a:pt x="1441" y="1122"/>
                  </a:lnTo>
                  <a:lnTo>
                    <a:pt x="1470" y="1122"/>
                  </a:lnTo>
                  <a:lnTo>
                    <a:pt x="1498" y="1113"/>
                  </a:lnTo>
                  <a:lnTo>
                    <a:pt x="1536" y="1104"/>
                  </a:lnTo>
                  <a:lnTo>
                    <a:pt x="1555" y="1096"/>
                  </a:lnTo>
                  <a:lnTo>
                    <a:pt x="1593" y="1087"/>
                  </a:lnTo>
                  <a:lnTo>
                    <a:pt x="1631" y="1078"/>
                  </a:lnTo>
                  <a:lnTo>
                    <a:pt x="1659" y="1069"/>
                  </a:lnTo>
                  <a:lnTo>
                    <a:pt x="1688" y="1052"/>
                  </a:lnTo>
                  <a:lnTo>
                    <a:pt x="1726" y="1043"/>
                  </a:lnTo>
                  <a:lnTo>
                    <a:pt x="1754" y="1025"/>
                  </a:lnTo>
                  <a:lnTo>
                    <a:pt x="1782" y="1017"/>
                  </a:lnTo>
                  <a:lnTo>
                    <a:pt x="1811" y="999"/>
                  </a:lnTo>
                  <a:lnTo>
                    <a:pt x="1839" y="990"/>
                  </a:lnTo>
                  <a:lnTo>
                    <a:pt x="1868" y="973"/>
                  </a:lnTo>
                  <a:lnTo>
                    <a:pt x="1896" y="955"/>
                  </a:lnTo>
                  <a:lnTo>
                    <a:pt x="1925" y="938"/>
                  </a:lnTo>
                  <a:lnTo>
                    <a:pt x="1953" y="920"/>
                  </a:lnTo>
                  <a:lnTo>
                    <a:pt x="1981" y="903"/>
                  </a:lnTo>
                  <a:lnTo>
                    <a:pt x="2000" y="885"/>
                  </a:lnTo>
                  <a:lnTo>
                    <a:pt x="2048" y="859"/>
                  </a:lnTo>
                  <a:lnTo>
                    <a:pt x="2086" y="833"/>
                  </a:lnTo>
                  <a:lnTo>
                    <a:pt x="2124" y="806"/>
                  </a:lnTo>
                  <a:lnTo>
                    <a:pt x="2162" y="763"/>
                  </a:lnTo>
                  <a:lnTo>
                    <a:pt x="2190" y="736"/>
                  </a:lnTo>
                  <a:lnTo>
                    <a:pt x="2218" y="710"/>
                  </a:lnTo>
                  <a:lnTo>
                    <a:pt x="2247" y="675"/>
                  </a:lnTo>
                  <a:lnTo>
                    <a:pt x="2275" y="640"/>
                  </a:lnTo>
                  <a:lnTo>
                    <a:pt x="2304" y="605"/>
                  </a:lnTo>
                  <a:lnTo>
                    <a:pt x="2332" y="570"/>
                  </a:lnTo>
                  <a:lnTo>
                    <a:pt x="2617" y="710"/>
                  </a:lnTo>
                  <a:lnTo>
                    <a:pt x="2342" y="0"/>
                  </a:lnTo>
                  <a:lnTo>
                    <a:pt x="1451" y="132"/>
                  </a:lnTo>
                  <a:lnTo>
                    <a:pt x="1754" y="280"/>
                  </a:lnTo>
                  <a:lnTo>
                    <a:pt x="1726" y="307"/>
                  </a:lnTo>
                  <a:lnTo>
                    <a:pt x="1697" y="333"/>
                  </a:lnTo>
                  <a:lnTo>
                    <a:pt x="1669" y="359"/>
                  </a:lnTo>
                  <a:lnTo>
                    <a:pt x="1640" y="386"/>
                  </a:lnTo>
                  <a:lnTo>
                    <a:pt x="1621" y="403"/>
                  </a:lnTo>
                  <a:lnTo>
                    <a:pt x="1593" y="429"/>
                  </a:lnTo>
                  <a:lnTo>
                    <a:pt x="1574" y="447"/>
                  </a:lnTo>
                  <a:lnTo>
                    <a:pt x="1536" y="465"/>
                  </a:lnTo>
                  <a:lnTo>
                    <a:pt x="1507" y="482"/>
                  </a:lnTo>
                  <a:lnTo>
                    <a:pt x="1470" y="500"/>
                  </a:lnTo>
                  <a:lnTo>
                    <a:pt x="1451" y="517"/>
                  </a:lnTo>
                  <a:lnTo>
                    <a:pt x="1413" y="535"/>
                  </a:lnTo>
                  <a:lnTo>
                    <a:pt x="1375" y="543"/>
                  </a:lnTo>
                  <a:lnTo>
                    <a:pt x="1346" y="552"/>
                  </a:lnTo>
                  <a:lnTo>
                    <a:pt x="1318" y="561"/>
                  </a:lnTo>
                  <a:lnTo>
                    <a:pt x="1280" y="570"/>
                  </a:lnTo>
                  <a:lnTo>
                    <a:pt x="1233" y="570"/>
                  </a:lnTo>
                  <a:lnTo>
                    <a:pt x="1185" y="578"/>
                  </a:lnTo>
                  <a:lnTo>
                    <a:pt x="1128" y="578"/>
                  </a:lnTo>
                  <a:lnTo>
                    <a:pt x="1043" y="578"/>
                  </a:lnTo>
                  <a:lnTo>
                    <a:pt x="977" y="570"/>
                  </a:lnTo>
                  <a:lnTo>
                    <a:pt x="920" y="561"/>
                  </a:lnTo>
                  <a:lnTo>
                    <a:pt x="853" y="543"/>
                  </a:lnTo>
                  <a:lnTo>
                    <a:pt x="787" y="526"/>
                  </a:lnTo>
                  <a:lnTo>
                    <a:pt x="730" y="500"/>
                  </a:lnTo>
                  <a:lnTo>
                    <a:pt x="673" y="473"/>
                  </a:lnTo>
                  <a:lnTo>
                    <a:pt x="626" y="429"/>
                  </a:lnTo>
                  <a:lnTo>
                    <a:pt x="0" y="736"/>
                  </a:lnTo>
                  <a:lnTo>
                    <a:pt x="29" y="763"/>
                  </a:lnTo>
                  <a:lnTo>
                    <a:pt x="67" y="789"/>
                  </a:lnTo>
                  <a:lnTo>
                    <a:pt x="95" y="815"/>
                  </a:lnTo>
                  <a:lnTo>
                    <a:pt x="124" y="833"/>
                  </a:lnTo>
                  <a:lnTo>
                    <a:pt x="152" y="859"/>
                  </a:lnTo>
                  <a:lnTo>
                    <a:pt x="190" y="885"/>
                  </a:lnTo>
                  <a:lnTo>
                    <a:pt x="228" y="912"/>
                  </a:lnTo>
                  <a:lnTo>
                    <a:pt x="256" y="929"/>
                  </a:lnTo>
                  <a:lnTo>
                    <a:pt x="294" y="947"/>
                  </a:lnTo>
                  <a:lnTo>
                    <a:pt x="332" y="973"/>
                  </a:lnTo>
                  <a:lnTo>
                    <a:pt x="370" y="990"/>
                  </a:lnTo>
                  <a:lnTo>
                    <a:pt x="398" y="1008"/>
                  </a:lnTo>
                  <a:lnTo>
                    <a:pt x="436" y="1025"/>
                  </a:lnTo>
                  <a:lnTo>
                    <a:pt x="474" y="1034"/>
                  </a:lnTo>
                  <a:lnTo>
                    <a:pt x="512" y="1052"/>
                  </a:lnTo>
                  <a:lnTo>
                    <a:pt x="560" y="1069"/>
                  </a:lnTo>
                  <a:lnTo>
                    <a:pt x="607" y="1087"/>
                  </a:lnTo>
                  <a:lnTo>
                    <a:pt x="645" y="1096"/>
                  </a:lnTo>
                  <a:lnTo>
                    <a:pt x="673" y="1104"/>
                  </a:lnTo>
                  <a:lnTo>
                    <a:pt x="721" y="1113"/>
                  </a:lnTo>
                  <a:lnTo>
                    <a:pt x="759" y="1122"/>
                  </a:lnTo>
                  <a:lnTo>
                    <a:pt x="797" y="1131"/>
                  </a:lnTo>
                  <a:lnTo>
                    <a:pt x="834" y="1139"/>
                  </a:lnTo>
                  <a:lnTo>
                    <a:pt x="882" y="1148"/>
                  </a:lnTo>
                  <a:lnTo>
                    <a:pt x="929" y="1148"/>
                  </a:lnTo>
                  <a:lnTo>
                    <a:pt x="977" y="1157"/>
                  </a:lnTo>
                  <a:lnTo>
                    <a:pt x="1015" y="1157"/>
                  </a:lnTo>
                  <a:lnTo>
                    <a:pt x="1062" y="1157"/>
                  </a:lnTo>
                  <a:lnTo>
                    <a:pt x="1109" y="1157"/>
                  </a:lnTo>
                  <a:lnTo>
                    <a:pt x="1147" y="1157"/>
                  </a:lnTo>
                  <a:lnTo>
                    <a:pt x="1195" y="1157"/>
                  </a:lnTo>
                  <a:lnTo>
                    <a:pt x="1242" y="1157"/>
                  </a:lnTo>
                  <a:lnTo>
                    <a:pt x="1280" y="1148"/>
                  </a:lnTo>
                  <a:lnTo>
                    <a:pt x="1318" y="1148"/>
                  </a:lnTo>
                  <a:close/>
                </a:path>
              </a:pathLst>
            </a:custGeom>
            <a:solidFill>
              <a:srgbClr val="FFFFCC"/>
            </a:solidFill>
            <a:ln w="14288">
              <a:solidFill>
                <a:srgbClr val="000000"/>
              </a:solidFill>
              <a:round/>
              <a:headEnd/>
              <a:tailEnd/>
            </a:ln>
          </p:spPr>
          <p:txBody>
            <a:bodyPr/>
            <a:lstStyle/>
            <a:p>
              <a:endParaRPr lang="zh-TW" altLang="en-US"/>
            </a:p>
          </p:txBody>
        </p:sp>
        <p:sp>
          <p:nvSpPr>
            <p:cNvPr id="304169" name="Rectangle 13"/>
            <p:cNvSpPr>
              <a:spLocks noChangeArrowheads="1"/>
            </p:cNvSpPr>
            <p:nvPr/>
          </p:nvSpPr>
          <p:spPr bwMode="auto">
            <a:xfrm>
              <a:off x="748" y="1570"/>
              <a:ext cx="208" cy="250"/>
            </a:xfrm>
            <a:prstGeom prst="rect">
              <a:avLst/>
            </a:prstGeom>
            <a:noFill/>
            <a:ln w="9525">
              <a:noFill/>
              <a:miter lim="800000"/>
              <a:headEnd/>
              <a:tailEnd/>
            </a:ln>
          </p:spPr>
          <p:txBody>
            <a:bodyPr wrap="none" lIns="0" tIns="0" rIns="0" bIns="0">
              <a:spAutoFit/>
            </a:bodyPr>
            <a:lstStyle/>
            <a:p>
              <a:pPr algn="l"/>
              <a:r>
                <a:rPr lang="zh-TW" altLang="en-US" sz="1300" b="1">
                  <a:solidFill>
                    <a:srgbClr val="000000"/>
                  </a:solidFill>
                  <a:latin typeface="新細明體" pitchFamily="18" charset="-120"/>
                  <a:ea typeface="標楷體" pitchFamily="65" charset="-120"/>
                </a:rPr>
                <a:t>企業</a:t>
              </a:r>
            </a:p>
            <a:p>
              <a:pPr algn="l"/>
              <a:r>
                <a:rPr lang="zh-TW" altLang="en-US" sz="1300" b="1">
                  <a:solidFill>
                    <a:srgbClr val="000000"/>
                  </a:solidFill>
                  <a:latin typeface="新細明體" pitchFamily="18" charset="-120"/>
                  <a:ea typeface="標楷體" pitchFamily="65" charset="-120"/>
                </a:rPr>
                <a:t>改造</a:t>
              </a:r>
              <a:endParaRPr lang="zh-TW" altLang="en-US" sz="1400" b="1">
                <a:latin typeface="Times New Roman" pitchFamily="18" charset="0"/>
                <a:ea typeface="標楷體" pitchFamily="65" charset="-120"/>
              </a:endParaRPr>
            </a:p>
          </p:txBody>
        </p:sp>
      </p:grpSp>
      <p:sp>
        <p:nvSpPr>
          <p:cNvPr id="304141" name="Rectangle 14"/>
          <p:cNvSpPr>
            <a:spLocks noChangeArrowheads="1"/>
          </p:cNvSpPr>
          <p:nvPr/>
        </p:nvSpPr>
        <p:spPr bwMode="auto">
          <a:xfrm>
            <a:off x="1033463" y="2008188"/>
            <a:ext cx="428625" cy="125412"/>
          </a:xfrm>
          <a:prstGeom prst="rect">
            <a:avLst/>
          </a:prstGeom>
          <a:noFill/>
          <a:ln w="9525">
            <a:noFill/>
            <a:miter lim="800000"/>
            <a:headEnd/>
            <a:tailEnd/>
          </a:ln>
        </p:spPr>
        <p:txBody>
          <a:bodyPr/>
          <a:lstStyle/>
          <a:p>
            <a:endParaRPr lang="zh-TW" altLang="en-US"/>
          </a:p>
        </p:txBody>
      </p:sp>
      <p:sp>
        <p:nvSpPr>
          <p:cNvPr id="2521103" name="Rectangle 15"/>
          <p:cNvSpPr>
            <a:spLocks noChangeArrowheads="1"/>
          </p:cNvSpPr>
          <p:nvPr/>
        </p:nvSpPr>
        <p:spPr bwMode="auto">
          <a:xfrm>
            <a:off x="2484438" y="1989138"/>
            <a:ext cx="6048375" cy="519112"/>
          </a:xfrm>
          <a:prstGeom prst="rect">
            <a:avLst/>
          </a:prstGeom>
          <a:gradFill rotWithShape="1">
            <a:gsLst>
              <a:gs pos="0">
                <a:schemeClr val="bg1"/>
              </a:gs>
              <a:gs pos="100000">
                <a:srgbClr val="CC99FF"/>
              </a:gs>
            </a:gsLst>
            <a:path path="shape">
              <a:fillToRect l="50000" t="50000" r="50000" b="50000"/>
            </a:path>
          </a:gradFill>
          <a:ln w="9525">
            <a:noFill/>
            <a:miter lim="800000"/>
            <a:headEnd/>
            <a:tailEnd/>
          </a:ln>
          <a:effectLst>
            <a:outerShdw dist="35921" dir="2700000" algn="ctr" rotWithShape="0">
              <a:schemeClr val="bg2"/>
            </a:outerShdw>
          </a:effectLst>
        </p:spPr>
        <p:txBody>
          <a:bodyPr wrap="none"/>
          <a:lstStyle/>
          <a:p>
            <a:pPr>
              <a:defRPr/>
            </a:pPr>
            <a:r>
              <a:rPr lang="en-US" altLang="zh-TW" sz="2800" b="1">
                <a:latin typeface="Times New Roman" pitchFamily="18" charset="0"/>
                <a:ea typeface="標楷體" pitchFamily="65" charset="-120"/>
              </a:rPr>
              <a:t>IM</a:t>
            </a:r>
            <a:r>
              <a:rPr lang="zh-TW" altLang="en-US" sz="2800" b="1">
                <a:latin typeface="Times New Roman" pitchFamily="18" charset="0"/>
                <a:ea typeface="標楷體" pitchFamily="65" charset="-120"/>
              </a:rPr>
              <a:t>策略執行之關鍵成功因素</a:t>
            </a:r>
          </a:p>
        </p:txBody>
      </p:sp>
      <p:sp>
        <p:nvSpPr>
          <p:cNvPr id="304143" name="Oval 16"/>
          <p:cNvSpPr>
            <a:spLocks noChangeArrowheads="1"/>
          </p:cNvSpPr>
          <p:nvPr/>
        </p:nvSpPr>
        <p:spPr bwMode="auto">
          <a:xfrm>
            <a:off x="755650" y="3213100"/>
            <a:ext cx="7200900" cy="3386138"/>
          </a:xfrm>
          <a:prstGeom prst="ellipse">
            <a:avLst/>
          </a:prstGeom>
          <a:gradFill rotWithShape="1">
            <a:gsLst>
              <a:gs pos="0">
                <a:schemeClr val="bg1"/>
              </a:gs>
              <a:gs pos="100000">
                <a:srgbClr val="FFCCFF"/>
              </a:gs>
            </a:gsLst>
            <a:path path="shape">
              <a:fillToRect l="50000" t="50000" r="50000" b="50000"/>
            </a:path>
          </a:gradFill>
          <a:ln w="9525">
            <a:solidFill>
              <a:schemeClr val="tx1"/>
            </a:solidFill>
            <a:round/>
            <a:headEnd/>
            <a:tailEnd/>
          </a:ln>
        </p:spPr>
        <p:txBody>
          <a:bodyPr wrap="none" anchor="ctr"/>
          <a:lstStyle/>
          <a:p>
            <a:endParaRPr lang="zh-TW" altLang="en-US"/>
          </a:p>
        </p:txBody>
      </p:sp>
      <p:sp>
        <p:nvSpPr>
          <p:cNvPr id="304144" name="Line 17"/>
          <p:cNvSpPr>
            <a:spLocks noChangeShapeType="1"/>
          </p:cNvSpPr>
          <p:nvPr/>
        </p:nvSpPr>
        <p:spPr bwMode="auto">
          <a:xfrm flipV="1">
            <a:off x="4425950" y="3141663"/>
            <a:ext cx="0" cy="1195387"/>
          </a:xfrm>
          <a:prstGeom prst="line">
            <a:avLst/>
          </a:prstGeom>
          <a:noFill/>
          <a:ln w="9525">
            <a:solidFill>
              <a:schemeClr val="tx1"/>
            </a:solidFill>
            <a:round/>
            <a:headEnd/>
            <a:tailEnd/>
          </a:ln>
        </p:spPr>
        <p:txBody>
          <a:bodyPr/>
          <a:lstStyle/>
          <a:p>
            <a:endParaRPr lang="zh-TW" altLang="en-US"/>
          </a:p>
        </p:txBody>
      </p:sp>
      <p:grpSp>
        <p:nvGrpSpPr>
          <p:cNvPr id="3" name="Group 18"/>
          <p:cNvGrpSpPr>
            <a:grpSpLocks/>
          </p:cNvGrpSpPr>
          <p:nvPr/>
        </p:nvGrpSpPr>
        <p:grpSpPr bwMode="auto">
          <a:xfrm>
            <a:off x="755650" y="3317875"/>
            <a:ext cx="7200900" cy="3143250"/>
            <a:chOff x="476" y="2090"/>
            <a:chExt cx="4536" cy="1980"/>
          </a:xfrm>
        </p:grpSpPr>
        <p:sp>
          <p:nvSpPr>
            <p:cNvPr id="304146" name="Oval 19"/>
            <p:cNvSpPr>
              <a:spLocks noChangeArrowheads="1"/>
            </p:cNvSpPr>
            <p:nvPr/>
          </p:nvSpPr>
          <p:spPr bwMode="auto">
            <a:xfrm>
              <a:off x="2121" y="2732"/>
              <a:ext cx="1335" cy="711"/>
            </a:xfrm>
            <a:prstGeom prst="ellipse">
              <a:avLst/>
            </a:prstGeom>
            <a:gradFill rotWithShape="1">
              <a:gsLst>
                <a:gs pos="0">
                  <a:schemeClr val="bg1"/>
                </a:gs>
                <a:gs pos="100000">
                  <a:srgbClr val="FF99CC"/>
                </a:gs>
              </a:gsLst>
              <a:path path="shape">
                <a:fillToRect l="50000" t="50000" r="50000" b="50000"/>
              </a:path>
            </a:gradFill>
            <a:ln w="9525">
              <a:solidFill>
                <a:schemeClr val="tx1"/>
              </a:solidFill>
              <a:round/>
              <a:headEnd/>
              <a:tailEnd/>
            </a:ln>
          </p:spPr>
          <p:txBody>
            <a:bodyPr wrap="none" anchor="ctr"/>
            <a:lstStyle/>
            <a:p>
              <a:pPr eaLnBrk="0" hangingPunct="0"/>
              <a:r>
                <a:rPr kumimoji="0" lang="en-US" altLang="zh-TW" sz="2800" b="1">
                  <a:latin typeface="Times New Roman" pitchFamily="18" charset="0"/>
                  <a:ea typeface="標楷體" pitchFamily="65" charset="-120"/>
                </a:rPr>
                <a:t>IM</a:t>
              </a:r>
              <a:r>
                <a:rPr kumimoji="0" lang="zh-TW" altLang="en-US" sz="2800" b="1">
                  <a:latin typeface="Times New Roman" pitchFamily="18" charset="0"/>
                  <a:ea typeface="標楷體" pitchFamily="65" charset="-120"/>
                </a:rPr>
                <a:t>策略</a:t>
              </a:r>
            </a:p>
          </p:txBody>
        </p:sp>
        <p:sp>
          <p:nvSpPr>
            <p:cNvPr id="304147" name="Line 20"/>
            <p:cNvSpPr>
              <a:spLocks noChangeShapeType="1"/>
            </p:cNvSpPr>
            <p:nvPr/>
          </p:nvSpPr>
          <p:spPr bwMode="auto">
            <a:xfrm flipV="1">
              <a:off x="3144" y="2104"/>
              <a:ext cx="578" cy="670"/>
            </a:xfrm>
            <a:prstGeom prst="line">
              <a:avLst/>
            </a:prstGeom>
            <a:noFill/>
            <a:ln w="9525">
              <a:solidFill>
                <a:schemeClr val="tx1"/>
              </a:solidFill>
              <a:round/>
              <a:headEnd/>
              <a:tailEnd/>
            </a:ln>
          </p:spPr>
          <p:txBody>
            <a:bodyPr/>
            <a:lstStyle/>
            <a:p>
              <a:endParaRPr lang="zh-TW" altLang="en-US"/>
            </a:p>
          </p:txBody>
        </p:sp>
        <p:sp>
          <p:nvSpPr>
            <p:cNvPr id="304148" name="Line 21"/>
            <p:cNvSpPr>
              <a:spLocks noChangeShapeType="1"/>
            </p:cNvSpPr>
            <p:nvPr/>
          </p:nvSpPr>
          <p:spPr bwMode="auto">
            <a:xfrm flipV="1">
              <a:off x="3411" y="2397"/>
              <a:ext cx="1112" cy="502"/>
            </a:xfrm>
            <a:prstGeom prst="line">
              <a:avLst/>
            </a:prstGeom>
            <a:noFill/>
            <a:ln w="9525">
              <a:solidFill>
                <a:schemeClr val="tx1"/>
              </a:solidFill>
              <a:round/>
              <a:headEnd/>
              <a:tailEnd/>
            </a:ln>
          </p:spPr>
          <p:txBody>
            <a:bodyPr/>
            <a:lstStyle/>
            <a:p>
              <a:endParaRPr lang="zh-TW" altLang="en-US"/>
            </a:p>
          </p:txBody>
        </p:sp>
        <p:sp>
          <p:nvSpPr>
            <p:cNvPr id="304149" name="Line 22"/>
            <p:cNvSpPr>
              <a:spLocks noChangeShapeType="1"/>
            </p:cNvSpPr>
            <p:nvPr/>
          </p:nvSpPr>
          <p:spPr bwMode="auto">
            <a:xfrm flipV="1">
              <a:off x="3456" y="3066"/>
              <a:ext cx="1556" cy="42"/>
            </a:xfrm>
            <a:prstGeom prst="line">
              <a:avLst/>
            </a:prstGeom>
            <a:noFill/>
            <a:ln w="9525">
              <a:solidFill>
                <a:schemeClr val="tx1"/>
              </a:solidFill>
              <a:round/>
              <a:headEnd/>
              <a:tailEnd/>
            </a:ln>
          </p:spPr>
          <p:txBody>
            <a:bodyPr/>
            <a:lstStyle/>
            <a:p>
              <a:endParaRPr lang="zh-TW" altLang="en-US"/>
            </a:p>
          </p:txBody>
        </p:sp>
        <p:sp>
          <p:nvSpPr>
            <p:cNvPr id="304150" name="Line 23"/>
            <p:cNvSpPr>
              <a:spLocks noChangeShapeType="1"/>
            </p:cNvSpPr>
            <p:nvPr/>
          </p:nvSpPr>
          <p:spPr bwMode="auto">
            <a:xfrm>
              <a:off x="3367" y="3276"/>
              <a:ext cx="1156" cy="418"/>
            </a:xfrm>
            <a:prstGeom prst="line">
              <a:avLst/>
            </a:prstGeom>
            <a:noFill/>
            <a:ln w="9525">
              <a:solidFill>
                <a:schemeClr val="tx1"/>
              </a:solidFill>
              <a:round/>
              <a:headEnd/>
              <a:tailEnd/>
            </a:ln>
          </p:spPr>
          <p:txBody>
            <a:bodyPr/>
            <a:lstStyle/>
            <a:p>
              <a:endParaRPr lang="zh-TW" altLang="en-US"/>
            </a:p>
          </p:txBody>
        </p:sp>
        <p:sp>
          <p:nvSpPr>
            <p:cNvPr id="304151" name="Line 24"/>
            <p:cNvSpPr>
              <a:spLocks noChangeShapeType="1"/>
            </p:cNvSpPr>
            <p:nvPr/>
          </p:nvSpPr>
          <p:spPr bwMode="auto">
            <a:xfrm>
              <a:off x="3055" y="3401"/>
              <a:ext cx="445" cy="669"/>
            </a:xfrm>
            <a:prstGeom prst="line">
              <a:avLst/>
            </a:prstGeom>
            <a:noFill/>
            <a:ln w="9525">
              <a:solidFill>
                <a:schemeClr val="tx1"/>
              </a:solidFill>
              <a:round/>
              <a:headEnd/>
              <a:tailEnd/>
            </a:ln>
          </p:spPr>
          <p:txBody>
            <a:bodyPr/>
            <a:lstStyle/>
            <a:p>
              <a:endParaRPr lang="zh-TW" altLang="en-US"/>
            </a:p>
          </p:txBody>
        </p:sp>
        <p:sp>
          <p:nvSpPr>
            <p:cNvPr id="304152" name="Line 25"/>
            <p:cNvSpPr>
              <a:spLocks noChangeShapeType="1"/>
            </p:cNvSpPr>
            <p:nvPr/>
          </p:nvSpPr>
          <p:spPr bwMode="auto">
            <a:xfrm flipH="1">
              <a:off x="2210" y="3443"/>
              <a:ext cx="356" cy="627"/>
            </a:xfrm>
            <a:prstGeom prst="line">
              <a:avLst/>
            </a:prstGeom>
            <a:noFill/>
            <a:ln w="9525">
              <a:solidFill>
                <a:schemeClr val="tx1"/>
              </a:solidFill>
              <a:round/>
              <a:headEnd/>
              <a:tailEnd/>
            </a:ln>
          </p:spPr>
          <p:txBody>
            <a:bodyPr/>
            <a:lstStyle/>
            <a:p>
              <a:endParaRPr lang="zh-TW" altLang="en-US"/>
            </a:p>
          </p:txBody>
        </p:sp>
        <p:sp>
          <p:nvSpPr>
            <p:cNvPr id="304153" name="Line 26"/>
            <p:cNvSpPr>
              <a:spLocks noChangeShapeType="1"/>
            </p:cNvSpPr>
            <p:nvPr/>
          </p:nvSpPr>
          <p:spPr bwMode="auto">
            <a:xfrm flipH="1">
              <a:off x="1099" y="3317"/>
              <a:ext cx="1156" cy="460"/>
            </a:xfrm>
            <a:prstGeom prst="line">
              <a:avLst/>
            </a:prstGeom>
            <a:noFill/>
            <a:ln w="9525">
              <a:solidFill>
                <a:schemeClr val="tx1"/>
              </a:solidFill>
              <a:round/>
              <a:headEnd/>
              <a:tailEnd/>
            </a:ln>
          </p:spPr>
          <p:txBody>
            <a:bodyPr/>
            <a:lstStyle/>
            <a:p>
              <a:endParaRPr lang="zh-TW" altLang="en-US"/>
            </a:p>
          </p:txBody>
        </p:sp>
        <p:sp>
          <p:nvSpPr>
            <p:cNvPr id="304154" name="Line 27"/>
            <p:cNvSpPr>
              <a:spLocks noChangeShapeType="1"/>
            </p:cNvSpPr>
            <p:nvPr/>
          </p:nvSpPr>
          <p:spPr bwMode="auto">
            <a:xfrm flipV="1">
              <a:off x="565" y="3108"/>
              <a:ext cx="1556" cy="209"/>
            </a:xfrm>
            <a:prstGeom prst="line">
              <a:avLst/>
            </a:prstGeom>
            <a:noFill/>
            <a:ln w="9525">
              <a:solidFill>
                <a:schemeClr val="tx1"/>
              </a:solidFill>
              <a:round/>
              <a:headEnd/>
              <a:tailEnd/>
            </a:ln>
          </p:spPr>
          <p:txBody>
            <a:bodyPr/>
            <a:lstStyle/>
            <a:p>
              <a:endParaRPr lang="zh-TW" altLang="en-US"/>
            </a:p>
          </p:txBody>
        </p:sp>
        <p:sp>
          <p:nvSpPr>
            <p:cNvPr id="304155" name="Line 28"/>
            <p:cNvSpPr>
              <a:spLocks noChangeShapeType="1"/>
            </p:cNvSpPr>
            <p:nvPr/>
          </p:nvSpPr>
          <p:spPr bwMode="auto">
            <a:xfrm>
              <a:off x="565" y="2732"/>
              <a:ext cx="1601" cy="209"/>
            </a:xfrm>
            <a:prstGeom prst="line">
              <a:avLst/>
            </a:prstGeom>
            <a:noFill/>
            <a:ln w="9525">
              <a:solidFill>
                <a:schemeClr val="tx1"/>
              </a:solidFill>
              <a:round/>
              <a:headEnd/>
              <a:tailEnd/>
            </a:ln>
          </p:spPr>
          <p:txBody>
            <a:bodyPr/>
            <a:lstStyle/>
            <a:p>
              <a:endParaRPr lang="zh-TW" altLang="en-US"/>
            </a:p>
          </p:txBody>
        </p:sp>
        <p:sp>
          <p:nvSpPr>
            <p:cNvPr id="304156" name="Line 29"/>
            <p:cNvSpPr>
              <a:spLocks noChangeShapeType="1"/>
            </p:cNvSpPr>
            <p:nvPr/>
          </p:nvSpPr>
          <p:spPr bwMode="auto">
            <a:xfrm>
              <a:off x="1810" y="2104"/>
              <a:ext cx="623" cy="670"/>
            </a:xfrm>
            <a:prstGeom prst="line">
              <a:avLst/>
            </a:prstGeom>
            <a:noFill/>
            <a:ln w="9525">
              <a:solidFill>
                <a:schemeClr val="tx1"/>
              </a:solidFill>
              <a:round/>
              <a:headEnd/>
              <a:tailEnd/>
            </a:ln>
          </p:spPr>
          <p:txBody>
            <a:bodyPr/>
            <a:lstStyle/>
            <a:p>
              <a:endParaRPr lang="zh-TW" altLang="en-US"/>
            </a:p>
          </p:txBody>
        </p:sp>
        <p:sp>
          <p:nvSpPr>
            <p:cNvPr id="304157" name="Text Box 30"/>
            <p:cNvSpPr txBox="1">
              <a:spLocks noChangeArrowheads="1"/>
            </p:cNvSpPr>
            <p:nvPr/>
          </p:nvSpPr>
          <p:spPr bwMode="auto">
            <a:xfrm>
              <a:off x="2077" y="2090"/>
              <a:ext cx="692" cy="404"/>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專責的組</a:t>
              </a:r>
            </a:p>
            <a:p>
              <a:pPr eaLnBrk="0" hangingPunct="0"/>
              <a:r>
                <a:rPr kumimoji="0" lang="zh-TW" altLang="en-US">
                  <a:latin typeface="Times New Roman" pitchFamily="18" charset="0"/>
                  <a:ea typeface="標楷體" pitchFamily="65" charset="-120"/>
                </a:rPr>
                <a:t>織單位</a:t>
              </a:r>
            </a:p>
          </p:txBody>
        </p:sp>
        <p:sp>
          <p:nvSpPr>
            <p:cNvPr id="304158" name="Text Box 31"/>
            <p:cNvSpPr txBox="1">
              <a:spLocks noChangeArrowheads="1"/>
            </p:cNvSpPr>
            <p:nvPr/>
          </p:nvSpPr>
          <p:spPr bwMode="auto">
            <a:xfrm>
              <a:off x="956" y="2335"/>
              <a:ext cx="980" cy="404"/>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指派資深主管</a:t>
              </a:r>
            </a:p>
            <a:p>
              <a:pPr eaLnBrk="0" hangingPunct="0"/>
              <a:r>
                <a:rPr kumimoji="0" lang="zh-TW" altLang="en-US">
                  <a:latin typeface="Times New Roman" pitchFamily="18" charset="0"/>
                  <a:ea typeface="標楷體" pitchFamily="65" charset="-120"/>
                </a:rPr>
                <a:t>負責計劃執行</a:t>
              </a:r>
            </a:p>
          </p:txBody>
        </p:sp>
        <p:sp>
          <p:nvSpPr>
            <p:cNvPr id="304159" name="Text Box 32"/>
            <p:cNvSpPr txBox="1">
              <a:spLocks noChangeArrowheads="1"/>
            </p:cNvSpPr>
            <p:nvPr/>
          </p:nvSpPr>
          <p:spPr bwMode="auto">
            <a:xfrm>
              <a:off x="476" y="2842"/>
              <a:ext cx="836" cy="404"/>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最高主管的</a:t>
              </a:r>
            </a:p>
            <a:p>
              <a:pPr eaLnBrk="0" hangingPunct="0"/>
              <a:r>
                <a:rPr kumimoji="0" lang="zh-TW" altLang="en-US">
                  <a:latin typeface="Times New Roman" pitchFamily="18" charset="0"/>
                  <a:ea typeface="標楷體" pitchFamily="65" charset="-120"/>
                </a:rPr>
                <a:t>承諾與支持</a:t>
              </a:r>
            </a:p>
          </p:txBody>
        </p:sp>
        <p:sp>
          <p:nvSpPr>
            <p:cNvPr id="304160" name="Text Box 33"/>
            <p:cNvSpPr txBox="1">
              <a:spLocks noChangeArrowheads="1"/>
            </p:cNvSpPr>
            <p:nvPr/>
          </p:nvSpPr>
          <p:spPr bwMode="auto">
            <a:xfrm>
              <a:off x="832" y="3270"/>
              <a:ext cx="800" cy="404"/>
            </a:xfrm>
            <a:prstGeom prst="rect">
              <a:avLst/>
            </a:prstGeom>
            <a:noFill/>
            <a:ln w="9525">
              <a:noFill/>
              <a:miter lim="800000"/>
              <a:headEnd/>
              <a:tailEnd/>
            </a:ln>
          </p:spPr>
          <p:txBody>
            <a:bodyPr>
              <a:spAutoFit/>
            </a:bodyPr>
            <a:lstStyle/>
            <a:p>
              <a:pPr eaLnBrk="0" hangingPunct="0"/>
              <a:r>
                <a:rPr kumimoji="0" lang="zh-TW" altLang="en-US">
                  <a:latin typeface="Times New Roman" pitchFamily="18" charset="0"/>
                  <a:ea typeface="標楷體" pitchFamily="65" charset="-120"/>
                </a:rPr>
                <a:t>資訊部門</a:t>
              </a:r>
            </a:p>
            <a:p>
              <a:pPr eaLnBrk="0" hangingPunct="0"/>
              <a:r>
                <a:rPr kumimoji="0" lang="zh-TW" altLang="en-US">
                  <a:latin typeface="Times New Roman" pitchFamily="18" charset="0"/>
                  <a:ea typeface="標楷體" pitchFamily="65" charset="-120"/>
                </a:rPr>
                <a:t>的支援</a:t>
              </a:r>
            </a:p>
          </p:txBody>
        </p:sp>
        <p:sp>
          <p:nvSpPr>
            <p:cNvPr id="304161" name="Text Box 34"/>
            <p:cNvSpPr txBox="1">
              <a:spLocks noChangeArrowheads="1"/>
            </p:cNvSpPr>
            <p:nvPr/>
          </p:nvSpPr>
          <p:spPr bwMode="auto">
            <a:xfrm>
              <a:off x="1677" y="3471"/>
              <a:ext cx="692" cy="577"/>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足夠的預</a:t>
              </a:r>
            </a:p>
            <a:p>
              <a:pPr eaLnBrk="0" hangingPunct="0"/>
              <a:r>
                <a:rPr kumimoji="0" lang="zh-TW" altLang="en-US">
                  <a:latin typeface="Times New Roman" pitchFamily="18" charset="0"/>
                  <a:ea typeface="標楷體" pitchFamily="65" charset="-120"/>
                </a:rPr>
                <a:t>算及專一</a:t>
              </a:r>
            </a:p>
            <a:p>
              <a:pPr eaLnBrk="0" hangingPunct="0"/>
              <a:r>
                <a:rPr kumimoji="0" lang="zh-TW" altLang="en-US">
                  <a:latin typeface="Times New Roman" pitchFamily="18" charset="0"/>
                  <a:ea typeface="標楷體" pitchFamily="65" charset="-120"/>
                </a:rPr>
                <a:t>的執行</a:t>
              </a:r>
            </a:p>
          </p:txBody>
        </p:sp>
        <p:sp>
          <p:nvSpPr>
            <p:cNvPr id="304162" name="Text Box 35"/>
            <p:cNvSpPr txBox="1">
              <a:spLocks noChangeArrowheads="1"/>
            </p:cNvSpPr>
            <p:nvPr/>
          </p:nvSpPr>
          <p:spPr bwMode="auto">
            <a:xfrm>
              <a:off x="2424" y="3590"/>
              <a:ext cx="836" cy="404"/>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持續進行</a:t>
              </a:r>
            </a:p>
            <a:p>
              <a:pPr eaLnBrk="0" hangingPunct="0"/>
              <a:r>
                <a:rPr kumimoji="0" lang="zh-TW" altLang="en-US">
                  <a:latin typeface="Times New Roman" pitchFamily="18" charset="0"/>
                  <a:ea typeface="標楷體" pitchFamily="65" charset="-120"/>
                </a:rPr>
                <a:t>再造之溝通</a:t>
              </a:r>
            </a:p>
          </p:txBody>
        </p:sp>
        <p:sp>
          <p:nvSpPr>
            <p:cNvPr id="304163" name="Text Box 36"/>
            <p:cNvSpPr txBox="1">
              <a:spLocks noChangeArrowheads="1"/>
            </p:cNvSpPr>
            <p:nvPr/>
          </p:nvSpPr>
          <p:spPr bwMode="auto">
            <a:xfrm>
              <a:off x="3334" y="3475"/>
              <a:ext cx="884" cy="520"/>
            </a:xfrm>
            <a:prstGeom prst="rect">
              <a:avLst/>
            </a:prstGeom>
            <a:noFill/>
            <a:ln w="9525">
              <a:noFill/>
              <a:miter lim="800000"/>
              <a:headEnd/>
              <a:tailEnd/>
            </a:ln>
          </p:spPr>
          <p:txBody>
            <a:bodyPr wrap="none">
              <a:spAutoFit/>
            </a:bodyPr>
            <a:lstStyle/>
            <a:p>
              <a:pPr eaLnBrk="0" hangingPunct="0"/>
              <a:r>
                <a:rPr kumimoji="0" lang="zh-TW" altLang="en-US" sz="1600">
                  <a:latin typeface="Times New Roman" pitchFamily="18" charset="0"/>
                  <a:ea typeface="標楷體" pitchFamily="65" charset="-120"/>
                </a:rPr>
                <a:t>對計劃有完</a:t>
              </a:r>
            </a:p>
            <a:p>
              <a:pPr eaLnBrk="0" hangingPunct="0"/>
              <a:r>
                <a:rPr kumimoji="0" lang="zh-TW" altLang="en-US" sz="1600">
                  <a:latin typeface="Times New Roman" pitchFamily="18" charset="0"/>
                  <a:ea typeface="標楷體" pitchFamily="65" charset="-120"/>
                </a:rPr>
                <a:t>整規劃、積極</a:t>
              </a:r>
            </a:p>
            <a:p>
              <a:pPr eaLnBrk="0" hangingPunct="0"/>
              <a:r>
                <a:rPr kumimoji="0" lang="zh-TW" altLang="en-US" sz="1600">
                  <a:latin typeface="Times New Roman" pitchFamily="18" charset="0"/>
                  <a:ea typeface="標楷體" pitchFamily="65" charset="-120"/>
                </a:rPr>
                <a:t> 的目標</a:t>
              </a:r>
            </a:p>
          </p:txBody>
        </p:sp>
        <p:sp>
          <p:nvSpPr>
            <p:cNvPr id="304164" name="Text Box 37"/>
            <p:cNvSpPr txBox="1">
              <a:spLocks noChangeArrowheads="1"/>
            </p:cNvSpPr>
            <p:nvPr/>
          </p:nvSpPr>
          <p:spPr bwMode="auto">
            <a:xfrm>
              <a:off x="3580" y="3130"/>
              <a:ext cx="1124" cy="231"/>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處理員工的抗拒</a:t>
              </a:r>
            </a:p>
          </p:txBody>
        </p:sp>
        <p:sp>
          <p:nvSpPr>
            <p:cNvPr id="304165" name="Text Box 38"/>
            <p:cNvSpPr txBox="1">
              <a:spLocks noChangeArrowheads="1"/>
            </p:cNvSpPr>
            <p:nvPr/>
          </p:nvSpPr>
          <p:spPr bwMode="auto">
            <a:xfrm>
              <a:off x="3847" y="2629"/>
              <a:ext cx="836" cy="404"/>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工作觀改變</a:t>
              </a:r>
            </a:p>
            <a:p>
              <a:pPr eaLnBrk="0" hangingPunct="0"/>
              <a:r>
                <a:rPr kumimoji="0" lang="zh-TW" altLang="en-US">
                  <a:latin typeface="Times New Roman" pitchFamily="18" charset="0"/>
                  <a:ea typeface="標楷體" pitchFamily="65" charset="-120"/>
                </a:rPr>
                <a:t>的管理</a:t>
              </a:r>
            </a:p>
          </p:txBody>
        </p:sp>
        <p:sp>
          <p:nvSpPr>
            <p:cNvPr id="304166" name="Text Box 39"/>
            <p:cNvSpPr txBox="1">
              <a:spLocks noChangeArrowheads="1"/>
            </p:cNvSpPr>
            <p:nvPr/>
          </p:nvSpPr>
          <p:spPr bwMode="auto">
            <a:xfrm>
              <a:off x="3544" y="2216"/>
              <a:ext cx="692" cy="404"/>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尋求新工</a:t>
              </a:r>
            </a:p>
            <a:p>
              <a:pPr eaLnBrk="0" hangingPunct="0"/>
              <a:r>
                <a:rPr kumimoji="0" lang="zh-TW" altLang="en-US">
                  <a:latin typeface="Times New Roman" pitchFamily="18" charset="0"/>
                  <a:ea typeface="標楷體" pitchFamily="65" charset="-120"/>
                </a:rPr>
                <a:t>作技能</a:t>
              </a:r>
            </a:p>
          </p:txBody>
        </p:sp>
        <p:sp>
          <p:nvSpPr>
            <p:cNvPr id="304167" name="Text Box 40"/>
            <p:cNvSpPr txBox="1">
              <a:spLocks noChangeArrowheads="1"/>
            </p:cNvSpPr>
            <p:nvPr/>
          </p:nvSpPr>
          <p:spPr bwMode="auto">
            <a:xfrm>
              <a:off x="2745" y="2090"/>
              <a:ext cx="836" cy="404"/>
            </a:xfrm>
            <a:prstGeom prst="rect">
              <a:avLst/>
            </a:prstGeom>
            <a:noFill/>
            <a:ln w="9525">
              <a:noFill/>
              <a:miter lim="800000"/>
              <a:headEnd/>
              <a:tailEnd/>
            </a:ln>
          </p:spPr>
          <p:txBody>
            <a:bodyPr wrap="none">
              <a:spAutoFit/>
            </a:bodyPr>
            <a:lstStyle/>
            <a:p>
              <a:pPr eaLnBrk="0" hangingPunct="0"/>
              <a:r>
                <a:rPr kumimoji="0" lang="zh-TW" altLang="en-US">
                  <a:latin typeface="Times New Roman" pitchFamily="18" charset="0"/>
                  <a:ea typeface="標楷體" pitchFamily="65" charset="-120"/>
                </a:rPr>
                <a:t>優越的設計</a:t>
              </a:r>
            </a:p>
            <a:p>
              <a:pPr eaLnBrk="0" hangingPunct="0"/>
              <a:r>
                <a:rPr kumimoji="0" lang="zh-TW" altLang="en-US">
                  <a:latin typeface="Times New Roman" pitchFamily="18" charset="0"/>
                  <a:ea typeface="標楷體" pitchFamily="65" charset="-120"/>
                </a:rPr>
                <a:t>者能力</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305155" name="Rectangle 2"/>
          <p:cNvSpPr>
            <a:spLocks noGrp="1" noChangeArrowheads="1"/>
          </p:cNvSpPr>
          <p:nvPr>
            <p:ph type="title"/>
          </p:nvPr>
        </p:nvSpPr>
        <p:spPr>
          <a:noFill/>
        </p:spPr>
        <p:txBody>
          <a:bodyPr lIns="58733" tIns="23810" rIns="58733" bIns="23810" anchor="t">
            <a:spAutoFit/>
          </a:bodyPr>
          <a:lstStyle/>
          <a:p>
            <a:pPr defTabSz="762000" eaLnBrk="1" hangingPunct="1"/>
            <a:r>
              <a:rPr lang="zh-TW" altLang="en-US" smtClean="0"/>
              <a:t>資訊系統策略規劃</a:t>
            </a:r>
            <a:br>
              <a:rPr lang="zh-TW" altLang="en-US" smtClean="0"/>
            </a:br>
            <a:r>
              <a:rPr lang="en-US" altLang="zh-TW" sz="3200" smtClean="0">
                <a:solidFill>
                  <a:srgbClr val="FFFF66"/>
                </a:solidFill>
              </a:rPr>
              <a:t>--</a:t>
            </a:r>
            <a:r>
              <a:rPr lang="zh-TW" altLang="en-US" sz="3200" smtClean="0">
                <a:solidFill>
                  <a:srgbClr val="FFFF66"/>
                </a:solidFill>
              </a:rPr>
              <a:t>績效評估</a:t>
            </a:r>
          </a:p>
        </p:txBody>
      </p:sp>
      <p:graphicFrame>
        <p:nvGraphicFramePr>
          <p:cNvPr id="2523139" name="Group 3"/>
          <p:cNvGraphicFramePr>
            <a:graphicFrameLocks noGrp="1"/>
          </p:cNvGraphicFramePr>
          <p:nvPr>
            <p:ph type="tbl" idx="1"/>
          </p:nvPr>
        </p:nvGraphicFramePr>
        <p:xfrm>
          <a:off x="395288" y="2060575"/>
          <a:ext cx="8261350" cy="4354767"/>
        </p:xfrm>
        <a:graphic>
          <a:graphicData uri="http://schemas.openxmlformats.org/drawingml/2006/table">
            <a:tbl>
              <a:tblPr/>
              <a:tblGrid>
                <a:gridCol w="647700"/>
                <a:gridCol w="2520950"/>
                <a:gridCol w="2592387"/>
                <a:gridCol w="2500313"/>
              </a:tblGrid>
              <a:tr h="39211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1800" b="1" i="0" u="none" strike="noStrike" cap="none" normalizeH="0" baseline="0" smtClean="0">
                          <a:ln>
                            <a:noFill/>
                          </a:ln>
                          <a:solidFill>
                            <a:schemeClr val="folHlink"/>
                          </a:solidFill>
                          <a:effectLst/>
                          <a:latin typeface="Tahoma" pitchFamily="34" charset="0"/>
                          <a:ea typeface="標楷體" pitchFamily="65" charset="-120"/>
                        </a:rPr>
                        <a:t>構面</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策略目標</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FFFF"/>
                        </a:gs>
                        <a:gs pos="100000">
                          <a:srgbClr val="FFCCF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落後衡量標準</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FFFF"/>
                        </a:gs>
                        <a:gs pos="100000">
                          <a:srgbClr val="FFCCF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領先衡量標準</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FFFF"/>
                        </a:gs>
                        <a:gs pos="100000">
                          <a:srgbClr val="FFCCFF"/>
                        </a:gs>
                      </a:gsLst>
                      <a:path path="shape">
                        <a:fillToRect l="50000" t="50000" r="50000" b="50000"/>
                      </a:path>
                    </a:gradFill>
                  </a:tcPr>
                </a:tc>
              </a:tr>
              <a:tr h="904875">
                <a:tc>
                  <a:txBody>
                    <a:bodyPr/>
                    <a:lstStyle/>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財</a:t>
                      </a:r>
                    </a:p>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務</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FF99"/>
                        </a:gs>
                      </a:gsLst>
                      <a:path path="shape">
                        <a:fillToRect l="50000" t="50000" r="50000" b="50000"/>
                      </a:path>
                    </a:gradFill>
                  </a:tcPr>
                </a:tc>
                <a:tc>
                  <a:txBody>
                    <a:bodyPr/>
                    <a:lstStyle/>
                    <a:p>
                      <a:pPr marL="87313" marR="0" lvl="0" indent="-87313"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降低費用支出</a:t>
                      </a:r>
                    </a:p>
                    <a:p>
                      <a:pPr marL="87313" marR="0" lvl="0" indent="-87313"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提昇預算執行效率</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FF99"/>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預算節餘額</a:t>
                      </a:r>
                    </a:p>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預算執行達成率</a:t>
                      </a:r>
                    </a:p>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  </a:t>
                      </a:r>
                      <a:r>
                        <a:rPr kumimoji="1" lang="zh-TW" altLang="en-US" sz="1600" b="1" i="0" u="none" strike="noStrike" cap="none" normalizeH="0" baseline="0" smtClean="0">
                          <a:ln>
                            <a:noFill/>
                          </a:ln>
                          <a:solidFill>
                            <a:schemeClr val="folHlink"/>
                          </a:solidFill>
                          <a:effectLst/>
                          <a:latin typeface="標楷體" pitchFamily="65" charset="-120"/>
                          <a:ea typeface="標楷體" pitchFamily="65" charset="-120"/>
                        </a:rPr>
                        <a:t>（支付數</a:t>
                      </a:r>
                      <a:r>
                        <a:rPr kumimoji="1" lang="en-US" altLang="zh-TW" sz="16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600" b="1" i="0" u="none" strike="noStrike" cap="none" normalizeH="0" baseline="0" smtClean="0">
                          <a:ln>
                            <a:noFill/>
                          </a:ln>
                          <a:solidFill>
                            <a:schemeClr val="folHlink"/>
                          </a:solidFill>
                          <a:effectLst/>
                          <a:latin typeface="標楷體" pitchFamily="65" charset="-120"/>
                          <a:ea typeface="標楷體" pitchFamily="65" charset="-120"/>
                        </a:rPr>
                        <a:t>預算數）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FF99"/>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未分配數</a:t>
                      </a:r>
                    </a:p>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應付達成率</a:t>
                      </a:r>
                    </a:p>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1600" b="1" i="0" u="none" strike="noStrike" cap="none" normalizeH="0" baseline="0" smtClean="0">
                          <a:ln>
                            <a:noFill/>
                          </a:ln>
                          <a:solidFill>
                            <a:schemeClr val="folHlink"/>
                          </a:solidFill>
                          <a:effectLst/>
                          <a:latin typeface="標楷體" pitchFamily="65" charset="-120"/>
                          <a:ea typeface="標楷體" pitchFamily="65" charset="-120"/>
                        </a:rPr>
                        <a:t> </a:t>
                      </a:r>
                      <a:r>
                        <a:rPr kumimoji="1" lang="en-US" altLang="zh-TW" sz="16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600" b="1" i="0" u="none" strike="noStrike" cap="none" normalizeH="0" baseline="0" smtClean="0">
                          <a:ln>
                            <a:noFill/>
                          </a:ln>
                          <a:solidFill>
                            <a:schemeClr val="folHlink"/>
                          </a:solidFill>
                          <a:effectLst/>
                          <a:latin typeface="標楷體" pitchFamily="65" charset="-120"/>
                          <a:ea typeface="標楷體" pitchFamily="65" charset="-120"/>
                        </a:rPr>
                        <a:t>契約責任數</a:t>
                      </a:r>
                      <a:r>
                        <a:rPr kumimoji="1" lang="en-US" altLang="zh-TW" sz="16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600" b="1" i="0" u="none" strike="noStrike" cap="none" normalizeH="0" baseline="0" smtClean="0">
                          <a:ln>
                            <a:noFill/>
                          </a:ln>
                          <a:solidFill>
                            <a:schemeClr val="folHlink"/>
                          </a:solidFill>
                          <a:effectLst/>
                          <a:latin typeface="標楷體" pitchFamily="65" charset="-120"/>
                          <a:ea typeface="標楷體" pitchFamily="65" charset="-120"/>
                        </a:rPr>
                        <a:t>預算數</a:t>
                      </a:r>
                      <a:r>
                        <a:rPr kumimoji="1" lang="en-US" altLang="zh-TW" sz="1600" b="1" i="0" u="none" strike="noStrike" cap="none" normalizeH="0" baseline="0" smtClean="0">
                          <a:ln>
                            <a:noFill/>
                          </a:ln>
                          <a:solidFill>
                            <a:schemeClr val="folHlink"/>
                          </a:solidFill>
                          <a:effectLst/>
                          <a:latin typeface="標楷體" pitchFamily="65" charset="-120"/>
                          <a:ea typeface="標楷體" pitchFamily="65" charset="-12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FF99"/>
                        </a:gs>
                      </a:gsLst>
                      <a:path path="shape">
                        <a:fillToRect l="50000" t="50000" r="50000" b="50000"/>
                      </a:path>
                    </a:gradFill>
                  </a:tcPr>
                </a:tc>
              </a:tr>
              <a:tr h="1008063">
                <a:tc>
                  <a:txBody>
                    <a:bodyPr/>
                    <a:lstStyle/>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顧</a:t>
                      </a:r>
                    </a:p>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客</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F2D042"/>
                        </a:gs>
                      </a:gsLst>
                      <a:path path="shape">
                        <a:fillToRect l="50000" t="50000" r="50000" b="50000"/>
                      </a:path>
                    </a:gradFill>
                  </a:tcPr>
                </a:tc>
                <a:tc>
                  <a:txBody>
                    <a:bodyPr/>
                    <a:lstStyle/>
                    <a:p>
                      <a:pPr marL="87313" marR="0" lvl="0" indent="-87313"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外部客戶</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民眾</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滿意</a:t>
                      </a:r>
                    </a:p>
                    <a:p>
                      <a:pPr marL="87313" marR="0" lvl="0" indent="-87313"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內部客戶</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會計人員</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滿意</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F2D042"/>
                        </a:gs>
                      </a:gsLst>
                      <a:path path="shape">
                        <a:fillToRect l="50000" t="50000" r="50000" b="50000"/>
                      </a:path>
                    </a:gradFill>
                  </a:tcPr>
                </a:tc>
                <a:tc>
                  <a:txBody>
                    <a:bodyPr/>
                    <a:lstStyle/>
                    <a:p>
                      <a:pPr marL="174625" marR="0" lvl="0" indent="-174625"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資訊使用者</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含內、外部顧客</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對資訊內容之滿意度</a:t>
                      </a:r>
                      <a:endParaRPr kumimoji="1" lang="zh-TW" altLang="en-US" sz="2400" b="1" i="0" u="none" strike="noStrike" cap="none" normalizeH="0" baseline="0" smtClean="0">
                        <a:ln>
                          <a:noFill/>
                        </a:ln>
                        <a:solidFill>
                          <a:schemeClr val="folHlink"/>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F2D042"/>
                        </a:gs>
                      </a:gsLst>
                      <a:path path="shape">
                        <a:fillToRect l="50000" t="50000" r="50000" b="50000"/>
                      </a:path>
                    </a:gradFill>
                  </a:tcPr>
                </a:tc>
                <a:tc>
                  <a:txBody>
                    <a:bodyPr/>
                    <a:lstStyle/>
                    <a:p>
                      <a:pPr marL="174625" marR="0" lvl="0" indent="-174625"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資訊使用者</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含內、外部顧客</a:t>
                      </a:r>
                      <a:r>
                        <a:rPr kumimoji="1" lang="en-US" altLang="zh-TW" sz="1800" b="1" i="0" u="none" strike="noStrike" cap="none" normalizeH="0" baseline="0" smtClean="0">
                          <a:ln>
                            <a:noFill/>
                          </a:ln>
                          <a:solidFill>
                            <a:schemeClr val="folHlink"/>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對資訊之實際使用頻率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F2D042"/>
                        </a:gs>
                      </a:gsLst>
                      <a:path path="shape">
                        <a:fillToRect l="50000" t="50000" r="50000" b="50000"/>
                      </a:path>
                    </a:gradFill>
                  </a:tcPr>
                </a:tc>
              </a:tr>
              <a:tr h="860425">
                <a:tc>
                  <a:txBody>
                    <a:bodyPr/>
                    <a:lstStyle/>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流</a:t>
                      </a:r>
                    </a:p>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程</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CCFF99"/>
                        </a:gs>
                      </a:gsLst>
                      <a:path path="shape">
                        <a:fillToRect l="50000" t="50000" r="50000" b="50000"/>
                      </a:path>
                    </a:gradFill>
                  </a:tcPr>
                </a:tc>
                <a:tc>
                  <a:txBody>
                    <a:bodyPr/>
                    <a:lstStyle/>
                    <a:p>
                      <a:pPr marL="87313" marR="0" lvl="0" indent="-87313"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即時提供管理資訊</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CCFF99"/>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資訊提供正確率</a:t>
                      </a:r>
                    </a:p>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資訊服務出錯率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CCFF99"/>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系統回應時間</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gradFill rotWithShape="1">
                      <a:gsLst>
                        <a:gs pos="0">
                          <a:schemeClr val="bg1"/>
                        </a:gs>
                        <a:gs pos="100000">
                          <a:srgbClr val="CCFF99"/>
                        </a:gs>
                      </a:gsLst>
                      <a:path path="shape">
                        <a:fillToRect l="50000" t="50000" r="50000" b="50000"/>
                      </a:path>
                    </a:gradFill>
                  </a:tcPr>
                </a:tc>
              </a:tr>
              <a:tr h="938213">
                <a:tc>
                  <a:txBody>
                    <a:bodyPr/>
                    <a:lstStyle/>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學</a:t>
                      </a:r>
                    </a:p>
                    <a:p>
                      <a:pPr marL="533400" marR="0" lvl="0" indent="-533400" algn="ctr" defTabSz="914400" rtl="0" eaLnBrk="1" fontAlgn="base" latinLnBrk="0" hangingPunct="1">
                        <a:lnSpc>
                          <a:spcPct val="100000"/>
                        </a:lnSpc>
                        <a:spcBef>
                          <a:spcPct val="20000"/>
                        </a:spcBef>
                        <a:spcAft>
                          <a:spcPct val="0"/>
                        </a:spcAft>
                        <a:buClr>
                          <a:schemeClr val="folHlink"/>
                        </a:buClr>
                        <a:buSzPct val="80000"/>
                        <a:buFont typeface="Wingdings" pitchFamily="2" charset="2"/>
                        <a:buNone/>
                        <a:tabLst/>
                      </a:pPr>
                      <a:r>
                        <a:rPr kumimoji="1" lang="zh-TW" altLang="en-US" sz="2400" b="1" i="0" u="none" strike="noStrike" cap="none" normalizeH="0" baseline="0" smtClean="0">
                          <a:ln>
                            <a:noFill/>
                          </a:ln>
                          <a:solidFill>
                            <a:schemeClr val="folHlink"/>
                          </a:solidFill>
                          <a:effectLst/>
                          <a:latin typeface="Tahoma" pitchFamily="34" charset="0"/>
                          <a:ea typeface="標楷體" pitchFamily="65" charset="-120"/>
                        </a:rPr>
                        <a:t>習</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99CCFF"/>
                        </a:gs>
                      </a:gsLst>
                      <a:path path="shape">
                        <a:fillToRect l="50000" t="50000" r="50000" b="50000"/>
                      </a:path>
                    </a:gradFill>
                  </a:tcPr>
                </a:tc>
                <a:tc>
                  <a:txBody>
                    <a:bodyPr/>
                    <a:lstStyle/>
                    <a:p>
                      <a:pPr marL="87313" marR="0" lvl="0" indent="-87313"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加強教育宣導與訓練</a:t>
                      </a:r>
                    </a:p>
                    <a:p>
                      <a:pPr marL="87313" marR="0" lvl="0" indent="-87313"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將工作經驗形成知識管理</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99CC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教育宣導與訓練時數</a:t>
                      </a:r>
                    </a:p>
                    <a:p>
                      <a:pPr marL="0" marR="0" lvl="0" indent="0"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知識使用率</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99CCFF"/>
                        </a:gs>
                      </a:gsLst>
                      <a:path path="shape">
                        <a:fillToRect l="50000" t="50000" r="50000" b="50000"/>
                      </a:path>
                    </a:gradFill>
                  </a:tcPr>
                </a:tc>
                <a:tc>
                  <a:txBody>
                    <a:bodyPr/>
                    <a:lstStyle/>
                    <a:p>
                      <a:pPr marL="174625" marR="0" lvl="0" indent="-174625"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教育宣導與訓練參與意願</a:t>
                      </a:r>
                    </a:p>
                    <a:p>
                      <a:pPr marL="174625" marR="0" lvl="0" indent="-174625" algn="l" defTabSz="914400" rtl="0" eaLnBrk="1" fontAlgn="base" latinLnBrk="0" hangingPunct="1">
                        <a:lnSpc>
                          <a:spcPct val="100000"/>
                        </a:lnSpc>
                        <a:spcBef>
                          <a:spcPct val="20000"/>
                        </a:spcBef>
                        <a:spcAft>
                          <a:spcPct val="0"/>
                        </a:spcAft>
                        <a:buClr>
                          <a:schemeClr val="folHlink"/>
                        </a:buClr>
                        <a:buSzPct val="80000"/>
                        <a:buFont typeface="Wingdings" pitchFamily="2" charset="2"/>
                        <a:buChar char="n"/>
                        <a:tabLst/>
                      </a:pPr>
                      <a:r>
                        <a:rPr kumimoji="1" lang="zh-TW" altLang="en-US" sz="1800" b="1" i="0" u="none" strike="noStrike" cap="none" normalizeH="0" baseline="0" smtClean="0">
                          <a:ln>
                            <a:noFill/>
                          </a:ln>
                          <a:solidFill>
                            <a:schemeClr val="folHlink"/>
                          </a:solidFill>
                          <a:effectLst/>
                          <a:latin typeface="標楷體" pitchFamily="65" charset="-120"/>
                          <a:ea typeface="標楷體" pitchFamily="65" charset="-120"/>
                        </a:rPr>
                        <a:t>知識貢獻率</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99CCFF"/>
                        </a:gs>
                      </a:gsLst>
                      <a:path path="shape">
                        <a:fillToRect l="50000" t="50000" r="50000" b="50000"/>
                      </a:path>
                    </a:gradFill>
                  </a:tcPr>
                </a:tc>
              </a:tr>
            </a:tbl>
          </a:graphicData>
        </a:graphic>
      </p:graphicFrame>
      <p:sp>
        <p:nvSpPr>
          <p:cNvPr id="305154" name="投影片編號版面配置區 3"/>
          <p:cNvSpPr>
            <a:spLocks noGrp="1"/>
          </p:cNvSpPr>
          <p:nvPr>
            <p:ph type="sldNum" sz="quarter" idx="10"/>
          </p:nvPr>
        </p:nvSpPr>
        <p:spPr>
          <a:noFill/>
        </p:spPr>
        <p:txBody>
          <a:bodyPr/>
          <a:lstStyle/>
          <a:p>
            <a:fld id="{5E501877-96DC-436A-837D-35847335953F}" type="slidenum">
              <a:rPr lang="en-US" altLang="zh-TW"/>
              <a:pPr/>
              <a:t>28</a:t>
            </a:fld>
            <a:r>
              <a:rPr lang="en-US" altLang="zh-TW"/>
              <a:t>/34</a:t>
            </a:r>
          </a:p>
        </p:txBody>
      </p:sp>
      <p:sp>
        <p:nvSpPr>
          <p:cNvPr id="305188" name="Rectangle 35"/>
          <p:cNvSpPr>
            <a:spLocks noChangeArrowheads="1"/>
          </p:cNvSpPr>
          <p:nvPr/>
        </p:nvSpPr>
        <p:spPr bwMode="auto">
          <a:xfrm>
            <a:off x="1331913" y="1484313"/>
            <a:ext cx="6335712" cy="576262"/>
          </a:xfrm>
          <a:prstGeom prst="rect">
            <a:avLst/>
          </a:prstGeom>
          <a:noFill/>
          <a:ln w="9525">
            <a:noFill/>
            <a:miter lim="800000"/>
            <a:headEnd/>
            <a:tailEnd/>
          </a:ln>
        </p:spPr>
        <p:txBody>
          <a:bodyPr/>
          <a:lstStyle/>
          <a:p>
            <a:pPr marL="342900" indent="-342900">
              <a:spcBef>
                <a:spcPct val="20000"/>
              </a:spcBef>
              <a:buClr>
                <a:schemeClr val="folHlink"/>
              </a:buClr>
              <a:buSzPct val="80000"/>
              <a:buFont typeface="Wingdings" pitchFamily="2" charset="2"/>
              <a:buNone/>
            </a:pPr>
            <a:r>
              <a:rPr lang="zh-TW" altLang="en-US" sz="2800" b="1">
                <a:solidFill>
                  <a:schemeClr val="folHlink"/>
                </a:solidFill>
                <a:latin typeface="Tahoma" pitchFamily="34" charset="0"/>
                <a:ea typeface="標楷體" pitchFamily="65" charset="-120"/>
              </a:rPr>
              <a:t>運用平衡計分卡建立績效評核指標</a:t>
            </a: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2627" name="Rectangle 2"/>
          <p:cNvSpPr>
            <a:spLocks noGrp="1" noChangeArrowheads="1"/>
          </p:cNvSpPr>
          <p:nvPr>
            <p:ph type="title"/>
          </p:nvPr>
        </p:nvSpPr>
        <p:spPr/>
        <p:txBody>
          <a:bodyPr/>
          <a:lstStyle/>
          <a:p>
            <a:pPr eaLnBrk="1" hangingPunct="1"/>
            <a:r>
              <a:rPr lang="zh-TW" altLang="en-US" smtClean="0"/>
              <a:t>背景說明</a:t>
            </a:r>
            <a:br>
              <a:rPr lang="zh-TW" altLang="en-US" smtClean="0"/>
            </a:br>
            <a:r>
              <a:rPr lang="en-US" altLang="zh-TW" sz="3200" smtClean="0">
                <a:solidFill>
                  <a:srgbClr val="FFFF66"/>
                </a:solidFill>
              </a:rPr>
              <a:t>--</a:t>
            </a:r>
            <a:r>
              <a:rPr lang="zh-TW" altLang="en-US" sz="3200" smtClean="0">
                <a:solidFill>
                  <a:srgbClr val="FFFF66"/>
                </a:solidFill>
              </a:rPr>
              <a:t>主計業務</a:t>
            </a:r>
          </a:p>
        </p:txBody>
      </p:sp>
      <p:sp>
        <p:nvSpPr>
          <p:cNvPr id="282626" name="投影片編號版面配置區 3"/>
          <p:cNvSpPr>
            <a:spLocks noGrp="1"/>
          </p:cNvSpPr>
          <p:nvPr>
            <p:ph type="sldNum" sz="quarter" idx="10"/>
          </p:nvPr>
        </p:nvSpPr>
        <p:spPr>
          <a:noFill/>
        </p:spPr>
        <p:txBody>
          <a:bodyPr/>
          <a:lstStyle/>
          <a:p>
            <a:fld id="{535F03BD-6FEE-4CE7-B9CC-D7E43BF71CA6}" type="slidenum">
              <a:rPr lang="en-US" altLang="zh-TW"/>
              <a:pPr/>
              <a:t>3</a:t>
            </a:fld>
            <a:r>
              <a:rPr lang="en-US" altLang="zh-TW"/>
              <a:t>/34</a:t>
            </a:r>
          </a:p>
        </p:txBody>
      </p:sp>
      <p:sp>
        <p:nvSpPr>
          <p:cNvPr id="282628" name="Rectangle 3"/>
          <p:cNvSpPr>
            <a:spLocks noChangeArrowheads="1"/>
          </p:cNvSpPr>
          <p:nvPr/>
        </p:nvSpPr>
        <p:spPr bwMode="auto">
          <a:xfrm>
            <a:off x="4211638" y="1700213"/>
            <a:ext cx="4319587" cy="4968875"/>
          </a:xfrm>
          <a:prstGeom prst="rect">
            <a:avLst/>
          </a:prstGeom>
          <a:noFill/>
          <a:ln w="9525">
            <a:noFill/>
            <a:miter lim="800000"/>
            <a:headEnd/>
            <a:tailEnd/>
          </a:ln>
        </p:spPr>
        <p:txBody>
          <a:bodyPr/>
          <a:lstStyle/>
          <a:p>
            <a:pPr marL="342900" indent="-342900" algn="l">
              <a:spcBef>
                <a:spcPct val="20000"/>
              </a:spcBef>
              <a:buClr>
                <a:schemeClr val="folHlink"/>
              </a:buClr>
              <a:buSzPct val="80000"/>
              <a:buFont typeface="Wingdings" pitchFamily="2" charset="2"/>
              <a:buChar char="n"/>
            </a:pPr>
            <a:r>
              <a:rPr lang="zh-TW" altLang="en-US" sz="2400" b="1">
                <a:solidFill>
                  <a:schemeClr val="folHlink"/>
                </a:solidFill>
                <a:latin typeface="Tahoma" pitchFamily="34" charset="0"/>
                <a:ea typeface="標楷體" pitchFamily="65" charset="-120"/>
              </a:rPr>
              <a:t>我國政府財政制度包括行政、主計、公庫、審計四大系統，相互制衡合作。主計系統執行的是政府財務活動的規範與記載，超然獨立</a:t>
            </a:r>
          </a:p>
          <a:p>
            <a:pPr marL="342900" indent="-342900" algn="l">
              <a:spcBef>
                <a:spcPct val="20000"/>
              </a:spcBef>
              <a:buClr>
                <a:schemeClr val="folHlink"/>
              </a:buClr>
              <a:buSzPct val="80000"/>
              <a:buFont typeface="Wingdings" pitchFamily="2" charset="2"/>
              <a:buChar char="n"/>
            </a:pPr>
            <a:r>
              <a:rPr lang="zh-TW" altLang="en-US" sz="2400" b="1">
                <a:solidFill>
                  <a:schemeClr val="folHlink"/>
                </a:solidFill>
                <a:latin typeface="Tahoma" pitchFamily="34" charset="0"/>
                <a:ea typeface="標楷體" pitchFamily="65" charset="-120"/>
              </a:rPr>
              <a:t>主計業務包括歲計、會計、統計，相互為用，以統計資料作為編製施政計畫與預算的參據，依據預算執行辦理會計紀錄、製作決算，根據相關紀錄及調查資料產生統計報告，三者結合併稱為主計體系</a:t>
            </a:r>
          </a:p>
        </p:txBody>
      </p:sp>
      <p:grpSp>
        <p:nvGrpSpPr>
          <p:cNvPr id="2" name="Group 4"/>
          <p:cNvGrpSpPr>
            <a:grpSpLocks/>
          </p:cNvGrpSpPr>
          <p:nvPr/>
        </p:nvGrpSpPr>
        <p:grpSpPr bwMode="auto">
          <a:xfrm>
            <a:off x="684213" y="2420938"/>
            <a:ext cx="2952750" cy="2520950"/>
            <a:chOff x="3605" y="1434"/>
            <a:chExt cx="1406" cy="1269"/>
          </a:xfrm>
        </p:grpSpPr>
        <p:sp>
          <p:nvSpPr>
            <p:cNvPr id="282630" name="Oval 5"/>
            <p:cNvSpPr>
              <a:spLocks noChangeArrowheads="1"/>
            </p:cNvSpPr>
            <p:nvPr/>
          </p:nvSpPr>
          <p:spPr bwMode="auto">
            <a:xfrm>
              <a:off x="3923" y="1434"/>
              <a:ext cx="771" cy="771"/>
            </a:xfrm>
            <a:prstGeom prst="ellipse">
              <a:avLst/>
            </a:prstGeom>
            <a:gradFill rotWithShape="1">
              <a:gsLst>
                <a:gs pos="0">
                  <a:schemeClr val="bg1">
                    <a:alpha val="60001"/>
                  </a:schemeClr>
                </a:gs>
                <a:gs pos="100000">
                  <a:schemeClr val="accent1">
                    <a:alpha val="60001"/>
                  </a:schemeClr>
                </a:gs>
              </a:gsLst>
              <a:path path="shape">
                <a:fillToRect l="50000" t="50000" r="50000" b="50000"/>
              </a:path>
            </a:gradFill>
            <a:ln w="57150">
              <a:solidFill>
                <a:schemeClr val="hlink"/>
              </a:solidFill>
              <a:miter lim="800000"/>
              <a:headEnd/>
              <a:tailEnd/>
            </a:ln>
          </p:spPr>
          <p:txBody>
            <a:bodyPr wrap="none" anchor="ctr"/>
            <a:lstStyle/>
            <a:p>
              <a:r>
                <a:rPr lang="zh-TW" altLang="en-US" sz="2800" b="1">
                  <a:solidFill>
                    <a:srgbClr val="FF0000"/>
                  </a:solidFill>
                  <a:latin typeface="Tahoma" pitchFamily="34" charset="0"/>
                  <a:ea typeface="標楷體" pitchFamily="65" charset="-120"/>
                </a:rPr>
                <a:t>歲計</a:t>
              </a:r>
            </a:p>
          </p:txBody>
        </p:sp>
        <p:sp>
          <p:nvSpPr>
            <p:cNvPr id="282631" name="Oval 6"/>
            <p:cNvSpPr>
              <a:spLocks noChangeArrowheads="1"/>
            </p:cNvSpPr>
            <p:nvPr/>
          </p:nvSpPr>
          <p:spPr bwMode="auto">
            <a:xfrm>
              <a:off x="3605" y="1932"/>
              <a:ext cx="771" cy="771"/>
            </a:xfrm>
            <a:prstGeom prst="ellipse">
              <a:avLst/>
            </a:prstGeom>
            <a:gradFill rotWithShape="1">
              <a:gsLst>
                <a:gs pos="0">
                  <a:srgbClr val="FFFFFF">
                    <a:alpha val="60001"/>
                  </a:srgbClr>
                </a:gs>
                <a:gs pos="100000">
                  <a:srgbClr val="FF9966">
                    <a:alpha val="39998"/>
                  </a:srgbClr>
                </a:gs>
              </a:gsLst>
              <a:path path="shape">
                <a:fillToRect l="50000" t="50000" r="50000" b="50000"/>
              </a:path>
            </a:gradFill>
            <a:ln w="57150">
              <a:solidFill>
                <a:schemeClr val="hlink"/>
              </a:solidFill>
              <a:miter lim="800000"/>
              <a:headEnd/>
              <a:tailEnd/>
            </a:ln>
          </p:spPr>
          <p:txBody>
            <a:bodyPr wrap="none" anchor="ctr"/>
            <a:lstStyle/>
            <a:p>
              <a:r>
                <a:rPr lang="zh-TW" altLang="en-US" sz="2800" b="1">
                  <a:solidFill>
                    <a:srgbClr val="FF0000"/>
                  </a:solidFill>
                  <a:latin typeface="Tahoma" pitchFamily="34" charset="0"/>
                  <a:ea typeface="標楷體" pitchFamily="65" charset="-120"/>
                </a:rPr>
                <a:t>會計</a:t>
              </a:r>
            </a:p>
          </p:txBody>
        </p:sp>
        <p:sp>
          <p:nvSpPr>
            <p:cNvPr id="282632" name="Oval 7"/>
            <p:cNvSpPr>
              <a:spLocks noChangeArrowheads="1"/>
            </p:cNvSpPr>
            <p:nvPr/>
          </p:nvSpPr>
          <p:spPr bwMode="auto">
            <a:xfrm>
              <a:off x="4240" y="1932"/>
              <a:ext cx="771" cy="771"/>
            </a:xfrm>
            <a:prstGeom prst="ellipse">
              <a:avLst/>
            </a:prstGeom>
            <a:gradFill rotWithShape="1">
              <a:gsLst>
                <a:gs pos="0">
                  <a:srgbClr val="FFFFFF">
                    <a:alpha val="39998"/>
                  </a:srgbClr>
                </a:gs>
                <a:gs pos="100000">
                  <a:srgbClr val="FF00FF">
                    <a:alpha val="39998"/>
                  </a:srgbClr>
                </a:gs>
              </a:gsLst>
              <a:path path="shape">
                <a:fillToRect l="50000" t="50000" r="50000" b="50000"/>
              </a:path>
            </a:gradFill>
            <a:ln w="57150">
              <a:solidFill>
                <a:schemeClr val="hlink"/>
              </a:solidFill>
              <a:miter lim="800000"/>
              <a:headEnd/>
              <a:tailEnd/>
            </a:ln>
          </p:spPr>
          <p:txBody>
            <a:bodyPr wrap="none" anchor="ctr"/>
            <a:lstStyle/>
            <a:p>
              <a:r>
                <a:rPr lang="zh-TW" altLang="en-US" sz="2800" b="1">
                  <a:solidFill>
                    <a:srgbClr val="CC3300"/>
                  </a:solidFill>
                  <a:latin typeface="Tahoma" pitchFamily="34" charset="0"/>
                  <a:ea typeface="標楷體" pitchFamily="65" charset="-120"/>
                </a:rPr>
                <a:t>統計</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3651" name="Rectangle 2"/>
          <p:cNvSpPr>
            <a:spLocks noGrp="1" noChangeArrowheads="1"/>
          </p:cNvSpPr>
          <p:nvPr>
            <p:ph type="title"/>
          </p:nvPr>
        </p:nvSpPr>
        <p:spPr/>
        <p:txBody>
          <a:bodyPr/>
          <a:lstStyle/>
          <a:p>
            <a:pPr eaLnBrk="1" hangingPunct="1"/>
            <a:r>
              <a:rPr lang="zh-TW" altLang="en-US" smtClean="0"/>
              <a:t>背景說明</a:t>
            </a:r>
            <a:br>
              <a:rPr lang="zh-TW" altLang="en-US" smtClean="0"/>
            </a:br>
            <a:r>
              <a:rPr lang="en-US" altLang="zh-TW" sz="3200" smtClean="0">
                <a:solidFill>
                  <a:srgbClr val="FFFF66"/>
                </a:solidFill>
              </a:rPr>
              <a:t>--</a:t>
            </a:r>
            <a:r>
              <a:rPr lang="zh-TW" altLang="en-US" sz="3200" smtClean="0">
                <a:solidFill>
                  <a:srgbClr val="FFFF66"/>
                </a:solidFill>
              </a:rPr>
              <a:t>中央政府之主計組織</a:t>
            </a:r>
          </a:p>
        </p:txBody>
      </p:sp>
      <p:sp>
        <p:nvSpPr>
          <p:cNvPr id="283650" name="投影片編號版面配置區 3"/>
          <p:cNvSpPr>
            <a:spLocks noGrp="1"/>
          </p:cNvSpPr>
          <p:nvPr>
            <p:ph type="sldNum" sz="quarter" idx="10"/>
          </p:nvPr>
        </p:nvSpPr>
        <p:spPr>
          <a:noFill/>
        </p:spPr>
        <p:txBody>
          <a:bodyPr/>
          <a:lstStyle/>
          <a:p>
            <a:fld id="{62F36261-B3CE-423A-B17E-036F3A0FF719}" type="slidenum">
              <a:rPr lang="en-US" altLang="zh-TW"/>
              <a:pPr/>
              <a:t>4</a:t>
            </a:fld>
            <a:r>
              <a:rPr lang="en-US" altLang="zh-TW"/>
              <a:t>/34</a:t>
            </a:r>
          </a:p>
        </p:txBody>
      </p:sp>
      <p:sp>
        <p:nvSpPr>
          <p:cNvPr id="283652" name="Rectangle 3"/>
          <p:cNvSpPr>
            <a:spLocks noChangeArrowheads="1"/>
          </p:cNvSpPr>
          <p:nvPr/>
        </p:nvSpPr>
        <p:spPr bwMode="auto">
          <a:xfrm>
            <a:off x="4211638" y="1700213"/>
            <a:ext cx="4319587" cy="4608512"/>
          </a:xfrm>
          <a:prstGeom prst="rect">
            <a:avLst/>
          </a:prstGeom>
          <a:noFill/>
          <a:ln w="9525">
            <a:noFill/>
            <a:miter lim="800000"/>
            <a:headEnd/>
            <a:tailEnd/>
          </a:ln>
        </p:spPr>
        <p:txBody>
          <a:bodyPr/>
          <a:lstStyle/>
          <a:p>
            <a:pPr marL="342900" indent="-342900" algn="l">
              <a:spcBef>
                <a:spcPct val="20000"/>
              </a:spcBef>
              <a:buClr>
                <a:schemeClr val="folHlink"/>
              </a:buClr>
              <a:buSzPct val="80000"/>
              <a:buFont typeface="Wingdings" pitchFamily="2" charset="2"/>
              <a:buChar char="n"/>
            </a:pPr>
            <a:r>
              <a:rPr lang="zh-TW" altLang="en-US" sz="2400" b="1">
                <a:solidFill>
                  <a:schemeClr val="folHlink"/>
                </a:solidFill>
                <a:latin typeface="Tahoma" pitchFamily="34" charset="0"/>
                <a:ea typeface="標楷體" pitchFamily="65" charset="-120"/>
              </a:rPr>
              <a:t>主計機構組織超然於機關之外，以行政院主計處為最高主計機關，全國一致形成主計系統，</a:t>
            </a:r>
            <a:r>
              <a:rPr lang="zh-TW" altLang="en-US" sz="2400" b="1">
                <a:solidFill>
                  <a:schemeClr val="tx2"/>
                </a:solidFill>
                <a:latin typeface="Tahoma" pitchFamily="34" charset="0"/>
                <a:ea typeface="標楷體" pitchFamily="65" charset="-120"/>
              </a:rPr>
              <a:t>主計人員可超然獨立行使其職務</a:t>
            </a:r>
            <a:r>
              <a:rPr lang="zh-TW" altLang="en-US" sz="2400" b="1">
                <a:solidFill>
                  <a:schemeClr val="folHlink"/>
                </a:solidFill>
                <a:latin typeface="Tahoma" pitchFamily="34" charset="0"/>
                <a:ea typeface="標楷體" pitchFamily="65" charset="-120"/>
              </a:rPr>
              <a:t>不受任何影響</a:t>
            </a:r>
          </a:p>
          <a:p>
            <a:pPr marL="342900" indent="-342900" algn="l">
              <a:spcBef>
                <a:spcPct val="20000"/>
              </a:spcBef>
              <a:buClr>
                <a:schemeClr val="folHlink"/>
              </a:buClr>
              <a:buSzPct val="80000"/>
              <a:buFont typeface="Wingdings" pitchFamily="2" charset="2"/>
              <a:buChar char="n"/>
            </a:pPr>
            <a:r>
              <a:rPr lang="zh-TW" altLang="en-US" sz="2400" b="1">
                <a:solidFill>
                  <a:schemeClr val="tx2"/>
                </a:solidFill>
                <a:latin typeface="Tahoma" pitchFamily="34" charset="0"/>
                <a:ea typeface="標楷體" pitchFamily="65" charset="-120"/>
              </a:rPr>
              <a:t>各公務機關與事業機構之會計單位及統計單位隸屬行政院主計處管轄</a:t>
            </a:r>
            <a:r>
              <a:rPr lang="zh-TW" altLang="en-US" sz="2400" b="1">
                <a:solidFill>
                  <a:schemeClr val="folHlink"/>
                </a:solidFill>
                <a:latin typeface="Tahoma" pitchFamily="34" charset="0"/>
                <a:ea typeface="標楷體" pitchFamily="65" charset="-120"/>
              </a:rPr>
              <a:t>，各級主辦會計、統計人員，分別對各該管上級機關主辦會計、統計計人員負責，並依法受所在機關長官之指揮</a:t>
            </a:r>
          </a:p>
          <a:p>
            <a:pPr marL="342900" indent="-342900" algn="l">
              <a:spcBef>
                <a:spcPct val="20000"/>
              </a:spcBef>
              <a:buClr>
                <a:schemeClr val="folHlink"/>
              </a:buClr>
              <a:buSzPct val="80000"/>
              <a:buFont typeface="Wingdings" pitchFamily="2" charset="2"/>
              <a:buChar char="n"/>
            </a:pPr>
            <a:r>
              <a:rPr lang="zh-TW" altLang="en-US" sz="2400" b="1">
                <a:solidFill>
                  <a:schemeClr val="folHlink"/>
                </a:solidFill>
                <a:latin typeface="Tahoma" pitchFamily="34" charset="0"/>
                <a:ea typeface="標楷體" pitchFamily="65" charset="-120"/>
                <a:hlinkClick r:id="rId4"/>
              </a:rPr>
              <a:t>行政院主計處網站連結</a:t>
            </a:r>
            <a:endParaRPr lang="zh-TW" altLang="en-US" sz="2400" b="1">
              <a:solidFill>
                <a:schemeClr val="folHlink"/>
              </a:solidFill>
              <a:latin typeface="Tahoma" pitchFamily="34" charset="0"/>
              <a:ea typeface="標楷體" pitchFamily="65" charset="-120"/>
            </a:endParaRPr>
          </a:p>
        </p:txBody>
      </p:sp>
      <p:grpSp>
        <p:nvGrpSpPr>
          <p:cNvPr id="2" name="Group 4"/>
          <p:cNvGrpSpPr>
            <a:grpSpLocks/>
          </p:cNvGrpSpPr>
          <p:nvPr/>
        </p:nvGrpSpPr>
        <p:grpSpPr bwMode="auto">
          <a:xfrm>
            <a:off x="468313" y="2636838"/>
            <a:ext cx="2952750" cy="2590800"/>
            <a:chOff x="295" y="1661"/>
            <a:chExt cx="1860" cy="1632"/>
          </a:xfrm>
        </p:grpSpPr>
        <p:sp>
          <p:nvSpPr>
            <p:cNvPr id="283654" name="Rectangle 5"/>
            <p:cNvSpPr>
              <a:spLocks noChangeArrowheads="1"/>
            </p:cNvSpPr>
            <p:nvPr/>
          </p:nvSpPr>
          <p:spPr bwMode="auto">
            <a:xfrm>
              <a:off x="703" y="1661"/>
              <a:ext cx="1088" cy="227"/>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pPr algn="l"/>
              <a:r>
                <a:rPr lang="zh-TW" altLang="en-US" sz="2000" b="1">
                  <a:solidFill>
                    <a:schemeClr val="tx2"/>
                  </a:solidFill>
                  <a:latin typeface="Tahoma" pitchFamily="34" charset="0"/>
                  <a:ea typeface="標楷體" pitchFamily="65" charset="-120"/>
                </a:rPr>
                <a:t>行政院主計處</a:t>
              </a:r>
            </a:p>
          </p:txBody>
        </p:sp>
        <p:sp>
          <p:nvSpPr>
            <p:cNvPr id="283655" name="Rectangle 6"/>
            <p:cNvSpPr>
              <a:spLocks noChangeArrowheads="1"/>
            </p:cNvSpPr>
            <p:nvPr/>
          </p:nvSpPr>
          <p:spPr bwMode="auto">
            <a:xfrm>
              <a:off x="295" y="2341"/>
              <a:ext cx="817" cy="952"/>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公務機關</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3656" name="Text Box 7"/>
            <p:cNvSpPr txBox="1">
              <a:spLocks noChangeArrowheads="1"/>
            </p:cNvSpPr>
            <p:nvPr/>
          </p:nvSpPr>
          <p:spPr bwMode="auto">
            <a:xfrm>
              <a:off x="386" y="2613"/>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3657" name="Text Box 8"/>
            <p:cNvSpPr txBox="1">
              <a:spLocks noChangeArrowheads="1"/>
            </p:cNvSpPr>
            <p:nvPr/>
          </p:nvSpPr>
          <p:spPr bwMode="auto">
            <a:xfrm>
              <a:off x="749" y="2613"/>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統計單位</a:t>
              </a:r>
            </a:p>
          </p:txBody>
        </p:sp>
        <p:sp>
          <p:nvSpPr>
            <p:cNvPr id="283658" name="Rectangle 9"/>
            <p:cNvSpPr>
              <a:spLocks noChangeArrowheads="1"/>
            </p:cNvSpPr>
            <p:nvPr/>
          </p:nvSpPr>
          <p:spPr bwMode="auto">
            <a:xfrm>
              <a:off x="1338" y="2341"/>
              <a:ext cx="817" cy="952"/>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事業機構</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3659" name="Text Box 10"/>
            <p:cNvSpPr txBox="1">
              <a:spLocks noChangeArrowheads="1"/>
            </p:cNvSpPr>
            <p:nvPr/>
          </p:nvSpPr>
          <p:spPr bwMode="auto">
            <a:xfrm>
              <a:off x="1429" y="2613"/>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3660" name="Text Box 11"/>
            <p:cNvSpPr txBox="1">
              <a:spLocks noChangeArrowheads="1"/>
            </p:cNvSpPr>
            <p:nvPr/>
          </p:nvSpPr>
          <p:spPr bwMode="auto">
            <a:xfrm>
              <a:off x="1792" y="2613"/>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統計單位</a:t>
              </a:r>
            </a:p>
          </p:txBody>
        </p:sp>
        <p:sp>
          <p:nvSpPr>
            <p:cNvPr id="283661" name="Line 12"/>
            <p:cNvSpPr>
              <a:spLocks noChangeShapeType="1"/>
            </p:cNvSpPr>
            <p:nvPr/>
          </p:nvSpPr>
          <p:spPr bwMode="auto">
            <a:xfrm>
              <a:off x="1247" y="1888"/>
              <a:ext cx="0" cy="272"/>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3662" name="Line 13"/>
            <p:cNvSpPr>
              <a:spLocks noChangeShapeType="1"/>
            </p:cNvSpPr>
            <p:nvPr/>
          </p:nvSpPr>
          <p:spPr bwMode="auto">
            <a:xfrm>
              <a:off x="703" y="2159"/>
              <a:ext cx="1088" cy="0"/>
            </a:xfrm>
            <a:prstGeom prst="line">
              <a:avLst/>
            </a:prstGeom>
            <a:noFill/>
            <a:ln w="9525">
              <a:solidFill>
                <a:schemeClr val="tx1"/>
              </a:solidFill>
              <a:miter lim="800000"/>
              <a:headEnd/>
              <a:tailEnd/>
            </a:ln>
          </p:spPr>
          <p:txBody>
            <a:bodyPr wrap="none"/>
            <a:lstStyle/>
            <a:p>
              <a:endParaRPr lang="zh-TW" altLang="en-US"/>
            </a:p>
          </p:txBody>
        </p:sp>
        <p:sp>
          <p:nvSpPr>
            <p:cNvPr id="283663" name="Line 14"/>
            <p:cNvSpPr>
              <a:spLocks noChangeShapeType="1"/>
            </p:cNvSpPr>
            <p:nvPr/>
          </p:nvSpPr>
          <p:spPr bwMode="auto">
            <a:xfrm>
              <a:off x="703" y="2159"/>
              <a:ext cx="0" cy="182"/>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3664" name="Line 15"/>
            <p:cNvSpPr>
              <a:spLocks noChangeShapeType="1"/>
            </p:cNvSpPr>
            <p:nvPr/>
          </p:nvSpPr>
          <p:spPr bwMode="auto">
            <a:xfrm>
              <a:off x="1791" y="2159"/>
              <a:ext cx="0" cy="182"/>
            </a:xfrm>
            <a:prstGeom prst="line">
              <a:avLst/>
            </a:prstGeom>
            <a:noFill/>
            <a:ln w="9525">
              <a:solidFill>
                <a:schemeClr val="tx1"/>
              </a:solidFill>
              <a:miter lim="800000"/>
              <a:headEnd/>
              <a:tailEnd type="triangle" w="med" len="med"/>
            </a:ln>
          </p:spPr>
          <p:txBody>
            <a:bodyPr wrap="none"/>
            <a:lstStyle/>
            <a:p>
              <a:endParaRPr lang="zh-TW" altLang="en-US"/>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4675" name="Rectangle 2"/>
          <p:cNvSpPr>
            <a:spLocks noGrp="1" noChangeArrowheads="1"/>
          </p:cNvSpPr>
          <p:nvPr>
            <p:ph type="title"/>
          </p:nvPr>
        </p:nvSpPr>
        <p:spPr/>
        <p:txBody>
          <a:bodyPr/>
          <a:lstStyle/>
          <a:p>
            <a:pPr eaLnBrk="1" hangingPunct="1"/>
            <a:r>
              <a:rPr lang="zh-TW" altLang="en-US" smtClean="0"/>
              <a:t>背景說明</a:t>
            </a:r>
            <a:br>
              <a:rPr lang="zh-TW" altLang="en-US" smtClean="0"/>
            </a:br>
            <a:r>
              <a:rPr lang="en-US" altLang="zh-TW" sz="3200" smtClean="0">
                <a:solidFill>
                  <a:srgbClr val="FFFF66"/>
                </a:solidFill>
              </a:rPr>
              <a:t>--</a:t>
            </a:r>
            <a:r>
              <a:rPr lang="zh-TW" altLang="en-US" sz="3200" smtClean="0">
                <a:solidFill>
                  <a:srgbClr val="FFFF66"/>
                </a:solidFill>
              </a:rPr>
              <a:t>歲計會計業務資訊系統簡介</a:t>
            </a:r>
          </a:p>
        </p:txBody>
      </p:sp>
      <p:sp>
        <p:nvSpPr>
          <p:cNvPr id="284674" name="投影片編號版面配置區 3"/>
          <p:cNvSpPr>
            <a:spLocks noGrp="1"/>
          </p:cNvSpPr>
          <p:nvPr>
            <p:ph type="sldNum" sz="quarter" idx="10"/>
          </p:nvPr>
        </p:nvSpPr>
        <p:spPr>
          <a:noFill/>
        </p:spPr>
        <p:txBody>
          <a:bodyPr/>
          <a:lstStyle/>
          <a:p>
            <a:fld id="{A24552EE-E969-414F-85DD-EA29A577CE9F}" type="slidenum">
              <a:rPr lang="en-US" altLang="zh-TW"/>
              <a:pPr/>
              <a:t>5</a:t>
            </a:fld>
            <a:r>
              <a:rPr lang="en-US" altLang="zh-TW"/>
              <a:t>/34</a:t>
            </a:r>
          </a:p>
        </p:txBody>
      </p:sp>
      <p:sp>
        <p:nvSpPr>
          <p:cNvPr id="284676" name="Line 3"/>
          <p:cNvSpPr>
            <a:spLocks noChangeShapeType="1"/>
          </p:cNvSpPr>
          <p:nvPr/>
        </p:nvSpPr>
        <p:spPr bwMode="auto">
          <a:xfrm flipV="1">
            <a:off x="3349625" y="3717925"/>
            <a:ext cx="2374900" cy="0"/>
          </a:xfrm>
          <a:prstGeom prst="line">
            <a:avLst/>
          </a:prstGeom>
          <a:noFill/>
          <a:ln w="9525">
            <a:solidFill>
              <a:schemeClr val="tx1"/>
            </a:solidFill>
            <a:miter lim="800000"/>
            <a:headEnd/>
            <a:tailEnd/>
          </a:ln>
        </p:spPr>
        <p:txBody>
          <a:bodyPr wrap="none"/>
          <a:lstStyle/>
          <a:p>
            <a:endParaRPr lang="zh-TW" altLang="en-US"/>
          </a:p>
        </p:txBody>
      </p:sp>
      <p:sp>
        <p:nvSpPr>
          <p:cNvPr id="284677" name="Line 4"/>
          <p:cNvSpPr>
            <a:spLocks noChangeShapeType="1"/>
          </p:cNvSpPr>
          <p:nvPr/>
        </p:nvSpPr>
        <p:spPr bwMode="auto">
          <a:xfrm>
            <a:off x="3349625" y="3717925"/>
            <a:ext cx="0" cy="288925"/>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4678" name="Line 5"/>
          <p:cNvSpPr>
            <a:spLocks noChangeShapeType="1"/>
          </p:cNvSpPr>
          <p:nvPr/>
        </p:nvSpPr>
        <p:spPr bwMode="auto">
          <a:xfrm>
            <a:off x="5724525" y="3717925"/>
            <a:ext cx="0" cy="288925"/>
          </a:xfrm>
          <a:prstGeom prst="line">
            <a:avLst/>
          </a:prstGeom>
          <a:noFill/>
          <a:ln w="9525">
            <a:solidFill>
              <a:schemeClr val="tx1"/>
            </a:solidFill>
            <a:miter lim="800000"/>
            <a:headEnd/>
            <a:tailEnd type="triangle" w="med" len="med"/>
          </a:ln>
        </p:spPr>
        <p:txBody>
          <a:bodyPr wrap="none"/>
          <a:lstStyle/>
          <a:p>
            <a:endParaRPr lang="zh-TW" altLang="en-US"/>
          </a:p>
        </p:txBody>
      </p:sp>
      <p:grpSp>
        <p:nvGrpSpPr>
          <p:cNvPr id="2" name="Group 6"/>
          <p:cNvGrpSpPr>
            <a:grpSpLocks/>
          </p:cNvGrpSpPr>
          <p:nvPr/>
        </p:nvGrpSpPr>
        <p:grpSpPr bwMode="auto">
          <a:xfrm>
            <a:off x="5435600" y="1844675"/>
            <a:ext cx="3870325" cy="1728788"/>
            <a:chOff x="3424" y="1162"/>
            <a:chExt cx="2438" cy="1089"/>
          </a:xfrm>
        </p:grpSpPr>
        <p:sp>
          <p:nvSpPr>
            <p:cNvPr id="284738" name="Oval 7"/>
            <p:cNvSpPr>
              <a:spLocks noChangeArrowheads="1"/>
            </p:cNvSpPr>
            <p:nvPr/>
          </p:nvSpPr>
          <p:spPr bwMode="auto">
            <a:xfrm>
              <a:off x="3696" y="1162"/>
              <a:ext cx="1905" cy="1089"/>
            </a:xfrm>
            <a:prstGeom prst="ellipse">
              <a:avLst/>
            </a:prstGeom>
            <a:gradFill rotWithShape="0">
              <a:gsLst>
                <a:gs pos="0">
                  <a:srgbClr val="A8C1FE"/>
                </a:gs>
                <a:gs pos="100000">
                  <a:srgbClr val="FFFFFF"/>
                </a:gs>
              </a:gsLst>
              <a:lin ang="2700000" scaled="1"/>
            </a:gradFill>
            <a:ln w="12700">
              <a:solidFill>
                <a:schemeClr val="tx1"/>
              </a:solidFill>
              <a:round/>
              <a:headEnd type="none" w="sm" len="sm"/>
              <a:tailEnd type="none" w="sm" len="sm"/>
            </a:ln>
          </p:spPr>
          <p:txBody>
            <a:bodyPr wrap="none" anchor="ctr"/>
            <a:lstStyle/>
            <a:p>
              <a:pPr>
                <a:lnSpc>
                  <a:spcPct val="80000"/>
                </a:lnSpc>
              </a:pPr>
              <a:r>
                <a:rPr lang="zh-TW" altLang="en-US" sz="2800" b="1">
                  <a:solidFill>
                    <a:schemeClr val="tx2"/>
                  </a:solidFill>
                  <a:ea typeface="華康中楷體" pitchFamily="49" charset="-120"/>
                </a:rPr>
                <a:t>事業</a:t>
              </a:r>
            </a:p>
            <a:p>
              <a:pPr>
                <a:lnSpc>
                  <a:spcPct val="80000"/>
                </a:lnSpc>
              </a:pPr>
              <a:endParaRPr lang="zh-TW" altLang="en-US" sz="2800" b="1">
                <a:solidFill>
                  <a:schemeClr val="tx2"/>
                </a:solidFill>
                <a:ea typeface="華康中楷體" pitchFamily="49" charset="-120"/>
              </a:endParaRPr>
            </a:p>
            <a:p>
              <a:pPr>
                <a:lnSpc>
                  <a:spcPct val="80000"/>
                </a:lnSpc>
              </a:pPr>
              <a:endParaRPr lang="zh-TW" altLang="en-US" sz="2800" b="1">
                <a:solidFill>
                  <a:schemeClr val="tx2"/>
                </a:solidFill>
                <a:ea typeface="華康中楷體" pitchFamily="49" charset="-120"/>
              </a:endParaRPr>
            </a:p>
            <a:p>
              <a:pPr>
                <a:lnSpc>
                  <a:spcPct val="80000"/>
                </a:lnSpc>
              </a:pPr>
              <a:endParaRPr lang="en-US" altLang="zh-TW" sz="2800" b="1">
                <a:solidFill>
                  <a:schemeClr val="tx2"/>
                </a:solidFill>
                <a:ea typeface="華康中楷體" pitchFamily="49" charset="-120"/>
              </a:endParaRPr>
            </a:p>
          </p:txBody>
        </p:sp>
        <p:sp>
          <p:nvSpPr>
            <p:cNvPr id="284739" name="Rectangle 8"/>
            <p:cNvSpPr>
              <a:spLocks noChangeArrowheads="1"/>
            </p:cNvSpPr>
            <p:nvPr/>
          </p:nvSpPr>
          <p:spPr bwMode="auto">
            <a:xfrm>
              <a:off x="3787" y="1434"/>
              <a:ext cx="2075" cy="634"/>
            </a:xfrm>
            <a:prstGeom prst="rect">
              <a:avLst/>
            </a:prstGeom>
            <a:noFill/>
            <a:ln w="9525">
              <a:noFill/>
              <a:miter lim="800000"/>
              <a:headEnd/>
              <a:tailEnd/>
            </a:ln>
          </p:spPr>
          <p:txBody>
            <a:bodyPr>
              <a:spAutoFit/>
            </a:bodyPr>
            <a:lstStyle/>
            <a:p>
              <a:pPr algn="l"/>
              <a:r>
                <a:rPr lang="zh-TW" altLang="en-US" sz="2000" b="1">
                  <a:solidFill>
                    <a:srgbClr val="CC0000"/>
                  </a:solidFill>
                  <a:latin typeface="Times New Roman" pitchFamily="18" charset="0"/>
                  <a:ea typeface="標楷體" pitchFamily="65" charset="-120"/>
                </a:rPr>
                <a:t>預算：預算彙編系統</a:t>
              </a:r>
            </a:p>
            <a:p>
              <a:pPr algn="l"/>
              <a:r>
                <a:rPr lang="zh-TW" altLang="en-US" sz="2000" b="1">
                  <a:solidFill>
                    <a:srgbClr val="CC0000"/>
                  </a:solidFill>
                  <a:latin typeface="Times New Roman" pitchFamily="18" charset="0"/>
                  <a:ea typeface="標楷體" pitchFamily="65" charset="-120"/>
                </a:rPr>
                <a:t>會計：會計月報彙編系統</a:t>
              </a:r>
            </a:p>
            <a:p>
              <a:pPr algn="l"/>
              <a:r>
                <a:rPr lang="zh-TW" altLang="en-US" sz="2000" b="1">
                  <a:solidFill>
                    <a:srgbClr val="CC0000"/>
                  </a:solidFill>
                  <a:latin typeface="Times New Roman" pitchFamily="18" charset="0"/>
                  <a:ea typeface="標楷體" pitchFamily="65" charset="-120"/>
                </a:rPr>
                <a:t>決算：決算彙編系統</a:t>
              </a:r>
            </a:p>
          </p:txBody>
        </p:sp>
        <p:grpSp>
          <p:nvGrpSpPr>
            <p:cNvPr id="3" name="Group 9"/>
            <p:cNvGrpSpPr>
              <a:grpSpLocks noChangeAspect="1"/>
            </p:cNvGrpSpPr>
            <p:nvPr/>
          </p:nvGrpSpPr>
          <p:grpSpPr bwMode="auto">
            <a:xfrm rot="18390338" flipH="1">
              <a:off x="3429" y="1837"/>
              <a:ext cx="340" cy="349"/>
              <a:chOff x="1680" y="1560"/>
              <a:chExt cx="481" cy="572"/>
            </a:xfrm>
          </p:grpSpPr>
          <p:sp>
            <p:nvSpPr>
              <p:cNvPr id="284741" name="Freeform 10"/>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4742" name="Freeform 11"/>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4743" name="Freeform 12"/>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4744" name="Freeform 13"/>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grpSp>
        <p:nvGrpSpPr>
          <p:cNvPr id="4" name="Group 14"/>
          <p:cNvGrpSpPr>
            <a:grpSpLocks/>
          </p:cNvGrpSpPr>
          <p:nvPr/>
        </p:nvGrpSpPr>
        <p:grpSpPr bwMode="auto">
          <a:xfrm>
            <a:off x="179388" y="4005263"/>
            <a:ext cx="1925637" cy="2592387"/>
            <a:chOff x="113" y="2523"/>
            <a:chExt cx="1213" cy="1633"/>
          </a:xfrm>
        </p:grpSpPr>
        <p:sp>
          <p:nvSpPr>
            <p:cNvPr id="284730" name="Rectangle 15"/>
            <p:cNvSpPr>
              <a:spLocks noChangeArrowheads="1"/>
            </p:cNvSpPr>
            <p:nvPr/>
          </p:nvSpPr>
          <p:spPr bwMode="auto">
            <a:xfrm>
              <a:off x="113" y="3702"/>
              <a:ext cx="1133" cy="454"/>
            </a:xfrm>
            <a:prstGeom prst="rect">
              <a:avLst/>
            </a:prstGeom>
            <a:noFill/>
            <a:ln w="9525">
              <a:noFill/>
              <a:miter lim="800000"/>
              <a:headEnd/>
              <a:tailEnd/>
            </a:ln>
          </p:spPr>
          <p:txBody>
            <a:bodyPr/>
            <a:lstStyle/>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主計處統一開發套裝軟體</a:t>
              </a:r>
            </a:p>
          </p:txBody>
        </p:sp>
        <p:sp>
          <p:nvSpPr>
            <p:cNvPr id="284731" name="Oval 16"/>
            <p:cNvSpPr>
              <a:spLocks noChangeArrowheads="1"/>
            </p:cNvSpPr>
            <p:nvPr/>
          </p:nvSpPr>
          <p:spPr bwMode="auto">
            <a:xfrm>
              <a:off x="158" y="2931"/>
              <a:ext cx="1135" cy="725"/>
            </a:xfrm>
            <a:prstGeom prst="ellipse">
              <a:avLst/>
            </a:prstGeom>
            <a:gradFill rotWithShape="0">
              <a:gsLst>
                <a:gs pos="0">
                  <a:srgbClr val="A8C1FE"/>
                </a:gs>
                <a:gs pos="100000">
                  <a:srgbClr val="FFFFFF"/>
                </a:gs>
              </a:gsLst>
              <a:lin ang="2700000" scaled="1"/>
            </a:gradFill>
            <a:ln w="12700">
              <a:solidFill>
                <a:schemeClr val="tx1"/>
              </a:solidFill>
              <a:round/>
              <a:headEnd type="none" w="sm" len="sm"/>
              <a:tailEnd type="none" w="sm" len="sm"/>
            </a:ln>
          </p:spPr>
          <p:txBody>
            <a:bodyPr wrap="none" anchor="ctr"/>
            <a:lstStyle/>
            <a:p>
              <a:pPr algn="l">
                <a:lnSpc>
                  <a:spcPct val="80000"/>
                </a:lnSpc>
              </a:pPr>
              <a:endParaRPr lang="zh-TW" altLang="zh-TW" b="1">
                <a:solidFill>
                  <a:srgbClr val="CC0000"/>
                </a:solidFill>
                <a:ea typeface="華康中楷體" pitchFamily="49" charset="-120"/>
              </a:endParaRPr>
            </a:p>
          </p:txBody>
        </p:sp>
        <p:sp>
          <p:nvSpPr>
            <p:cNvPr id="284732" name="Rectangle 17"/>
            <p:cNvSpPr>
              <a:spLocks noChangeArrowheads="1"/>
            </p:cNvSpPr>
            <p:nvPr/>
          </p:nvSpPr>
          <p:spPr bwMode="auto">
            <a:xfrm>
              <a:off x="385" y="3067"/>
              <a:ext cx="941" cy="442"/>
            </a:xfrm>
            <a:prstGeom prst="rect">
              <a:avLst/>
            </a:prstGeom>
            <a:noFill/>
            <a:ln w="9525">
              <a:noFill/>
              <a:miter lim="800000"/>
              <a:headEnd/>
              <a:tailEnd/>
            </a:ln>
          </p:spPr>
          <p:txBody>
            <a:bodyPr>
              <a:spAutoFit/>
            </a:bodyPr>
            <a:lstStyle/>
            <a:p>
              <a:pPr algn="l"/>
              <a:r>
                <a:rPr lang="zh-TW" altLang="en-US" sz="2000" b="1">
                  <a:solidFill>
                    <a:srgbClr val="CC0000"/>
                  </a:solidFill>
                  <a:latin typeface="Times New Roman" pitchFamily="18" charset="0"/>
                  <a:ea typeface="標楷體" pitchFamily="65" charset="-120"/>
                </a:rPr>
                <a:t>歲計會計</a:t>
              </a:r>
            </a:p>
            <a:p>
              <a:pPr algn="l"/>
              <a:r>
                <a:rPr lang="zh-TW" altLang="en-US" sz="2000" b="1">
                  <a:solidFill>
                    <a:srgbClr val="CC0000"/>
                  </a:solidFill>
                  <a:latin typeface="Times New Roman" pitchFamily="18" charset="0"/>
                  <a:ea typeface="標楷體" pitchFamily="65" charset="-120"/>
                </a:rPr>
                <a:t>    系統</a:t>
              </a:r>
            </a:p>
          </p:txBody>
        </p:sp>
        <p:grpSp>
          <p:nvGrpSpPr>
            <p:cNvPr id="5" name="Group 18"/>
            <p:cNvGrpSpPr>
              <a:grpSpLocks noChangeAspect="1"/>
            </p:cNvGrpSpPr>
            <p:nvPr/>
          </p:nvGrpSpPr>
          <p:grpSpPr bwMode="auto">
            <a:xfrm rot="6743128" flipH="1">
              <a:off x="845" y="2517"/>
              <a:ext cx="428" cy="439"/>
              <a:chOff x="1680" y="1560"/>
              <a:chExt cx="481" cy="572"/>
            </a:xfrm>
          </p:grpSpPr>
          <p:sp>
            <p:nvSpPr>
              <p:cNvPr id="284734" name="Freeform 19"/>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4735" name="Freeform 20"/>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4736" name="Freeform 21"/>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4737" name="Freeform 22"/>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grpSp>
        <p:nvGrpSpPr>
          <p:cNvPr id="6" name="Group 23"/>
          <p:cNvGrpSpPr>
            <a:grpSpLocks/>
          </p:cNvGrpSpPr>
          <p:nvPr/>
        </p:nvGrpSpPr>
        <p:grpSpPr bwMode="auto">
          <a:xfrm>
            <a:off x="6877050" y="4076700"/>
            <a:ext cx="1944688" cy="2374900"/>
            <a:chOff x="4332" y="2568"/>
            <a:chExt cx="1225" cy="1496"/>
          </a:xfrm>
        </p:grpSpPr>
        <p:sp>
          <p:nvSpPr>
            <p:cNvPr id="284722" name="Oval 24"/>
            <p:cNvSpPr>
              <a:spLocks noChangeArrowheads="1"/>
            </p:cNvSpPr>
            <p:nvPr/>
          </p:nvSpPr>
          <p:spPr bwMode="auto">
            <a:xfrm>
              <a:off x="4377" y="2976"/>
              <a:ext cx="1135" cy="725"/>
            </a:xfrm>
            <a:prstGeom prst="ellipse">
              <a:avLst/>
            </a:prstGeom>
            <a:gradFill rotWithShape="0">
              <a:gsLst>
                <a:gs pos="0">
                  <a:srgbClr val="A8C1FE"/>
                </a:gs>
                <a:gs pos="100000">
                  <a:srgbClr val="FFFFFF"/>
                </a:gs>
              </a:gsLst>
              <a:lin ang="2700000" scaled="1"/>
            </a:gradFill>
            <a:ln w="12700">
              <a:solidFill>
                <a:schemeClr val="tx1"/>
              </a:solidFill>
              <a:round/>
              <a:headEnd type="none" w="sm" len="sm"/>
              <a:tailEnd type="none" w="sm" len="sm"/>
            </a:ln>
          </p:spPr>
          <p:txBody>
            <a:bodyPr wrap="none" anchor="ctr"/>
            <a:lstStyle/>
            <a:p>
              <a:pPr algn="l">
                <a:lnSpc>
                  <a:spcPct val="80000"/>
                </a:lnSpc>
              </a:pPr>
              <a:endParaRPr lang="zh-TW" altLang="zh-TW" b="1">
                <a:solidFill>
                  <a:srgbClr val="CC0000"/>
                </a:solidFill>
                <a:ea typeface="華康中楷體" pitchFamily="49" charset="-120"/>
              </a:endParaRPr>
            </a:p>
          </p:txBody>
        </p:sp>
        <p:sp>
          <p:nvSpPr>
            <p:cNvPr id="284723" name="Rectangle 25"/>
            <p:cNvSpPr>
              <a:spLocks noChangeArrowheads="1"/>
            </p:cNvSpPr>
            <p:nvPr/>
          </p:nvSpPr>
          <p:spPr bwMode="auto">
            <a:xfrm>
              <a:off x="4468" y="3112"/>
              <a:ext cx="896" cy="442"/>
            </a:xfrm>
            <a:prstGeom prst="rect">
              <a:avLst/>
            </a:prstGeom>
            <a:noFill/>
            <a:ln w="9525">
              <a:noFill/>
              <a:miter lim="800000"/>
              <a:headEnd/>
              <a:tailEnd/>
            </a:ln>
          </p:spPr>
          <p:txBody>
            <a:bodyPr>
              <a:spAutoFit/>
            </a:bodyPr>
            <a:lstStyle/>
            <a:p>
              <a:r>
                <a:rPr lang="zh-TW" altLang="en-US" sz="2000" b="1">
                  <a:solidFill>
                    <a:srgbClr val="CC0000"/>
                  </a:solidFill>
                  <a:latin typeface="Times New Roman" pitchFamily="18" charset="0"/>
                  <a:ea typeface="標楷體" pitchFamily="65" charset="-120"/>
                </a:rPr>
                <a:t>自建</a:t>
              </a:r>
            </a:p>
            <a:p>
              <a:r>
                <a:rPr lang="zh-TW" altLang="en-US" sz="2000" b="1">
                  <a:solidFill>
                    <a:srgbClr val="CC0000"/>
                  </a:solidFill>
                  <a:latin typeface="Times New Roman" pitchFamily="18" charset="0"/>
                  <a:ea typeface="標楷體" pitchFamily="65" charset="-120"/>
                </a:rPr>
                <a:t>資訊系統</a:t>
              </a:r>
            </a:p>
          </p:txBody>
        </p:sp>
        <p:sp>
          <p:nvSpPr>
            <p:cNvPr id="284724" name="Rectangle 26"/>
            <p:cNvSpPr>
              <a:spLocks noChangeArrowheads="1"/>
            </p:cNvSpPr>
            <p:nvPr/>
          </p:nvSpPr>
          <p:spPr bwMode="auto">
            <a:xfrm>
              <a:off x="4423" y="3701"/>
              <a:ext cx="1134" cy="363"/>
            </a:xfrm>
            <a:prstGeom prst="rect">
              <a:avLst/>
            </a:prstGeom>
            <a:noFill/>
            <a:ln w="9525">
              <a:noFill/>
              <a:miter lim="800000"/>
              <a:headEnd/>
              <a:tailEnd/>
            </a:ln>
          </p:spPr>
          <p:txBody>
            <a:bodyPr/>
            <a:lstStyle/>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主計處統一規定資料交換格式</a:t>
              </a:r>
            </a:p>
          </p:txBody>
        </p:sp>
        <p:grpSp>
          <p:nvGrpSpPr>
            <p:cNvPr id="7" name="Group 27"/>
            <p:cNvGrpSpPr>
              <a:grpSpLocks noChangeAspect="1"/>
            </p:cNvGrpSpPr>
            <p:nvPr/>
          </p:nvGrpSpPr>
          <p:grpSpPr bwMode="auto">
            <a:xfrm rot="-6743128">
              <a:off x="4338" y="2562"/>
              <a:ext cx="428" cy="439"/>
              <a:chOff x="1680" y="1560"/>
              <a:chExt cx="481" cy="572"/>
            </a:xfrm>
          </p:grpSpPr>
          <p:sp>
            <p:nvSpPr>
              <p:cNvPr id="284726" name="Freeform 28"/>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4727" name="Freeform 29"/>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4728" name="Freeform 30"/>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4729" name="Freeform 31"/>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grpSp>
        <p:nvGrpSpPr>
          <p:cNvPr id="8" name="Group 32"/>
          <p:cNvGrpSpPr>
            <a:grpSpLocks/>
          </p:cNvGrpSpPr>
          <p:nvPr/>
        </p:nvGrpSpPr>
        <p:grpSpPr bwMode="auto">
          <a:xfrm>
            <a:off x="179388" y="1844675"/>
            <a:ext cx="3365500" cy="1728788"/>
            <a:chOff x="113" y="1162"/>
            <a:chExt cx="2120" cy="1089"/>
          </a:xfrm>
        </p:grpSpPr>
        <p:sp>
          <p:nvSpPr>
            <p:cNvPr id="284715" name="Oval 33"/>
            <p:cNvSpPr>
              <a:spLocks noChangeArrowheads="1"/>
            </p:cNvSpPr>
            <p:nvPr/>
          </p:nvSpPr>
          <p:spPr bwMode="auto">
            <a:xfrm>
              <a:off x="113" y="1162"/>
              <a:ext cx="1883" cy="1089"/>
            </a:xfrm>
            <a:prstGeom prst="ellipse">
              <a:avLst/>
            </a:prstGeom>
            <a:gradFill rotWithShape="0">
              <a:gsLst>
                <a:gs pos="0">
                  <a:srgbClr val="A8C1FE"/>
                </a:gs>
                <a:gs pos="100000">
                  <a:srgbClr val="FFFFFF"/>
                </a:gs>
              </a:gsLst>
              <a:lin ang="2700000" scaled="1"/>
            </a:gradFill>
            <a:ln w="12700">
              <a:solidFill>
                <a:schemeClr val="tx1"/>
              </a:solidFill>
              <a:round/>
              <a:headEnd type="none" w="sm" len="sm"/>
              <a:tailEnd type="none" w="sm" len="sm"/>
            </a:ln>
          </p:spPr>
          <p:txBody>
            <a:bodyPr wrap="none" anchor="ctr"/>
            <a:lstStyle/>
            <a:p>
              <a:pPr>
                <a:lnSpc>
                  <a:spcPct val="80000"/>
                </a:lnSpc>
              </a:pPr>
              <a:r>
                <a:rPr lang="zh-TW" altLang="en-US" sz="2800" b="1">
                  <a:solidFill>
                    <a:schemeClr val="tx2"/>
                  </a:solidFill>
                  <a:ea typeface="華康中楷體" pitchFamily="49" charset="-120"/>
                </a:rPr>
                <a:t>公務</a:t>
              </a:r>
            </a:p>
            <a:p>
              <a:pPr>
                <a:lnSpc>
                  <a:spcPct val="80000"/>
                </a:lnSpc>
              </a:pPr>
              <a:endParaRPr lang="zh-TW" altLang="en-US" sz="2800" b="1">
                <a:solidFill>
                  <a:schemeClr val="tx2"/>
                </a:solidFill>
                <a:ea typeface="華康中楷體" pitchFamily="49" charset="-120"/>
              </a:endParaRPr>
            </a:p>
            <a:p>
              <a:pPr>
                <a:lnSpc>
                  <a:spcPct val="80000"/>
                </a:lnSpc>
              </a:pPr>
              <a:endParaRPr lang="zh-TW" altLang="en-US" sz="2800" b="1">
                <a:solidFill>
                  <a:schemeClr val="tx2"/>
                </a:solidFill>
                <a:ea typeface="華康中楷體" pitchFamily="49" charset="-120"/>
              </a:endParaRPr>
            </a:p>
            <a:p>
              <a:pPr>
                <a:lnSpc>
                  <a:spcPct val="80000"/>
                </a:lnSpc>
              </a:pPr>
              <a:endParaRPr lang="en-US" altLang="zh-TW" sz="2800" b="1">
                <a:solidFill>
                  <a:schemeClr val="tx2"/>
                </a:solidFill>
                <a:ea typeface="華康中楷體" pitchFamily="49" charset="-120"/>
              </a:endParaRPr>
            </a:p>
          </p:txBody>
        </p:sp>
        <p:sp>
          <p:nvSpPr>
            <p:cNvPr id="284716" name="Rectangle 34"/>
            <p:cNvSpPr>
              <a:spLocks noChangeArrowheads="1"/>
            </p:cNvSpPr>
            <p:nvPr/>
          </p:nvSpPr>
          <p:spPr bwMode="auto">
            <a:xfrm>
              <a:off x="158" y="1434"/>
              <a:ext cx="2075" cy="634"/>
            </a:xfrm>
            <a:prstGeom prst="rect">
              <a:avLst/>
            </a:prstGeom>
            <a:noFill/>
            <a:ln w="9525">
              <a:noFill/>
              <a:miter lim="800000"/>
              <a:headEnd/>
              <a:tailEnd/>
            </a:ln>
          </p:spPr>
          <p:txBody>
            <a:bodyPr>
              <a:spAutoFit/>
            </a:bodyPr>
            <a:lstStyle/>
            <a:p>
              <a:pPr algn="l"/>
              <a:r>
                <a:rPr lang="zh-TW" altLang="en-US" sz="2000" b="1">
                  <a:solidFill>
                    <a:srgbClr val="CC0000"/>
                  </a:solidFill>
                  <a:latin typeface="Times New Roman" pitchFamily="18" charset="0"/>
                  <a:ea typeface="標楷體" pitchFamily="65" charset="-120"/>
                </a:rPr>
                <a:t>預算：歲計會計系統</a:t>
              </a:r>
            </a:p>
            <a:p>
              <a:pPr algn="l"/>
              <a:r>
                <a:rPr lang="zh-TW" altLang="en-US" sz="2000" b="1">
                  <a:solidFill>
                    <a:srgbClr val="CC0000"/>
                  </a:solidFill>
                  <a:latin typeface="Times New Roman" pitchFamily="18" charset="0"/>
                  <a:ea typeface="標楷體" pitchFamily="65" charset="-120"/>
                </a:rPr>
                <a:t>會計：會計月報彙編系統</a:t>
              </a:r>
            </a:p>
            <a:p>
              <a:pPr algn="l"/>
              <a:r>
                <a:rPr lang="zh-TW" altLang="en-US" sz="2000" b="1">
                  <a:solidFill>
                    <a:srgbClr val="CC0000"/>
                  </a:solidFill>
                  <a:latin typeface="Times New Roman" pitchFamily="18" charset="0"/>
                  <a:ea typeface="標楷體" pitchFamily="65" charset="-120"/>
                </a:rPr>
                <a:t>決算：決算彙編系統</a:t>
              </a:r>
            </a:p>
          </p:txBody>
        </p:sp>
        <p:grpSp>
          <p:nvGrpSpPr>
            <p:cNvPr id="9" name="Group 35"/>
            <p:cNvGrpSpPr>
              <a:grpSpLocks noChangeAspect="1"/>
            </p:cNvGrpSpPr>
            <p:nvPr/>
          </p:nvGrpSpPr>
          <p:grpSpPr bwMode="auto">
            <a:xfrm rot="3209662">
              <a:off x="1886" y="1838"/>
              <a:ext cx="296" cy="304"/>
              <a:chOff x="1680" y="1560"/>
              <a:chExt cx="481" cy="572"/>
            </a:xfrm>
          </p:grpSpPr>
          <p:sp>
            <p:nvSpPr>
              <p:cNvPr id="284718" name="Freeform 36"/>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4719" name="Freeform 37"/>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4720" name="Freeform 38"/>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4721" name="Freeform 39"/>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grpSp>
        <p:nvGrpSpPr>
          <p:cNvPr id="10" name="Group 40"/>
          <p:cNvGrpSpPr>
            <a:grpSpLocks/>
          </p:cNvGrpSpPr>
          <p:nvPr/>
        </p:nvGrpSpPr>
        <p:grpSpPr bwMode="auto">
          <a:xfrm>
            <a:off x="2995613" y="1484313"/>
            <a:ext cx="2995612" cy="1150937"/>
            <a:chOff x="1887" y="935"/>
            <a:chExt cx="1887" cy="725"/>
          </a:xfrm>
        </p:grpSpPr>
        <p:sp>
          <p:nvSpPr>
            <p:cNvPr id="284703" name="Oval 41"/>
            <p:cNvSpPr>
              <a:spLocks noChangeArrowheads="1"/>
            </p:cNvSpPr>
            <p:nvPr/>
          </p:nvSpPr>
          <p:spPr bwMode="auto">
            <a:xfrm>
              <a:off x="2245" y="935"/>
              <a:ext cx="1135" cy="725"/>
            </a:xfrm>
            <a:prstGeom prst="ellipse">
              <a:avLst/>
            </a:prstGeom>
            <a:gradFill rotWithShape="0">
              <a:gsLst>
                <a:gs pos="0">
                  <a:srgbClr val="A8C1FE"/>
                </a:gs>
                <a:gs pos="100000">
                  <a:srgbClr val="FFFFFF"/>
                </a:gs>
              </a:gsLst>
              <a:lin ang="2700000" scaled="1"/>
            </a:gradFill>
            <a:ln w="12700">
              <a:solidFill>
                <a:schemeClr val="tx1"/>
              </a:solidFill>
              <a:round/>
              <a:headEnd type="none" w="sm" len="sm"/>
              <a:tailEnd type="none" w="sm" len="sm"/>
            </a:ln>
          </p:spPr>
          <p:txBody>
            <a:bodyPr wrap="none" anchor="ctr"/>
            <a:lstStyle/>
            <a:p>
              <a:pPr>
                <a:lnSpc>
                  <a:spcPct val="80000"/>
                </a:lnSpc>
              </a:pPr>
              <a:r>
                <a:rPr lang="zh-TW" altLang="en-US" sz="2800" b="1">
                  <a:solidFill>
                    <a:schemeClr val="tx2"/>
                  </a:solidFill>
                  <a:ea typeface="華康中楷體" pitchFamily="49" charset="-120"/>
                </a:rPr>
                <a:t>整體</a:t>
              </a:r>
            </a:p>
            <a:p>
              <a:pPr>
                <a:lnSpc>
                  <a:spcPct val="80000"/>
                </a:lnSpc>
              </a:pPr>
              <a:endParaRPr lang="zh-TW" altLang="en-US" b="1">
                <a:solidFill>
                  <a:schemeClr val="tx2"/>
                </a:solidFill>
                <a:ea typeface="華康中楷體" pitchFamily="49" charset="-120"/>
              </a:endParaRPr>
            </a:p>
            <a:p>
              <a:pPr>
                <a:lnSpc>
                  <a:spcPct val="80000"/>
                </a:lnSpc>
              </a:pPr>
              <a:endParaRPr lang="en-US" altLang="zh-TW" sz="2800" b="1">
                <a:solidFill>
                  <a:schemeClr val="tx2"/>
                </a:solidFill>
                <a:ea typeface="華康中楷體" pitchFamily="49" charset="-120"/>
              </a:endParaRPr>
            </a:p>
          </p:txBody>
        </p:sp>
        <p:sp>
          <p:nvSpPr>
            <p:cNvPr id="284704" name="Rectangle 42"/>
            <p:cNvSpPr>
              <a:spLocks noChangeArrowheads="1"/>
            </p:cNvSpPr>
            <p:nvPr/>
          </p:nvSpPr>
          <p:spPr bwMode="auto">
            <a:xfrm>
              <a:off x="2335" y="1253"/>
              <a:ext cx="1043" cy="250"/>
            </a:xfrm>
            <a:prstGeom prst="rect">
              <a:avLst/>
            </a:prstGeom>
            <a:noFill/>
            <a:ln w="9525">
              <a:noFill/>
              <a:miter lim="800000"/>
              <a:headEnd/>
              <a:tailEnd/>
            </a:ln>
          </p:spPr>
          <p:txBody>
            <a:bodyPr>
              <a:spAutoFit/>
            </a:bodyPr>
            <a:lstStyle/>
            <a:p>
              <a:pPr algn="l"/>
              <a:r>
                <a:rPr lang="en-US" altLang="zh-TW" sz="2000" b="1">
                  <a:solidFill>
                    <a:srgbClr val="CC0000"/>
                  </a:solidFill>
                  <a:latin typeface="Times New Roman" pitchFamily="18" charset="0"/>
                  <a:ea typeface="標楷體" pitchFamily="65" charset="-120"/>
                </a:rPr>
                <a:t>EXCEL</a:t>
              </a:r>
              <a:r>
                <a:rPr lang="zh-TW" altLang="en-US" sz="2000" b="1">
                  <a:solidFill>
                    <a:srgbClr val="CC0000"/>
                  </a:solidFill>
                  <a:latin typeface="Times New Roman" pitchFamily="18" charset="0"/>
                  <a:ea typeface="標楷體" pitchFamily="65" charset="-120"/>
                </a:rPr>
                <a:t>處理</a:t>
              </a:r>
            </a:p>
          </p:txBody>
        </p:sp>
        <p:grpSp>
          <p:nvGrpSpPr>
            <p:cNvPr id="11" name="Group 43"/>
            <p:cNvGrpSpPr>
              <a:grpSpLocks noChangeAspect="1"/>
            </p:cNvGrpSpPr>
            <p:nvPr/>
          </p:nvGrpSpPr>
          <p:grpSpPr bwMode="auto">
            <a:xfrm rot="20636265" flipV="1">
              <a:off x="3465" y="1123"/>
              <a:ext cx="309" cy="317"/>
              <a:chOff x="1680" y="1560"/>
              <a:chExt cx="481" cy="572"/>
            </a:xfrm>
          </p:grpSpPr>
          <p:sp>
            <p:nvSpPr>
              <p:cNvPr id="284711" name="Freeform 44"/>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4712" name="Freeform 45"/>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4713" name="Freeform 46"/>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4714" name="Freeform 47"/>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nvGrpSpPr>
            <p:cNvPr id="12" name="Group 48"/>
            <p:cNvGrpSpPr>
              <a:grpSpLocks noChangeAspect="1"/>
            </p:cNvGrpSpPr>
            <p:nvPr/>
          </p:nvGrpSpPr>
          <p:grpSpPr bwMode="auto">
            <a:xfrm rot="963735" flipH="1" flipV="1">
              <a:off x="1887" y="1123"/>
              <a:ext cx="309" cy="317"/>
              <a:chOff x="1680" y="1560"/>
              <a:chExt cx="481" cy="572"/>
            </a:xfrm>
          </p:grpSpPr>
          <p:sp>
            <p:nvSpPr>
              <p:cNvPr id="284707" name="Freeform 49"/>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4708" name="Freeform 50"/>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4709" name="Freeform 51"/>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4710" name="Freeform 52"/>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grpSp>
        <p:nvGrpSpPr>
          <p:cNvPr id="13" name="Group 53"/>
          <p:cNvGrpSpPr>
            <a:grpSpLocks/>
          </p:cNvGrpSpPr>
          <p:nvPr/>
        </p:nvGrpSpPr>
        <p:grpSpPr bwMode="auto">
          <a:xfrm>
            <a:off x="2268538" y="2997200"/>
            <a:ext cx="4537075" cy="3024188"/>
            <a:chOff x="1429" y="1888"/>
            <a:chExt cx="2858" cy="1905"/>
          </a:xfrm>
        </p:grpSpPr>
        <p:sp>
          <p:nvSpPr>
            <p:cNvPr id="284685" name="Rectangle 54"/>
            <p:cNvSpPr>
              <a:spLocks noChangeArrowheads="1"/>
            </p:cNvSpPr>
            <p:nvPr/>
          </p:nvSpPr>
          <p:spPr bwMode="auto">
            <a:xfrm>
              <a:off x="2246" y="1888"/>
              <a:ext cx="1088" cy="227"/>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pPr algn="l"/>
              <a:r>
                <a:rPr lang="zh-TW" altLang="en-US" sz="2000" b="1">
                  <a:solidFill>
                    <a:schemeClr val="tx2"/>
                  </a:solidFill>
                  <a:latin typeface="Tahoma" pitchFamily="34" charset="0"/>
                  <a:ea typeface="標楷體" pitchFamily="65" charset="-120"/>
                </a:rPr>
                <a:t>行政院主計處</a:t>
              </a:r>
            </a:p>
          </p:txBody>
        </p:sp>
        <p:sp>
          <p:nvSpPr>
            <p:cNvPr id="284686" name="Rectangle 55"/>
            <p:cNvSpPr>
              <a:spLocks noChangeArrowheads="1"/>
            </p:cNvSpPr>
            <p:nvPr/>
          </p:nvSpPr>
          <p:spPr bwMode="auto">
            <a:xfrm>
              <a:off x="1429" y="2523"/>
              <a:ext cx="1361" cy="1270"/>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公務機關</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4687" name="Text Box 56"/>
            <p:cNvSpPr txBox="1">
              <a:spLocks noChangeArrowheads="1"/>
            </p:cNvSpPr>
            <p:nvPr/>
          </p:nvSpPr>
          <p:spPr bwMode="auto">
            <a:xfrm>
              <a:off x="1520" y="2977"/>
              <a:ext cx="276" cy="635"/>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4688" name="Line 57"/>
            <p:cNvSpPr>
              <a:spLocks noChangeShapeType="1"/>
            </p:cNvSpPr>
            <p:nvPr/>
          </p:nvSpPr>
          <p:spPr bwMode="auto">
            <a:xfrm>
              <a:off x="2835" y="2115"/>
              <a:ext cx="0" cy="226"/>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4689" name="Rectangle 58"/>
            <p:cNvSpPr>
              <a:spLocks noChangeArrowheads="1"/>
            </p:cNvSpPr>
            <p:nvPr/>
          </p:nvSpPr>
          <p:spPr bwMode="auto">
            <a:xfrm>
              <a:off x="2019" y="3476"/>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分單位</a:t>
              </a:r>
            </a:p>
          </p:txBody>
        </p:sp>
        <p:sp>
          <p:nvSpPr>
            <p:cNvPr id="284690" name="Rectangle 59"/>
            <p:cNvSpPr>
              <a:spLocks noChangeArrowheads="1"/>
            </p:cNvSpPr>
            <p:nvPr/>
          </p:nvSpPr>
          <p:spPr bwMode="auto">
            <a:xfrm>
              <a:off x="2019" y="2841"/>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主管</a:t>
              </a:r>
            </a:p>
          </p:txBody>
        </p:sp>
        <p:sp>
          <p:nvSpPr>
            <p:cNvPr id="284691" name="Rectangle 60"/>
            <p:cNvSpPr>
              <a:spLocks noChangeArrowheads="1"/>
            </p:cNvSpPr>
            <p:nvPr/>
          </p:nvSpPr>
          <p:spPr bwMode="auto">
            <a:xfrm>
              <a:off x="2019" y="3158"/>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單位</a:t>
              </a:r>
            </a:p>
          </p:txBody>
        </p:sp>
        <p:sp>
          <p:nvSpPr>
            <p:cNvPr id="284692" name="Line 61"/>
            <p:cNvSpPr>
              <a:spLocks noChangeShapeType="1"/>
            </p:cNvSpPr>
            <p:nvPr/>
          </p:nvSpPr>
          <p:spPr bwMode="auto">
            <a:xfrm>
              <a:off x="2336" y="3067"/>
              <a:ext cx="0" cy="91"/>
            </a:xfrm>
            <a:prstGeom prst="line">
              <a:avLst/>
            </a:prstGeom>
            <a:noFill/>
            <a:ln w="9525">
              <a:solidFill>
                <a:schemeClr val="tx1"/>
              </a:solidFill>
              <a:miter lim="800000"/>
              <a:headEnd/>
              <a:tailEnd/>
            </a:ln>
          </p:spPr>
          <p:txBody>
            <a:bodyPr wrap="none"/>
            <a:lstStyle/>
            <a:p>
              <a:endParaRPr lang="zh-TW" altLang="en-US"/>
            </a:p>
          </p:txBody>
        </p:sp>
        <p:sp>
          <p:nvSpPr>
            <p:cNvPr id="284693" name="Line 62"/>
            <p:cNvSpPr>
              <a:spLocks noChangeShapeType="1"/>
            </p:cNvSpPr>
            <p:nvPr/>
          </p:nvSpPr>
          <p:spPr bwMode="auto">
            <a:xfrm>
              <a:off x="2336" y="3385"/>
              <a:ext cx="0" cy="91"/>
            </a:xfrm>
            <a:prstGeom prst="line">
              <a:avLst/>
            </a:prstGeom>
            <a:noFill/>
            <a:ln w="9525">
              <a:solidFill>
                <a:schemeClr val="tx1"/>
              </a:solidFill>
              <a:miter lim="800000"/>
              <a:headEnd/>
              <a:tailEnd/>
            </a:ln>
          </p:spPr>
          <p:txBody>
            <a:bodyPr wrap="none"/>
            <a:lstStyle/>
            <a:p>
              <a:endParaRPr lang="zh-TW" altLang="en-US"/>
            </a:p>
          </p:txBody>
        </p:sp>
        <p:sp>
          <p:nvSpPr>
            <p:cNvPr id="284694" name="Rectangle 63"/>
            <p:cNvSpPr>
              <a:spLocks noChangeArrowheads="1"/>
            </p:cNvSpPr>
            <p:nvPr/>
          </p:nvSpPr>
          <p:spPr bwMode="auto">
            <a:xfrm>
              <a:off x="2926" y="2523"/>
              <a:ext cx="1361" cy="1270"/>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事業機構</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4695" name="Text Box 64"/>
            <p:cNvSpPr txBox="1">
              <a:spLocks noChangeArrowheads="1"/>
            </p:cNvSpPr>
            <p:nvPr/>
          </p:nvSpPr>
          <p:spPr bwMode="auto">
            <a:xfrm>
              <a:off x="3017" y="2931"/>
              <a:ext cx="276" cy="635"/>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4696" name="Rectangle 65"/>
            <p:cNvSpPr>
              <a:spLocks noChangeArrowheads="1"/>
            </p:cNvSpPr>
            <p:nvPr/>
          </p:nvSpPr>
          <p:spPr bwMode="auto">
            <a:xfrm>
              <a:off x="3516" y="3476"/>
              <a:ext cx="635" cy="179"/>
            </a:xfrm>
            <a:prstGeom prst="rect">
              <a:avLst/>
            </a:prstGeom>
            <a:solidFill>
              <a:schemeClr val="bg1"/>
            </a:solidFill>
            <a:ln w="9525" algn="ctr">
              <a:solidFill>
                <a:schemeClr val="tx1"/>
              </a:solidFill>
              <a:miter lim="800000"/>
              <a:headEnd/>
              <a:tailEnd/>
            </a:ln>
          </p:spPr>
          <p:txBody>
            <a:bodyPr>
              <a:spAutoFit/>
            </a:bodyPr>
            <a:lstStyle/>
            <a:p>
              <a:pPr algn="l">
                <a:spcBef>
                  <a:spcPct val="50000"/>
                </a:spcBef>
              </a:pPr>
              <a:r>
                <a:rPr lang="zh-TW" altLang="en-US" sz="1200" b="1">
                  <a:solidFill>
                    <a:schemeClr val="accent2"/>
                  </a:solidFill>
                  <a:latin typeface="Tahoma" pitchFamily="34" charset="0"/>
                  <a:ea typeface="標楷體" pitchFamily="65" charset="-120"/>
                </a:rPr>
                <a:t>附屬分單位</a:t>
              </a:r>
            </a:p>
          </p:txBody>
        </p:sp>
        <p:sp>
          <p:nvSpPr>
            <p:cNvPr id="284697" name="Rectangle 66"/>
            <p:cNvSpPr>
              <a:spLocks noChangeArrowheads="1"/>
            </p:cNvSpPr>
            <p:nvPr/>
          </p:nvSpPr>
          <p:spPr bwMode="auto">
            <a:xfrm>
              <a:off x="3516" y="2841"/>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主管</a:t>
              </a:r>
            </a:p>
          </p:txBody>
        </p:sp>
        <p:sp>
          <p:nvSpPr>
            <p:cNvPr id="284698" name="Rectangle 67"/>
            <p:cNvSpPr>
              <a:spLocks noChangeArrowheads="1"/>
            </p:cNvSpPr>
            <p:nvPr/>
          </p:nvSpPr>
          <p:spPr bwMode="auto">
            <a:xfrm>
              <a:off x="3516" y="3158"/>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附屬單位</a:t>
              </a:r>
            </a:p>
          </p:txBody>
        </p:sp>
        <p:sp>
          <p:nvSpPr>
            <p:cNvPr id="284699" name="Line 68"/>
            <p:cNvSpPr>
              <a:spLocks noChangeShapeType="1"/>
            </p:cNvSpPr>
            <p:nvPr/>
          </p:nvSpPr>
          <p:spPr bwMode="auto">
            <a:xfrm>
              <a:off x="3833" y="3067"/>
              <a:ext cx="0" cy="91"/>
            </a:xfrm>
            <a:prstGeom prst="line">
              <a:avLst/>
            </a:prstGeom>
            <a:noFill/>
            <a:ln w="9525">
              <a:solidFill>
                <a:schemeClr val="tx1"/>
              </a:solidFill>
              <a:miter lim="800000"/>
              <a:headEnd/>
              <a:tailEnd/>
            </a:ln>
          </p:spPr>
          <p:txBody>
            <a:bodyPr wrap="none"/>
            <a:lstStyle/>
            <a:p>
              <a:endParaRPr lang="zh-TW" altLang="en-US"/>
            </a:p>
          </p:txBody>
        </p:sp>
        <p:sp>
          <p:nvSpPr>
            <p:cNvPr id="284700" name="Line 69"/>
            <p:cNvSpPr>
              <a:spLocks noChangeShapeType="1"/>
            </p:cNvSpPr>
            <p:nvPr/>
          </p:nvSpPr>
          <p:spPr bwMode="auto">
            <a:xfrm>
              <a:off x="3833" y="3385"/>
              <a:ext cx="0" cy="91"/>
            </a:xfrm>
            <a:prstGeom prst="line">
              <a:avLst/>
            </a:prstGeom>
            <a:noFill/>
            <a:ln w="9525">
              <a:solidFill>
                <a:schemeClr val="tx1"/>
              </a:solidFill>
              <a:miter lim="800000"/>
              <a:headEnd/>
              <a:tailEnd/>
            </a:ln>
          </p:spPr>
          <p:txBody>
            <a:bodyPr wrap="none"/>
            <a:lstStyle/>
            <a:p>
              <a:endParaRPr lang="zh-TW" altLang="en-US"/>
            </a:p>
          </p:txBody>
        </p:sp>
        <p:sp>
          <p:nvSpPr>
            <p:cNvPr id="284701" name="AutoShape 70"/>
            <p:cNvSpPr>
              <a:spLocks/>
            </p:cNvSpPr>
            <p:nvPr/>
          </p:nvSpPr>
          <p:spPr bwMode="auto">
            <a:xfrm>
              <a:off x="1837" y="2886"/>
              <a:ext cx="136" cy="726"/>
            </a:xfrm>
            <a:prstGeom prst="leftBrace">
              <a:avLst>
                <a:gd name="adj1" fmla="val 44485"/>
                <a:gd name="adj2" fmla="val 50000"/>
              </a:avLst>
            </a:prstGeom>
            <a:noFill/>
            <a:ln w="57150">
              <a:solidFill>
                <a:schemeClr val="folHlink"/>
              </a:solidFill>
              <a:miter lim="800000"/>
              <a:headEnd/>
              <a:tailEnd/>
            </a:ln>
          </p:spPr>
          <p:txBody>
            <a:bodyPr wrap="none" anchor="ctr"/>
            <a:lstStyle/>
            <a:p>
              <a:endParaRPr lang="zh-TW" altLang="en-US"/>
            </a:p>
          </p:txBody>
        </p:sp>
        <p:sp>
          <p:nvSpPr>
            <p:cNvPr id="284702" name="AutoShape 71"/>
            <p:cNvSpPr>
              <a:spLocks/>
            </p:cNvSpPr>
            <p:nvPr/>
          </p:nvSpPr>
          <p:spPr bwMode="auto">
            <a:xfrm>
              <a:off x="3334" y="2886"/>
              <a:ext cx="136" cy="726"/>
            </a:xfrm>
            <a:prstGeom prst="leftBrace">
              <a:avLst>
                <a:gd name="adj1" fmla="val 44485"/>
                <a:gd name="adj2" fmla="val 50000"/>
              </a:avLst>
            </a:prstGeom>
            <a:noFill/>
            <a:ln w="57150">
              <a:solidFill>
                <a:schemeClr val="folHlink"/>
              </a:solidFill>
              <a:miter lim="800000"/>
              <a:headEnd/>
              <a:tailEnd/>
            </a:ln>
          </p:spPr>
          <p:txBody>
            <a:bodyPr wrap="none" anchor="ctr"/>
            <a:lstStyle/>
            <a:p>
              <a:endParaRPr lang="zh-TW" altLang="en-US"/>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5699" name="Rectangle 2"/>
          <p:cNvSpPr>
            <a:spLocks noGrp="1" noChangeArrowheads="1"/>
          </p:cNvSpPr>
          <p:nvPr>
            <p:ph type="title"/>
          </p:nvPr>
        </p:nvSpPr>
        <p:spPr/>
        <p:txBody>
          <a:bodyPr/>
          <a:lstStyle/>
          <a:p>
            <a:pPr eaLnBrk="1" hangingPunct="1"/>
            <a:r>
              <a:rPr lang="zh-TW" altLang="en-US" smtClean="0"/>
              <a:t>組織與制度變革</a:t>
            </a:r>
            <a:br>
              <a:rPr lang="zh-TW" altLang="en-US" smtClean="0"/>
            </a:br>
            <a:r>
              <a:rPr lang="en-US" altLang="zh-TW" sz="3200" smtClean="0">
                <a:solidFill>
                  <a:srgbClr val="FFFF66"/>
                </a:solidFill>
              </a:rPr>
              <a:t>--</a:t>
            </a:r>
            <a:r>
              <a:rPr lang="zh-TW" altLang="en-US" sz="3200" smtClean="0">
                <a:solidFill>
                  <a:srgbClr val="FFFF66"/>
                </a:solidFill>
              </a:rPr>
              <a:t>行政院組織改造</a:t>
            </a:r>
          </a:p>
        </p:txBody>
      </p:sp>
      <p:sp>
        <p:nvSpPr>
          <p:cNvPr id="285698" name="投影片編號版面配置區 3"/>
          <p:cNvSpPr>
            <a:spLocks noGrp="1"/>
          </p:cNvSpPr>
          <p:nvPr>
            <p:ph type="sldNum" sz="quarter" idx="10"/>
          </p:nvPr>
        </p:nvSpPr>
        <p:spPr>
          <a:noFill/>
        </p:spPr>
        <p:txBody>
          <a:bodyPr/>
          <a:lstStyle/>
          <a:p>
            <a:fld id="{87FE7058-7C56-4BD9-AB00-FC6684C1D2E4}" type="slidenum">
              <a:rPr lang="en-US" altLang="zh-TW"/>
              <a:pPr/>
              <a:t>6</a:t>
            </a:fld>
            <a:r>
              <a:rPr lang="en-US" altLang="zh-TW"/>
              <a:t>/34</a:t>
            </a:r>
          </a:p>
        </p:txBody>
      </p:sp>
      <p:grpSp>
        <p:nvGrpSpPr>
          <p:cNvPr id="2" name="Group 3"/>
          <p:cNvGrpSpPr>
            <a:grpSpLocks/>
          </p:cNvGrpSpPr>
          <p:nvPr/>
        </p:nvGrpSpPr>
        <p:grpSpPr bwMode="auto">
          <a:xfrm>
            <a:off x="179388" y="1484313"/>
            <a:ext cx="8785225" cy="2465387"/>
            <a:chOff x="113" y="935"/>
            <a:chExt cx="5534" cy="1553"/>
          </a:xfrm>
        </p:grpSpPr>
        <p:sp>
          <p:nvSpPr>
            <p:cNvPr id="285737" name="Rectangle 4"/>
            <p:cNvSpPr>
              <a:spLocks noChangeArrowheads="1"/>
            </p:cNvSpPr>
            <p:nvPr/>
          </p:nvSpPr>
          <p:spPr bwMode="auto">
            <a:xfrm>
              <a:off x="113" y="935"/>
              <a:ext cx="5534" cy="1543"/>
            </a:xfrm>
            <a:prstGeom prst="rect">
              <a:avLst/>
            </a:prstGeom>
            <a:noFill/>
            <a:ln w="38100" cap="rnd" algn="ctr">
              <a:solidFill>
                <a:srgbClr val="800080"/>
              </a:solidFill>
              <a:prstDash val="sysDot"/>
              <a:miter lim="800000"/>
              <a:headEnd/>
              <a:tailEnd/>
            </a:ln>
          </p:spPr>
          <p:txBody>
            <a:bodyPr wrap="none" anchor="ctr"/>
            <a:lstStyle/>
            <a:p>
              <a:pPr algn="l"/>
              <a:r>
                <a:rPr lang="zh-TW" altLang="en-US" sz="2000" b="1">
                  <a:latin typeface="Tahoma" pitchFamily="34" charset="0"/>
                  <a:ea typeface="標楷體" pitchFamily="65" charset="-120"/>
                </a:rPr>
                <a:t>行</a:t>
              </a:r>
            </a:p>
            <a:p>
              <a:pPr algn="l"/>
              <a:r>
                <a:rPr lang="zh-TW" altLang="en-US" sz="2000" b="1">
                  <a:latin typeface="Tahoma" pitchFamily="34" charset="0"/>
                  <a:ea typeface="標楷體" pitchFamily="65" charset="-120"/>
                </a:rPr>
                <a:t>政</a:t>
              </a:r>
            </a:p>
            <a:p>
              <a:pPr algn="l"/>
              <a:r>
                <a:rPr lang="zh-TW" altLang="en-US" sz="2000" b="1">
                  <a:latin typeface="Tahoma" pitchFamily="34" charset="0"/>
                  <a:ea typeface="標楷體" pitchFamily="65" charset="-120"/>
                </a:rPr>
                <a:t>院</a:t>
              </a:r>
            </a:p>
            <a:p>
              <a:pPr algn="l"/>
              <a:r>
                <a:rPr lang="zh-TW" altLang="en-US" sz="2000" b="1">
                  <a:latin typeface="Tahoma" pitchFamily="34" charset="0"/>
                  <a:ea typeface="標楷體" pitchFamily="65" charset="-120"/>
                </a:rPr>
                <a:t>組</a:t>
              </a:r>
            </a:p>
            <a:p>
              <a:pPr algn="l"/>
              <a:r>
                <a:rPr lang="zh-TW" altLang="en-US" sz="2000" b="1">
                  <a:latin typeface="Tahoma" pitchFamily="34" charset="0"/>
                  <a:ea typeface="標楷體" pitchFamily="65" charset="-120"/>
                </a:rPr>
                <a:t>織</a:t>
              </a:r>
            </a:p>
            <a:p>
              <a:pPr algn="l"/>
              <a:r>
                <a:rPr lang="zh-TW" altLang="en-US" sz="2000" b="1">
                  <a:latin typeface="Tahoma" pitchFamily="34" charset="0"/>
                  <a:ea typeface="標楷體" pitchFamily="65" charset="-120"/>
                </a:rPr>
                <a:t>改</a:t>
              </a:r>
            </a:p>
            <a:p>
              <a:pPr algn="l"/>
              <a:r>
                <a:rPr lang="zh-TW" altLang="en-US" sz="2000" b="1">
                  <a:latin typeface="Tahoma" pitchFamily="34" charset="0"/>
                  <a:ea typeface="標楷體" pitchFamily="65" charset="-120"/>
                </a:rPr>
                <a:t>造</a:t>
              </a:r>
            </a:p>
          </p:txBody>
        </p:sp>
        <p:grpSp>
          <p:nvGrpSpPr>
            <p:cNvPr id="3" name="Group 5"/>
            <p:cNvGrpSpPr>
              <a:grpSpLocks/>
            </p:cNvGrpSpPr>
            <p:nvPr/>
          </p:nvGrpSpPr>
          <p:grpSpPr bwMode="auto">
            <a:xfrm>
              <a:off x="657" y="935"/>
              <a:ext cx="2550" cy="1553"/>
              <a:chOff x="340" y="935"/>
              <a:chExt cx="2867" cy="1731"/>
            </a:xfrm>
          </p:grpSpPr>
          <p:sp>
            <p:nvSpPr>
              <p:cNvPr id="285739" name="AutoShape 6"/>
              <p:cNvSpPr>
                <a:spLocks noChangeArrowheads="1"/>
              </p:cNvSpPr>
              <p:nvPr/>
            </p:nvSpPr>
            <p:spPr bwMode="auto">
              <a:xfrm>
                <a:off x="340" y="935"/>
                <a:ext cx="2867" cy="1666"/>
              </a:xfrm>
              <a:prstGeom prst="triangle">
                <a:avLst>
                  <a:gd name="adj" fmla="val 50000"/>
                </a:avLst>
              </a:prstGeom>
              <a:solidFill>
                <a:srgbClr val="CCFF99"/>
              </a:solidFill>
              <a:ln w="9525">
                <a:solidFill>
                  <a:schemeClr val="tx1"/>
                </a:solidFill>
                <a:miter lim="800000"/>
                <a:headEnd/>
                <a:tailEnd/>
              </a:ln>
            </p:spPr>
            <p:txBody>
              <a:bodyPr wrap="none" anchor="ctr"/>
              <a:lstStyle/>
              <a:p>
                <a:endParaRPr lang="zh-TW" altLang="en-US"/>
              </a:p>
            </p:txBody>
          </p:sp>
          <p:sp>
            <p:nvSpPr>
              <p:cNvPr id="285740" name="AutoShape 7"/>
              <p:cNvSpPr>
                <a:spLocks noChangeArrowheads="1"/>
              </p:cNvSpPr>
              <p:nvPr/>
            </p:nvSpPr>
            <p:spPr bwMode="auto">
              <a:xfrm>
                <a:off x="519" y="935"/>
                <a:ext cx="2507" cy="1449"/>
              </a:xfrm>
              <a:prstGeom prst="triangle">
                <a:avLst>
                  <a:gd name="adj" fmla="val 50000"/>
                </a:avLst>
              </a:prstGeom>
              <a:solidFill>
                <a:srgbClr val="CCFFFF"/>
              </a:solidFill>
              <a:ln w="9525">
                <a:solidFill>
                  <a:schemeClr val="tx1"/>
                </a:solidFill>
                <a:miter lim="800000"/>
                <a:headEnd/>
                <a:tailEnd/>
              </a:ln>
            </p:spPr>
            <p:txBody>
              <a:bodyPr wrap="none" anchor="ctr"/>
              <a:lstStyle/>
              <a:p>
                <a:endParaRPr lang="zh-TW" altLang="en-US"/>
              </a:p>
            </p:txBody>
          </p:sp>
          <p:sp>
            <p:nvSpPr>
              <p:cNvPr id="285741" name="AutoShape 8"/>
              <p:cNvSpPr>
                <a:spLocks noChangeArrowheads="1"/>
              </p:cNvSpPr>
              <p:nvPr/>
            </p:nvSpPr>
            <p:spPr bwMode="auto">
              <a:xfrm>
                <a:off x="769" y="935"/>
                <a:ext cx="2001" cy="1156"/>
              </a:xfrm>
              <a:prstGeom prst="triangle">
                <a:avLst>
                  <a:gd name="adj" fmla="val 50000"/>
                </a:avLst>
              </a:prstGeom>
              <a:solidFill>
                <a:srgbClr val="FFFF99"/>
              </a:solidFill>
              <a:ln w="9525">
                <a:solidFill>
                  <a:schemeClr val="tx1"/>
                </a:solidFill>
                <a:miter lim="800000"/>
                <a:headEnd/>
                <a:tailEnd/>
              </a:ln>
            </p:spPr>
            <p:txBody>
              <a:bodyPr wrap="none" anchor="ctr"/>
              <a:lstStyle/>
              <a:p>
                <a:endParaRPr lang="zh-TW" altLang="en-US"/>
              </a:p>
            </p:txBody>
          </p:sp>
          <p:sp>
            <p:nvSpPr>
              <p:cNvPr id="285742" name="AutoShape 9"/>
              <p:cNvSpPr>
                <a:spLocks noChangeArrowheads="1"/>
              </p:cNvSpPr>
              <p:nvPr/>
            </p:nvSpPr>
            <p:spPr bwMode="auto">
              <a:xfrm>
                <a:off x="1059" y="935"/>
                <a:ext cx="1427" cy="831"/>
              </a:xfrm>
              <a:prstGeom prst="triangle">
                <a:avLst>
                  <a:gd name="adj" fmla="val 50000"/>
                </a:avLst>
              </a:prstGeom>
              <a:solidFill>
                <a:srgbClr val="FFCCFF"/>
              </a:solidFill>
              <a:ln w="9525">
                <a:solidFill>
                  <a:schemeClr val="tx1"/>
                </a:solidFill>
                <a:miter lim="800000"/>
                <a:headEnd/>
                <a:tailEnd/>
              </a:ln>
            </p:spPr>
            <p:txBody>
              <a:bodyPr wrap="none" anchor="ctr"/>
              <a:lstStyle/>
              <a:p>
                <a:endParaRPr lang="zh-TW" altLang="zh-TW" sz="2000">
                  <a:latin typeface="標楷體" pitchFamily="65" charset="-120"/>
                  <a:ea typeface="標楷體" pitchFamily="65" charset="-120"/>
                </a:endParaRPr>
              </a:p>
            </p:txBody>
          </p:sp>
          <p:sp>
            <p:nvSpPr>
              <p:cNvPr id="285743" name="AutoShape 10"/>
              <p:cNvSpPr>
                <a:spLocks noChangeArrowheads="1"/>
              </p:cNvSpPr>
              <p:nvPr/>
            </p:nvSpPr>
            <p:spPr bwMode="auto">
              <a:xfrm>
                <a:off x="1344" y="935"/>
                <a:ext cx="857" cy="496"/>
              </a:xfrm>
              <a:prstGeom prst="triangle">
                <a:avLst>
                  <a:gd name="adj" fmla="val 50000"/>
                </a:avLst>
              </a:prstGeom>
              <a:solidFill>
                <a:srgbClr val="99FF33"/>
              </a:solidFill>
              <a:ln w="9525">
                <a:solidFill>
                  <a:schemeClr val="tx1"/>
                </a:solidFill>
                <a:miter lim="800000"/>
                <a:headEnd/>
                <a:tailEnd/>
              </a:ln>
            </p:spPr>
            <p:txBody>
              <a:bodyPr wrap="none" anchor="ctr"/>
              <a:lstStyle/>
              <a:p>
                <a:endParaRPr lang="zh-TW" altLang="zh-TW" sz="1600" b="1">
                  <a:solidFill>
                    <a:schemeClr val="accent2"/>
                  </a:solidFill>
                  <a:latin typeface="標楷體" pitchFamily="65" charset="-120"/>
                  <a:ea typeface="標楷體" pitchFamily="65" charset="-120"/>
                </a:endParaRPr>
              </a:p>
            </p:txBody>
          </p:sp>
          <p:sp>
            <p:nvSpPr>
              <p:cNvPr id="285744" name="Text Box 11"/>
              <p:cNvSpPr txBox="1">
                <a:spLocks noChangeArrowheads="1"/>
              </p:cNvSpPr>
              <p:nvPr/>
            </p:nvSpPr>
            <p:spPr bwMode="auto">
              <a:xfrm>
                <a:off x="1111" y="1480"/>
                <a:ext cx="1750" cy="279"/>
              </a:xfrm>
              <a:prstGeom prst="rect">
                <a:avLst/>
              </a:prstGeom>
              <a:noFill/>
              <a:ln w="9525">
                <a:noFill/>
                <a:miter lim="800000"/>
                <a:headEnd/>
                <a:tailEnd/>
              </a:ln>
            </p:spPr>
            <p:txBody>
              <a:bodyPr wrap="none">
                <a:spAutoFit/>
              </a:bodyPr>
              <a:lstStyle/>
              <a:p>
                <a:pPr algn="l"/>
                <a:r>
                  <a:rPr lang="en-US" altLang="zh-TW" sz="2000" b="1">
                    <a:solidFill>
                      <a:srgbClr val="FF0000"/>
                    </a:solidFill>
                    <a:latin typeface="標楷體" pitchFamily="65" charset="-120"/>
                    <a:ea typeface="標楷體" pitchFamily="65" charset="-120"/>
                  </a:rPr>
                  <a:t>2</a:t>
                </a:r>
                <a:r>
                  <a:rPr lang="zh-TW" altLang="en-US" sz="2000" b="1">
                    <a:solidFill>
                      <a:srgbClr val="FF0000"/>
                    </a:solidFill>
                    <a:latin typeface="標楷體" pitchFamily="65" charset="-120"/>
                    <a:ea typeface="標楷體" pitchFamily="65" charset="-120"/>
                  </a:rPr>
                  <a:t>級機關</a:t>
                </a:r>
                <a:r>
                  <a:rPr lang="en-US" altLang="zh-TW" sz="2000" b="1">
                    <a:solidFill>
                      <a:srgbClr val="FF0000"/>
                    </a:solidFill>
                    <a:latin typeface="標楷體" pitchFamily="65" charset="-120"/>
                    <a:ea typeface="標楷體" pitchFamily="65" charset="-120"/>
                  </a:rPr>
                  <a:t>(36</a:t>
                </a:r>
                <a:r>
                  <a:rPr lang="zh-TW" altLang="en-US" sz="2000" b="1">
                    <a:solidFill>
                      <a:srgbClr val="FF0000"/>
                    </a:solidFill>
                    <a:latin typeface="標楷體" pitchFamily="65" charset="-120"/>
                    <a:ea typeface="標楷體" pitchFamily="65" charset="-120"/>
                  </a:rPr>
                  <a:t>個部會</a:t>
                </a:r>
                <a:r>
                  <a:rPr lang="en-US" altLang="zh-TW" sz="2000" b="1">
                    <a:solidFill>
                      <a:srgbClr val="FF0000"/>
                    </a:solidFill>
                    <a:latin typeface="標楷體" pitchFamily="65" charset="-120"/>
                    <a:ea typeface="標楷體" pitchFamily="65" charset="-120"/>
                  </a:rPr>
                  <a:t>) </a:t>
                </a:r>
              </a:p>
            </p:txBody>
          </p:sp>
          <p:sp>
            <p:nvSpPr>
              <p:cNvPr id="285745" name="Text Box 12"/>
              <p:cNvSpPr txBox="1">
                <a:spLocks noChangeArrowheads="1"/>
              </p:cNvSpPr>
              <p:nvPr/>
            </p:nvSpPr>
            <p:spPr bwMode="auto">
              <a:xfrm>
                <a:off x="975" y="1797"/>
                <a:ext cx="1930" cy="278"/>
              </a:xfrm>
              <a:prstGeom prst="rect">
                <a:avLst/>
              </a:prstGeom>
              <a:noFill/>
              <a:ln w="9525">
                <a:noFill/>
                <a:miter lim="800000"/>
                <a:headEnd/>
                <a:tailEnd/>
              </a:ln>
            </p:spPr>
            <p:txBody>
              <a:bodyPr wrap="none">
                <a:spAutoFit/>
              </a:bodyPr>
              <a:lstStyle/>
              <a:p>
                <a:pPr algn="l"/>
                <a:r>
                  <a:rPr lang="en-US" altLang="zh-TW" sz="2000" b="1">
                    <a:solidFill>
                      <a:srgbClr val="660066"/>
                    </a:solidFill>
                    <a:latin typeface="標楷體" pitchFamily="65" charset="-120"/>
                    <a:ea typeface="標楷體" pitchFamily="65" charset="-120"/>
                  </a:rPr>
                  <a:t>3</a:t>
                </a:r>
                <a:r>
                  <a:rPr lang="zh-TW" altLang="en-US" sz="2000" b="1">
                    <a:solidFill>
                      <a:srgbClr val="660066"/>
                    </a:solidFill>
                    <a:latin typeface="標楷體" pitchFamily="65" charset="-120"/>
                    <a:ea typeface="標楷體" pitchFamily="65" charset="-120"/>
                  </a:rPr>
                  <a:t>級機關構 </a:t>
                </a:r>
                <a:r>
                  <a:rPr lang="en-US" altLang="zh-TW" sz="2000" b="1">
                    <a:solidFill>
                      <a:srgbClr val="660066"/>
                    </a:solidFill>
                    <a:latin typeface="標楷體" pitchFamily="65" charset="-120"/>
                    <a:ea typeface="標楷體" pitchFamily="65" charset="-120"/>
                  </a:rPr>
                  <a:t>(</a:t>
                </a:r>
                <a:r>
                  <a:rPr lang="zh-TW" altLang="en-US" sz="2000" b="1">
                    <a:solidFill>
                      <a:srgbClr val="660066"/>
                    </a:solidFill>
                    <a:latin typeface="標楷體" pitchFamily="65" charset="-120"/>
                    <a:ea typeface="標楷體" pitchFamily="65" charset="-120"/>
                  </a:rPr>
                  <a:t>約</a:t>
                </a:r>
                <a:r>
                  <a:rPr lang="en-US" altLang="zh-TW" sz="2000" b="1">
                    <a:solidFill>
                      <a:srgbClr val="660066"/>
                    </a:solidFill>
                    <a:latin typeface="標楷體" pitchFamily="65" charset="-120"/>
                    <a:ea typeface="標楷體" pitchFamily="65" charset="-120"/>
                  </a:rPr>
                  <a:t>336</a:t>
                </a:r>
                <a:r>
                  <a:rPr lang="zh-TW" altLang="en-US" sz="2000" b="1">
                    <a:solidFill>
                      <a:srgbClr val="660066"/>
                    </a:solidFill>
                    <a:latin typeface="標楷體" pitchFamily="65" charset="-120"/>
                    <a:ea typeface="標楷體" pitchFamily="65" charset="-120"/>
                  </a:rPr>
                  <a:t>個</a:t>
                </a:r>
                <a:r>
                  <a:rPr lang="en-US" altLang="zh-TW" sz="2000" b="1">
                    <a:solidFill>
                      <a:srgbClr val="660066"/>
                    </a:solidFill>
                    <a:latin typeface="標楷體" pitchFamily="65" charset="-120"/>
                    <a:ea typeface="標楷體" pitchFamily="65" charset="-120"/>
                  </a:rPr>
                  <a:t>) </a:t>
                </a:r>
              </a:p>
            </p:txBody>
          </p:sp>
          <p:sp>
            <p:nvSpPr>
              <p:cNvPr id="285746" name="Text Box 13"/>
              <p:cNvSpPr txBox="1">
                <a:spLocks noChangeArrowheads="1"/>
              </p:cNvSpPr>
              <p:nvPr/>
            </p:nvSpPr>
            <p:spPr bwMode="auto">
              <a:xfrm>
                <a:off x="975" y="2115"/>
                <a:ext cx="1930" cy="279"/>
              </a:xfrm>
              <a:prstGeom prst="rect">
                <a:avLst/>
              </a:prstGeom>
              <a:noFill/>
              <a:ln w="9525">
                <a:noFill/>
                <a:miter lim="800000"/>
                <a:headEnd/>
                <a:tailEnd/>
              </a:ln>
            </p:spPr>
            <p:txBody>
              <a:bodyPr wrap="none">
                <a:spAutoFit/>
              </a:bodyPr>
              <a:lstStyle/>
              <a:p>
                <a:pPr algn="l"/>
                <a:r>
                  <a:rPr lang="en-US" altLang="zh-TW" sz="2000" b="1">
                    <a:solidFill>
                      <a:srgbClr val="008000"/>
                    </a:solidFill>
                    <a:latin typeface="標楷體" pitchFamily="65" charset="-120"/>
                    <a:ea typeface="標楷體" pitchFamily="65" charset="-120"/>
                  </a:rPr>
                  <a:t>4</a:t>
                </a:r>
                <a:r>
                  <a:rPr lang="zh-TW" altLang="en-US" sz="2000" b="1">
                    <a:solidFill>
                      <a:srgbClr val="008000"/>
                    </a:solidFill>
                    <a:latin typeface="標楷體" pitchFamily="65" charset="-120"/>
                    <a:ea typeface="標楷體" pitchFamily="65" charset="-120"/>
                  </a:rPr>
                  <a:t>級機關構 </a:t>
                </a:r>
                <a:r>
                  <a:rPr lang="en-US" altLang="zh-TW" sz="2000" b="1">
                    <a:solidFill>
                      <a:srgbClr val="008000"/>
                    </a:solidFill>
                    <a:latin typeface="標楷體" pitchFamily="65" charset="-120"/>
                    <a:ea typeface="標楷體" pitchFamily="65" charset="-120"/>
                  </a:rPr>
                  <a:t>(</a:t>
                </a:r>
                <a:r>
                  <a:rPr lang="zh-TW" altLang="en-US" sz="2000" b="1">
                    <a:solidFill>
                      <a:srgbClr val="008000"/>
                    </a:solidFill>
                    <a:latin typeface="標楷體" pitchFamily="65" charset="-120"/>
                    <a:ea typeface="標楷體" pitchFamily="65" charset="-120"/>
                  </a:rPr>
                  <a:t>約</a:t>
                </a:r>
                <a:r>
                  <a:rPr lang="en-US" altLang="zh-TW" sz="2000" b="1">
                    <a:solidFill>
                      <a:srgbClr val="008000"/>
                    </a:solidFill>
                    <a:latin typeface="標楷體" pitchFamily="65" charset="-120"/>
                    <a:ea typeface="標楷體" pitchFamily="65" charset="-120"/>
                  </a:rPr>
                  <a:t>346</a:t>
                </a:r>
                <a:r>
                  <a:rPr lang="zh-TW" altLang="en-US" sz="2000" b="1">
                    <a:solidFill>
                      <a:srgbClr val="008000"/>
                    </a:solidFill>
                    <a:latin typeface="標楷體" pitchFamily="65" charset="-120"/>
                    <a:ea typeface="標楷體" pitchFamily="65" charset="-120"/>
                  </a:rPr>
                  <a:t>個</a:t>
                </a:r>
                <a:r>
                  <a:rPr lang="en-US" altLang="zh-TW" sz="2000" b="1">
                    <a:solidFill>
                      <a:srgbClr val="008000"/>
                    </a:solidFill>
                    <a:latin typeface="標楷體" pitchFamily="65" charset="-120"/>
                    <a:ea typeface="標楷體" pitchFamily="65" charset="-120"/>
                  </a:rPr>
                  <a:t>) </a:t>
                </a:r>
              </a:p>
            </p:txBody>
          </p:sp>
          <p:sp>
            <p:nvSpPr>
              <p:cNvPr id="285747" name="Text Box 14"/>
              <p:cNvSpPr txBox="1">
                <a:spLocks noChangeArrowheads="1"/>
              </p:cNvSpPr>
              <p:nvPr/>
            </p:nvSpPr>
            <p:spPr bwMode="auto">
              <a:xfrm>
                <a:off x="1474" y="1162"/>
                <a:ext cx="671" cy="279"/>
              </a:xfrm>
              <a:prstGeom prst="rect">
                <a:avLst/>
              </a:prstGeom>
              <a:noFill/>
              <a:ln w="9525">
                <a:noFill/>
                <a:miter lim="800000"/>
                <a:headEnd/>
                <a:tailEnd/>
              </a:ln>
            </p:spPr>
            <p:txBody>
              <a:bodyPr wrap="none">
                <a:spAutoFit/>
              </a:bodyPr>
              <a:lstStyle/>
              <a:p>
                <a:pPr algn="l"/>
                <a:r>
                  <a:rPr lang="zh-TW" altLang="en-US" sz="2000" b="1">
                    <a:solidFill>
                      <a:srgbClr val="0000FF"/>
                    </a:solidFill>
                    <a:latin typeface="標楷體" pitchFamily="65" charset="-120"/>
                    <a:ea typeface="標楷體" pitchFamily="65" charset="-120"/>
                  </a:rPr>
                  <a:t>行政院</a:t>
                </a:r>
              </a:p>
            </p:txBody>
          </p:sp>
          <p:sp>
            <p:nvSpPr>
              <p:cNvPr id="285748" name="Text Box 15"/>
              <p:cNvSpPr txBox="1">
                <a:spLocks noChangeArrowheads="1"/>
              </p:cNvSpPr>
              <p:nvPr/>
            </p:nvSpPr>
            <p:spPr bwMode="auto">
              <a:xfrm>
                <a:off x="1383" y="2387"/>
                <a:ext cx="940" cy="279"/>
              </a:xfrm>
              <a:prstGeom prst="rect">
                <a:avLst/>
              </a:prstGeom>
              <a:noFill/>
              <a:ln w="9525">
                <a:noFill/>
                <a:miter lim="800000"/>
                <a:headEnd/>
                <a:tailEnd/>
              </a:ln>
            </p:spPr>
            <p:txBody>
              <a:bodyPr wrap="none">
                <a:spAutoFit/>
              </a:bodyPr>
              <a:lstStyle/>
              <a:p>
                <a:pPr algn="l"/>
                <a:r>
                  <a:rPr lang="en-US" altLang="zh-TW" sz="2000" b="1">
                    <a:solidFill>
                      <a:schemeClr val="tx2"/>
                    </a:solidFill>
                    <a:latin typeface="標楷體" pitchFamily="65" charset="-120"/>
                    <a:ea typeface="標楷體" pitchFamily="65" charset="-120"/>
                  </a:rPr>
                  <a:t>5</a:t>
                </a:r>
                <a:r>
                  <a:rPr lang="zh-TW" altLang="en-US" sz="2000" b="1">
                    <a:solidFill>
                      <a:schemeClr val="tx2"/>
                    </a:solidFill>
                    <a:latin typeface="標楷體" pitchFamily="65" charset="-120"/>
                    <a:ea typeface="標楷體" pitchFamily="65" charset="-120"/>
                  </a:rPr>
                  <a:t>級機關構</a:t>
                </a:r>
              </a:p>
            </p:txBody>
          </p:sp>
        </p:grpSp>
      </p:grpSp>
      <p:grpSp>
        <p:nvGrpSpPr>
          <p:cNvPr id="4" name="Group 16"/>
          <p:cNvGrpSpPr>
            <a:grpSpLocks/>
          </p:cNvGrpSpPr>
          <p:nvPr/>
        </p:nvGrpSpPr>
        <p:grpSpPr bwMode="auto">
          <a:xfrm>
            <a:off x="4643438" y="1484313"/>
            <a:ext cx="4105275" cy="2114550"/>
            <a:chOff x="2925" y="935"/>
            <a:chExt cx="2586" cy="1332"/>
          </a:xfrm>
        </p:grpSpPr>
        <p:sp>
          <p:nvSpPr>
            <p:cNvPr id="285726" name="AutoShape 17"/>
            <p:cNvSpPr>
              <a:spLocks noChangeArrowheads="1"/>
            </p:cNvSpPr>
            <p:nvPr/>
          </p:nvSpPr>
          <p:spPr bwMode="auto">
            <a:xfrm>
              <a:off x="2925" y="1661"/>
              <a:ext cx="712" cy="227"/>
            </a:xfrm>
            <a:custGeom>
              <a:avLst/>
              <a:gdLst>
                <a:gd name="T0" fmla="*/ 343 w 21600"/>
                <a:gd name="T1" fmla="*/ 0 h 21600"/>
                <a:gd name="T2" fmla="*/ 0 w 21600"/>
                <a:gd name="T3" fmla="*/ 114 h 21600"/>
                <a:gd name="T4" fmla="*/ 343 w 21600"/>
                <a:gd name="T5" fmla="*/ 227 h 21600"/>
                <a:gd name="T6" fmla="*/ 712 w 21600"/>
                <a:gd name="T7" fmla="*/ 114 h 21600"/>
                <a:gd name="T8" fmla="*/ 17694720 60000 65536"/>
                <a:gd name="T9" fmla="*/ 11796480 60000 65536"/>
                <a:gd name="T10" fmla="*/ 5898240 60000 65536"/>
                <a:gd name="T11" fmla="*/ 0 60000 65536"/>
                <a:gd name="T12" fmla="*/ 3367 w 21600"/>
                <a:gd name="T13" fmla="*/ 5138 h 21600"/>
                <a:gd name="T14" fmla="*/ 15715 w 21600"/>
                <a:gd name="T15" fmla="*/ 16462 h 21600"/>
              </a:gdLst>
              <a:ahLst/>
              <a:cxnLst>
                <a:cxn ang="T8">
                  <a:pos x="T0" y="T1"/>
                </a:cxn>
                <a:cxn ang="T9">
                  <a:pos x="T2" y="T3"/>
                </a:cxn>
                <a:cxn ang="T10">
                  <a:pos x="T4" y="T5"/>
                </a:cxn>
                <a:cxn ang="T11">
                  <a:pos x="T6" y="T7"/>
                </a:cxn>
              </a:cxnLst>
              <a:rect l="T12" t="T13" r="T14" b="T15"/>
              <a:pathLst>
                <a:path w="21600" h="21600">
                  <a:moveTo>
                    <a:pt x="10411" y="0"/>
                  </a:moveTo>
                  <a:lnTo>
                    <a:pt x="10411" y="5111"/>
                  </a:lnTo>
                  <a:lnTo>
                    <a:pt x="3375" y="5111"/>
                  </a:lnTo>
                  <a:lnTo>
                    <a:pt x="3375" y="16489"/>
                  </a:lnTo>
                  <a:lnTo>
                    <a:pt x="10411" y="16489"/>
                  </a:lnTo>
                  <a:lnTo>
                    <a:pt x="10411" y="21600"/>
                  </a:lnTo>
                  <a:lnTo>
                    <a:pt x="21600" y="10800"/>
                  </a:lnTo>
                  <a:close/>
                </a:path>
                <a:path w="21600" h="21600">
                  <a:moveTo>
                    <a:pt x="1350" y="5111"/>
                  </a:moveTo>
                  <a:lnTo>
                    <a:pt x="1350" y="16489"/>
                  </a:lnTo>
                  <a:lnTo>
                    <a:pt x="2700" y="16489"/>
                  </a:lnTo>
                  <a:lnTo>
                    <a:pt x="2700" y="5111"/>
                  </a:lnTo>
                  <a:close/>
                </a:path>
                <a:path w="21600" h="21600">
                  <a:moveTo>
                    <a:pt x="0" y="5111"/>
                  </a:moveTo>
                  <a:lnTo>
                    <a:pt x="0" y="16489"/>
                  </a:lnTo>
                  <a:lnTo>
                    <a:pt x="675" y="16489"/>
                  </a:lnTo>
                  <a:lnTo>
                    <a:pt x="675" y="5111"/>
                  </a:lnTo>
                  <a:close/>
                </a:path>
              </a:pathLst>
            </a:custGeom>
            <a:solidFill>
              <a:schemeClr val="accent1"/>
            </a:solidFill>
            <a:ln w="9525">
              <a:miter lim="800000"/>
              <a:headEnd/>
              <a:tailEnd/>
            </a:ln>
            <a:scene3d>
              <a:camera prst="legacyPerspectiveBottom"/>
              <a:lightRig rig="legacyFlat3" dir="t"/>
            </a:scene3d>
            <a:sp3d extrusionH="887400" prstMaterial="legacyMatte">
              <a:bevelT w="13500" h="13500" prst="angle"/>
              <a:bevelB w="13500" h="13500" prst="angle"/>
              <a:extrusionClr>
                <a:schemeClr val="accent1"/>
              </a:extrusionClr>
            </a:sp3d>
          </p:spPr>
          <p:txBody>
            <a:bodyPr wrap="none" anchor="ctr">
              <a:flatTx/>
            </a:bodyPr>
            <a:lstStyle/>
            <a:p>
              <a:pPr eaLnBrk="0" hangingPunct="0"/>
              <a:endParaRPr lang="zh-TW" altLang="zh-TW" sz="2000" b="1">
                <a:solidFill>
                  <a:schemeClr val="bg1"/>
                </a:solidFill>
                <a:latin typeface="標楷體" pitchFamily="65" charset="-120"/>
                <a:ea typeface="標楷體" pitchFamily="65" charset="-120"/>
              </a:endParaRPr>
            </a:p>
          </p:txBody>
        </p:sp>
        <p:grpSp>
          <p:nvGrpSpPr>
            <p:cNvPr id="5" name="Group 18"/>
            <p:cNvGrpSpPr>
              <a:grpSpLocks/>
            </p:cNvGrpSpPr>
            <p:nvPr/>
          </p:nvGrpSpPr>
          <p:grpSpPr bwMode="auto">
            <a:xfrm>
              <a:off x="3560" y="935"/>
              <a:ext cx="1951" cy="1332"/>
              <a:chOff x="3605" y="890"/>
              <a:chExt cx="1951" cy="1524"/>
            </a:xfrm>
          </p:grpSpPr>
          <p:sp>
            <p:nvSpPr>
              <p:cNvPr id="285729" name="AutoShape 19"/>
              <p:cNvSpPr>
                <a:spLocks noChangeArrowheads="1"/>
              </p:cNvSpPr>
              <p:nvPr/>
            </p:nvSpPr>
            <p:spPr bwMode="auto">
              <a:xfrm>
                <a:off x="3605" y="890"/>
                <a:ext cx="1951" cy="1497"/>
              </a:xfrm>
              <a:prstGeom prst="triangle">
                <a:avLst>
                  <a:gd name="adj" fmla="val 50000"/>
                </a:avLst>
              </a:prstGeom>
              <a:gradFill rotWithShape="0">
                <a:gsLst>
                  <a:gs pos="0">
                    <a:srgbClr val="CCFFFF"/>
                  </a:gs>
                  <a:gs pos="50000">
                    <a:srgbClr val="FFFFFF"/>
                  </a:gs>
                  <a:gs pos="100000">
                    <a:srgbClr val="CCFFFF"/>
                  </a:gs>
                </a:gsLst>
                <a:lin ang="2700000" scaled="1"/>
              </a:gradFill>
              <a:ln w="9525">
                <a:solidFill>
                  <a:schemeClr val="tx1"/>
                </a:solidFill>
                <a:miter lim="800000"/>
                <a:headEnd/>
                <a:tailEnd/>
              </a:ln>
            </p:spPr>
            <p:txBody>
              <a:bodyPr wrap="none" anchor="ctr"/>
              <a:lstStyle/>
              <a:p>
                <a:endParaRPr lang="zh-TW" altLang="en-US"/>
              </a:p>
            </p:txBody>
          </p:sp>
          <p:sp>
            <p:nvSpPr>
              <p:cNvPr id="285730" name="AutoShape 20"/>
              <p:cNvSpPr>
                <a:spLocks noChangeArrowheads="1"/>
              </p:cNvSpPr>
              <p:nvPr/>
            </p:nvSpPr>
            <p:spPr bwMode="auto">
              <a:xfrm>
                <a:off x="3801" y="890"/>
                <a:ext cx="1555" cy="1193"/>
              </a:xfrm>
              <a:prstGeom prst="triangle">
                <a:avLst>
                  <a:gd name="adj" fmla="val 50000"/>
                </a:avLst>
              </a:prstGeom>
              <a:gradFill rotWithShape="0">
                <a:gsLst>
                  <a:gs pos="0">
                    <a:srgbClr val="FFFF99"/>
                  </a:gs>
                  <a:gs pos="50000">
                    <a:srgbClr val="FFFFFF"/>
                  </a:gs>
                  <a:gs pos="100000">
                    <a:srgbClr val="FFFF99"/>
                  </a:gs>
                </a:gsLst>
                <a:lin ang="5400000" scaled="1"/>
              </a:gradFill>
              <a:ln w="9525">
                <a:solidFill>
                  <a:schemeClr val="tx1"/>
                </a:solidFill>
                <a:miter lim="800000"/>
                <a:headEnd/>
                <a:tailEnd/>
              </a:ln>
            </p:spPr>
            <p:txBody>
              <a:bodyPr wrap="none" anchor="ctr"/>
              <a:lstStyle/>
              <a:p>
                <a:endParaRPr lang="zh-TW" altLang="en-US"/>
              </a:p>
            </p:txBody>
          </p:sp>
          <p:sp>
            <p:nvSpPr>
              <p:cNvPr id="285731" name="AutoShape 21"/>
              <p:cNvSpPr>
                <a:spLocks noChangeArrowheads="1"/>
              </p:cNvSpPr>
              <p:nvPr/>
            </p:nvSpPr>
            <p:spPr bwMode="auto">
              <a:xfrm>
                <a:off x="4025" y="890"/>
                <a:ext cx="1110" cy="858"/>
              </a:xfrm>
              <a:prstGeom prst="triangle">
                <a:avLst>
                  <a:gd name="adj" fmla="val 50000"/>
                </a:avLst>
              </a:prstGeom>
              <a:gradFill rotWithShape="0">
                <a:gsLst>
                  <a:gs pos="0">
                    <a:srgbClr val="FFCCFF"/>
                  </a:gs>
                  <a:gs pos="50000">
                    <a:srgbClr val="FFFFFF"/>
                  </a:gs>
                  <a:gs pos="100000">
                    <a:srgbClr val="FFCCFF"/>
                  </a:gs>
                </a:gsLst>
                <a:lin ang="5400000" scaled="1"/>
              </a:gradFill>
              <a:ln w="9525">
                <a:solidFill>
                  <a:schemeClr val="tx1"/>
                </a:solidFill>
                <a:miter lim="800000"/>
                <a:headEnd/>
                <a:tailEnd/>
              </a:ln>
            </p:spPr>
            <p:txBody>
              <a:bodyPr wrap="none" anchor="ctr"/>
              <a:lstStyle/>
              <a:p>
                <a:endParaRPr lang="zh-TW" altLang="zh-TW" sz="2400">
                  <a:latin typeface="標楷體" pitchFamily="65" charset="-120"/>
                  <a:ea typeface="標楷體" pitchFamily="65" charset="-120"/>
                </a:endParaRPr>
              </a:p>
            </p:txBody>
          </p:sp>
          <p:sp>
            <p:nvSpPr>
              <p:cNvPr id="285732" name="AutoShape 22"/>
              <p:cNvSpPr>
                <a:spLocks noChangeArrowheads="1"/>
              </p:cNvSpPr>
              <p:nvPr/>
            </p:nvSpPr>
            <p:spPr bwMode="auto">
              <a:xfrm>
                <a:off x="4248" y="890"/>
                <a:ext cx="665" cy="512"/>
              </a:xfrm>
              <a:prstGeom prst="triangle">
                <a:avLst>
                  <a:gd name="adj" fmla="val 50000"/>
                </a:avLst>
              </a:prstGeom>
              <a:gradFill rotWithShape="0">
                <a:gsLst>
                  <a:gs pos="0">
                    <a:srgbClr val="99FF33"/>
                  </a:gs>
                  <a:gs pos="50000">
                    <a:srgbClr val="FFFFFF"/>
                  </a:gs>
                  <a:gs pos="100000">
                    <a:srgbClr val="99FF33"/>
                  </a:gs>
                </a:gsLst>
                <a:lin ang="5400000" scaled="1"/>
              </a:gradFill>
              <a:ln w="9525">
                <a:solidFill>
                  <a:schemeClr val="tx1"/>
                </a:solidFill>
                <a:miter lim="800000"/>
                <a:headEnd/>
                <a:tailEnd/>
              </a:ln>
            </p:spPr>
            <p:txBody>
              <a:bodyPr wrap="none" anchor="ctr"/>
              <a:lstStyle/>
              <a:p>
                <a:endParaRPr lang="zh-TW" altLang="zh-TW" b="1">
                  <a:solidFill>
                    <a:schemeClr val="accent2"/>
                  </a:solidFill>
                  <a:latin typeface="標楷體" pitchFamily="65" charset="-120"/>
                  <a:ea typeface="標楷體" pitchFamily="65" charset="-120"/>
                </a:endParaRPr>
              </a:p>
            </p:txBody>
          </p:sp>
          <p:sp>
            <p:nvSpPr>
              <p:cNvPr id="285733" name="Text Box 23"/>
              <p:cNvSpPr txBox="1">
                <a:spLocks noChangeArrowheads="1"/>
              </p:cNvSpPr>
              <p:nvPr/>
            </p:nvSpPr>
            <p:spPr bwMode="auto">
              <a:xfrm>
                <a:off x="4013" y="1480"/>
                <a:ext cx="1052" cy="265"/>
              </a:xfrm>
              <a:prstGeom prst="rect">
                <a:avLst/>
              </a:prstGeom>
              <a:noFill/>
              <a:ln w="9525">
                <a:noFill/>
                <a:miter lim="800000"/>
                <a:headEnd/>
                <a:tailEnd/>
              </a:ln>
            </p:spPr>
            <p:txBody>
              <a:bodyPr wrap="none">
                <a:spAutoFit/>
              </a:bodyPr>
              <a:lstStyle/>
              <a:p>
                <a:pPr algn="l"/>
                <a:r>
                  <a:rPr lang="en-US" altLang="zh-TW" b="1">
                    <a:solidFill>
                      <a:srgbClr val="FF0000"/>
                    </a:solidFill>
                    <a:latin typeface="標楷體" pitchFamily="65" charset="-120"/>
                    <a:ea typeface="標楷體" pitchFamily="65" charset="-120"/>
                  </a:rPr>
                  <a:t>  13</a:t>
                </a:r>
                <a:r>
                  <a:rPr lang="zh-TW" altLang="en-US" b="1">
                    <a:solidFill>
                      <a:srgbClr val="FF0000"/>
                    </a:solidFill>
                    <a:latin typeface="標楷體" pitchFamily="65" charset="-120"/>
                    <a:ea typeface="標楷體" pitchFamily="65" charset="-120"/>
                  </a:rPr>
                  <a:t>部</a:t>
                </a:r>
                <a:r>
                  <a:rPr lang="en-US" altLang="zh-TW" b="1">
                    <a:solidFill>
                      <a:srgbClr val="FF0000"/>
                    </a:solidFill>
                    <a:latin typeface="標楷體" pitchFamily="65" charset="-120"/>
                    <a:ea typeface="標楷體" pitchFamily="65" charset="-120"/>
                  </a:rPr>
                  <a:t>4</a:t>
                </a:r>
                <a:r>
                  <a:rPr lang="zh-TW" altLang="en-US" b="1">
                    <a:solidFill>
                      <a:srgbClr val="FF0000"/>
                    </a:solidFill>
                    <a:latin typeface="標楷體" pitchFamily="65" charset="-120"/>
                    <a:ea typeface="標楷體" pitchFamily="65" charset="-120"/>
                  </a:rPr>
                  <a:t>委員會</a:t>
                </a:r>
              </a:p>
            </p:txBody>
          </p:sp>
          <p:sp>
            <p:nvSpPr>
              <p:cNvPr id="285734" name="Text Box 24"/>
              <p:cNvSpPr txBox="1">
                <a:spLocks noChangeArrowheads="1"/>
              </p:cNvSpPr>
              <p:nvPr/>
            </p:nvSpPr>
            <p:spPr bwMode="auto">
              <a:xfrm>
                <a:off x="3923" y="1797"/>
                <a:ext cx="1196" cy="265"/>
              </a:xfrm>
              <a:prstGeom prst="rect">
                <a:avLst/>
              </a:prstGeom>
              <a:noFill/>
              <a:ln w="9525">
                <a:noFill/>
                <a:miter lim="800000"/>
                <a:headEnd/>
                <a:tailEnd/>
              </a:ln>
            </p:spPr>
            <p:txBody>
              <a:bodyPr wrap="none">
                <a:spAutoFit/>
              </a:bodyPr>
              <a:lstStyle/>
              <a:p>
                <a:pPr algn="l"/>
                <a:r>
                  <a:rPr lang="en-US" altLang="zh-TW" b="1">
                    <a:solidFill>
                      <a:srgbClr val="660066"/>
                    </a:solidFill>
                    <a:latin typeface="標楷體" pitchFamily="65" charset="-120"/>
                    <a:ea typeface="標楷體" pitchFamily="65" charset="-120"/>
                  </a:rPr>
                  <a:t>  50</a:t>
                </a:r>
                <a:r>
                  <a:rPr lang="zh-TW" altLang="en-US" b="1">
                    <a:solidFill>
                      <a:srgbClr val="660066"/>
                    </a:solidFill>
                    <a:latin typeface="標楷體" pitchFamily="65" charset="-120"/>
                    <a:ea typeface="標楷體" pitchFamily="65" charset="-120"/>
                  </a:rPr>
                  <a:t>機關 </a:t>
                </a:r>
                <a:r>
                  <a:rPr lang="en-US" altLang="zh-TW" b="1">
                    <a:solidFill>
                      <a:srgbClr val="660066"/>
                    </a:solidFill>
                    <a:latin typeface="標楷體" pitchFamily="65" charset="-120"/>
                    <a:ea typeface="標楷體" pitchFamily="65" charset="-120"/>
                  </a:rPr>
                  <a:t>+ </a:t>
                </a:r>
                <a:r>
                  <a:rPr lang="zh-TW" altLang="en-US" b="1">
                    <a:solidFill>
                      <a:srgbClr val="660066"/>
                    </a:solidFill>
                    <a:latin typeface="標楷體" pitchFamily="65" charset="-120"/>
                    <a:ea typeface="標楷體" pitchFamily="65" charset="-120"/>
                  </a:rPr>
                  <a:t>機構</a:t>
                </a:r>
              </a:p>
            </p:txBody>
          </p:sp>
          <p:sp>
            <p:nvSpPr>
              <p:cNvPr id="285735" name="Text Box 25"/>
              <p:cNvSpPr txBox="1">
                <a:spLocks noChangeArrowheads="1"/>
              </p:cNvSpPr>
              <p:nvPr/>
            </p:nvSpPr>
            <p:spPr bwMode="auto">
              <a:xfrm>
                <a:off x="4221" y="2150"/>
                <a:ext cx="1196" cy="264"/>
              </a:xfrm>
              <a:prstGeom prst="rect">
                <a:avLst/>
              </a:prstGeom>
              <a:noFill/>
              <a:ln w="9525">
                <a:noFill/>
                <a:miter lim="800000"/>
                <a:headEnd/>
                <a:tailEnd/>
              </a:ln>
            </p:spPr>
            <p:txBody>
              <a:bodyPr>
                <a:spAutoFit/>
              </a:bodyPr>
              <a:lstStyle/>
              <a:p>
                <a:pPr algn="l"/>
                <a:r>
                  <a:rPr lang="en-US" altLang="zh-TW" b="1">
                    <a:solidFill>
                      <a:srgbClr val="008000"/>
                    </a:solidFill>
                    <a:latin typeface="標楷體" pitchFamily="65" charset="-120"/>
                    <a:ea typeface="標楷體" pitchFamily="65" charset="-120"/>
                  </a:rPr>
                  <a:t>4</a:t>
                </a:r>
                <a:r>
                  <a:rPr lang="zh-TW" altLang="en-US" b="1">
                    <a:solidFill>
                      <a:srgbClr val="008000"/>
                    </a:solidFill>
                    <a:latin typeface="標楷體" pitchFamily="65" charset="-120"/>
                    <a:ea typeface="標楷體" pitchFamily="65" charset="-120"/>
                  </a:rPr>
                  <a:t>級機關構</a:t>
                </a:r>
              </a:p>
            </p:txBody>
          </p:sp>
          <p:sp>
            <p:nvSpPr>
              <p:cNvPr id="285736" name="Text Box 26"/>
              <p:cNvSpPr txBox="1">
                <a:spLocks noChangeArrowheads="1"/>
              </p:cNvSpPr>
              <p:nvPr/>
            </p:nvSpPr>
            <p:spPr bwMode="auto">
              <a:xfrm>
                <a:off x="4286" y="1117"/>
                <a:ext cx="548" cy="264"/>
              </a:xfrm>
              <a:prstGeom prst="rect">
                <a:avLst/>
              </a:prstGeom>
              <a:noFill/>
              <a:ln w="9525">
                <a:noFill/>
                <a:miter lim="800000"/>
                <a:headEnd/>
                <a:tailEnd/>
              </a:ln>
            </p:spPr>
            <p:txBody>
              <a:bodyPr wrap="none">
                <a:spAutoFit/>
              </a:bodyPr>
              <a:lstStyle/>
              <a:p>
                <a:pPr algn="l"/>
                <a:r>
                  <a:rPr lang="zh-TW" altLang="en-US" b="1">
                    <a:solidFill>
                      <a:srgbClr val="0000FF"/>
                    </a:solidFill>
                    <a:latin typeface="標楷體" pitchFamily="65" charset="-120"/>
                    <a:ea typeface="標楷體" pitchFamily="65" charset="-120"/>
                  </a:rPr>
                  <a:t>行政院</a:t>
                </a:r>
              </a:p>
            </p:txBody>
          </p:sp>
        </p:grpSp>
        <p:sp>
          <p:nvSpPr>
            <p:cNvPr id="2474011" name="Rectangle 27"/>
            <p:cNvSpPr>
              <a:spLocks noChangeArrowheads="1"/>
            </p:cNvSpPr>
            <p:nvPr/>
          </p:nvSpPr>
          <p:spPr bwMode="auto">
            <a:xfrm>
              <a:off x="2925" y="1298"/>
              <a:ext cx="628" cy="365"/>
            </a:xfrm>
            <a:prstGeom prst="rect">
              <a:avLst/>
            </a:prstGeom>
            <a:noFill/>
            <a:ln w="9525">
              <a:noFill/>
              <a:miter lim="800000"/>
              <a:headEnd/>
              <a:tailEnd/>
            </a:ln>
            <a:effectLst/>
          </p:spPr>
          <p:txBody>
            <a:bodyPr wrap="none">
              <a:spAutoFit/>
            </a:bodyPr>
            <a:lstStyle/>
            <a:p>
              <a:pPr algn="l">
                <a:defRPr/>
              </a:pPr>
              <a:r>
                <a:rPr lang="zh-TW" altLang="en-US" sz="3200" b="1">
                  <a:solidFill>
                    <a:srgbClr val="0000FF"/>
                  </a:solidFill>
                  <a:effectLst>
                    <a:outerShdw blurRad="38100" dist="38100" dir="2700000" algn="tl">
                      <a:srgbClr val="000000"/>
                    </a:outerShdw>
                  </a:effectLst>
                  <a:latin typeface="Tahoma" pitchFamily="34" charset="0"/>
                  <a:ea typeface="標楷體" pitchFamily="65" charset="-120"/>
                </a:rPr>
                <a:t>改造</a:t>
              </a:r>
            </a:p>
          </p:txBody>
        </p:sp>
      </p:grpSp>
      <p:grpSp>
        <p:nvGrpSpPr>
          <p:cNvPr id="6" name="Group 28"/>
          <p:cNvGrpSpPr>
            <a:grpSpLocks/>
          </p:cNvGrpSpPr>
          <p:nvPr/>
        </p:nvGrpSpPr>
        <p:grpSpPr bwMode="auto">
          <a:xfrm>
            <a:off x="3638550" y="4292600"/>
            <a:ext cx="5305425" cy="2392363"/>
            <a:chOff x="2292" y="2704"/>
            <a:chExt cx="3342" cy="1507"/>
          </a:xfrm>
        </p:grpSpPr>
        <p:grpSp>
          <p:nvGrpSpPr>
            <p:cNvPr id="7" name="Group 29"/>
            <p:cNvGrpSpPr>
              <a:grpSpLocks/>
            </p:cNvGrpSpPr>
            <p:nvPr/>
          </p:nvGrpSpPr>
          <p:grpSpPr bwMode="auto">
            <a:xfrm>
              <a:off x="2292" y="2704"/>
              <a:ext cx="3264" cy="634"/>
              <a:chOff x="2336" y="2704"/>
              <a:chExt cx="3468" cy="634"/>
            </a:xfrm>
          </p:grpSpPr>
          <p:sp>
            <p:nvSpPr>
              <p:cNvPr id="285724" name="Rectangle 30"/>
              <p:cNvSpPr>
                <a:spLocks noChangeArrowheads="1"/>
              </p:cNvSpPr>
              <p:nvPr/>
            </p:nvSpPr>
            <p:spPr bwMode="auto">
              <a:xfrm>
                <a:off x="3288" y="2704"/>
                <a:ext cx="2516" cy="634"/>
              </a:xfrm>
              <a:prstGeom prst="rect">
                <a:avLst/>
              </a:prstGeom>
              <a:noFill/>
              <a:ln w="9525">
                <a:noFill/>
                <a:miter lim="800000"/>
                <a:headEnd/>
                <a:tailEnd/>
              </a:ln>
            </p:spPr>
            <p:txBody>
              <a:bodyPr>
                <a:spAutoFit/>
              </a:bodyPr>
              <a:lstStyle/>
              <a:p>
                <a:pPr algn="l">
                  <a:buFontTx/>
                  <a:buChar char="•"/>
                </a:pPr>
                <a:r>
                  <a:rPr lang="zh-TW" altLang="en-US" sz="2000" b="1">
                    <a:latin typeface="標楷體" pitchFamily="65" charset="-120"/>
                    <a:ea typeface="標楷體" pitchFamily="65" charset="-120"/>
                  </a:rPr>
                  <a:t>裁撤：由行政院辦理歲計會計</a:t>
                </a:r>
                <a:br>
                  <a:rPr lang="zh-TW" altLang="en-US" sz="2000" b="1">
                    <a:latin typeface="標楷體" pitchFamily="65" charset="-120"/>
                    <a:ea typeface="標楷體" pitchFamily="65" charset="-120"/>
                  </a:rPr>
                </a:br>
                <a:r>
                  <a:rPr lang="zh-TW" altLang="en-US" sz="2000" b="1">
                    <a:latin typeface="標楷體" pitchFamily="65" charset="-120"/>
                    <a:ea typeface="標楷體" pitchFamily="65" charset="-120"/>
                  </a:rPr>
                  <a:t>  業務；經濟貿易部下新成立國</a:t>
                </a:r>
                <a:br>
                  <a:rPr lang="zh-TW" altLang="en-US" sz="2000" b="1">
                    <a:latin typeface="標楷體" pitchFamily="65" charset="-120"/>
                    <a:ea typeface="標楷體" pitchFamily="65" charset="-120"/>
                  </a:rPr>
                </a:br>
                <a:r>
                  <a:rPr lang="zh-TW" altLang="en-US" sz="2000" b="1">
                    <a:latin typeface="標楷體" pitchFamily="65" charset="-120"/>
                    <a:ea typeface="標楷體" pitchFamily="65" charset="-120"/>
                  </a:rPr>
                  <a:t>  家統計署辦理統計業務</a:t>
                </a:r>
              </a:p>
            </p:txBody>
          </p:sp>
          <p:sp>
            <p:nvSpPr>
              <p:cNvPr id="285725" name="AutoShape 31"/>
              <p:cNvSpPr>
                <a:spLocks noChangeArrowheads="1"/>
              </p:cNvSpPr>
              <p:nvPr/>
            </p:nvSpPr>
            <p:spPr bwMode="auto">
              <a:xfrm>
                <a:off x="2336" y="2750"/>
                <a:ext cx="952" cy="136"/>
              </a:xfrm>
              <a:prstGeom prst="rightArrow">
                <a:avLst>
                  <a:gd name="adj1" fmla="val 50000"/>
                  <a:gd name="adj2" fmla="val 175000"/>
                </a:avLst>
              </a:prstGeom>
              <a:solidFill>
                <a:schemeClr val="accent1"/>
              </a:solidFill>
              <a:ln w="9525">
                <a:solidFill>
                  <a:schemeClr val="tx1"/>
                </a:solidFill>
                <a:miter lim="800000"/>
                <a:headEnd/>
                <a:tailEnd/>
              </a:ln>
            </p:spPr>
            <p:txBody>
              <a:bodyPr wrap="none" anchor="ctr"/>
              <a:lstStyle/>
              <a:p>
                <a:endParaRPr lang="zh-TW" altLang="en-US"/>
              </a:p>
            </p:txBody>
          </p:sp>
        </p:grpSp>
        <p:grpSp>
          <p:nvGrpSpPr>
            <p:cNvPr id="8" name="Group 32"/>
            <p:cNvGrpSpPr>
              <a:grpSpLocks/>
            </p:cNvGrpSpPr>
            <p:nvPr/>
          </p:nvGrpSpPr>
          <p:grpSpPr bwMode="auto">
            <a:xfrm>
              <a:off x="2744" y="3385"/>
              <a:ext cx="2890" cy="826"/>
              <a:chOff x="2744" y="3385"/>
              <a:chExt cx="2890" cy="826"/>
            </a:xfrm>
          </p:grpSpPr>
          <p:sp>
            <p:nvSpPr>
              <p:cNvPr id="285722" name="Rectangle 33"/>
              <p:cNvSpPr>
                <a:spLocks noChangeArrowheads="1"/>
              </p:cNvSpPr>
              <p:nvPr/>
            </p:nvSpPr>
            <p:spPr bwMode="auto">
              <a:xfrm>
                <a:off x="3198" y="3385"/>
                <a:ext cx="2436" cy="826"/>
              </a:xfrm>
              <a:prstGeom prst="rect">
                <a:avLst/>
              </a:prstGeom>
              <a:noFill/>
              <a:ln w="9525">
                <a:noFill/>
                <a:miter lim="800000"/>
                <a:headEnd/>
                <a:tailEnd/>
              </a:ln>
            </p:spPr>
            <p:txBody>
              <a:bodyPr>
                <a:spAutoFit/>
              </a:bodyPr>
              <a:lstStyle/>
              <a:p>
                <a:pPr algn="l"/>
                <a:r>
                  <a:rPr lang="zh-TW" altLang="en-US" sz="2000" b="1">
                    <a:latin typeface="標楷體" pitchFamily="65" charset="-120"/>
                    <a:ea typeface="標楷體" pitchFamily="65" charset="-120"/>
                  </a:rPr>
                  <a:t>會計單位與統計單位</a:t>
                </a:r>
              </a:p>
              <a:p>
                <a:pPr algn="l">
                  <a:buFontTx/>
                  <a:buChar char="•"/>
                </a:pPr>
                <a:r>
                  <a:rPr lang="zh-TW" altLang="en-US" sz="2000" b="1">
                    <a:latin typeface="標楷體" pitchFamily="65" charset="-120"/>
                    <a:ea typeface="標楷體" pitchFamily="65" charset="-120"/>
                  </a:rPr>
                  <a:t>裁撤</a:t>
                </a:r>
              </a:p>
              <a:p>
                <a:pPr algn="l">
                  <a:buFontTx/>
                  <a:buChar char="•"/>
                </a:pPr>
                <a:r>
                  <a:rPr lang="zh-TW" altLang="en-US" sz="2000" b="1">
                    <a:latin typeface="標楷體" pitchFamily="65" charset="-120"/>
                    <a:ea typeface="標楷體" pitchFamily="65" charset="-120"/>
                  </a:rPr>
                  <a:t>維持</a:t>
                </a:r>
                <a:r>
                  <a:rPr lang="en-US" altLang="zh-TW" sz="2000" b="1">
                    <a:latin typeface="標楷體" pitchFamily="65" charset="-120"/>
                    <a:ea typeface="標楷體" pitchFamily="65" charset="-120"/>
                  </a:rPr>
                  <a:t>(</a:t>
                </a:r>
                <a:r>
                  <a:rPr lang="zh-TW" altLang="en-US" sz="2000" b="1">
                    <a:latin typeface="標楷體" pitchFamily="65" charset="-120"/>
                    <a:ea typeface="標楷體" pitchFamily="65" charset="-120"/>
                  </a:rPr>
                  <a:t>含承接其他機關併入業務</a:t>
                </a:r>
                <a:r>
                  <a:rPr lang="en-US" altLang="zh-TW" sz="2000" b="1">
                    <a:latin typeface="標楷體" pitchFamily="65" charset="-120"/>
                    <a:ea typeface="標楷體" pitchFamily="65" charset="-120"/>
                  </a:rPr>
                  <a:t>)</a:t>
                </a:r>
              </a:p>
              <a:p>
                <a:pPr algn="l">
                  <a:buFontTx/>
                  <a:buChar char="•"/>
                </a:pPr>
                <a:r>
                  <a:rPr lang="zh-TW" altLang="en-US" sz="2000" b="1">
                    <a:latin typeface="標楷體" pitchFamily="65" charset="-120"/>
                    <a:ea typeface="標楷體" pitchFamily="65" charset="-120"/>
                  </a:rPr>
                  <a:t>新成立   </a:t>
                </a:r>
              </a:p>
            </p:txBody>
          </p:sp>
          <p:sp>
            <p:nvSpPr>
              <p:cNvPr id="285723" name="AutoShape 34"/>
              <p:cNvSpPr>
                <a:spLocks noChangeArrowheads="1"/>
              </p:cNvSpPr>
              <p:nvPr/>
            </p:nvSpPr>
            <p:spPr bwMode="auto">
              <a:xfrm>
                <a:off x="2744" y="3702"/>
                <a:ext cx="544" cy="136"/>
              </a:xfrm>
              <a:prstGeom prst="rightArrow">
                <a:avLst>
                  <a:gd name="adj1" fmla="val 50000"/>
                  <a:gd name="adj2" fmla="val 100000"/>
                </a:avLst>
              </a:prstGeom>
              <a:solidFill>
                <a:schemeClr val="accent1"/>
              </a:solidFill>
              <a:ln w="9525">
                <a:solidFill>
                  <a:schemeClr val="tx1"/>
                </a:solidFill>
                <a:miter lim="800000"/>
                <a:headEnd/>
                <a:tailEnd/>
              </a:ln>
            </p:spPr>
            <p:txBody>
              <a:bodyPr wrap="none" anchor="ctr"/>
              <a:lstStyle/>
              <a:p>
                <a:endParaRPr lang="zh-TW" altLang="en-US"/>
              </a:p>
            </p:txBody>
          </p:sp>
        </p:grpSp>
      </p:grpSp>
      <p:grpSp>
        <p:nvGrpSpPr>
          <p:cNvPr id="9" name="Group 35"/>
          <p:cNvGrpSpPr>
            <a:grpSpLocks/>
          </p:cNvGrpSpPr>
          <p:nvPr/>
        </p:nvGrpSpPr>
        <p:grpSpPr bwMode="auto">
          <a:xfrm>
            <a:off x="179388" y="4076700"/>
            <a:ext cx="8785225" cy="2665413"/>
            <a:chOff x="113" y="2568"/>
            <a:chExt cx="5534" cy="1679"/>
          </a:xfrm>
        </p:grpSpPr>
        <p:grpSp>
          <p:nvGrpSpPr>
            <p:cNvPr id="10" name="Group 36"/>
            <p:cNvGrpSpPr>
              <a:grpSpLocks/>
            </p:cNvGrpSpPr>
            <p:nvPr/>
          </p:nvGrpSpPr>
          <p:grpSpPr bwMode="auto">
            <a:xfrm>
              <a:off x="657" y="2614"/>
              <a:ext cx="2042" cy="1633"/>
              <a:chOff x="657" y="2614"/>
              <a:chExt cx="2042" cy="1633"/>
            </a:xfrm>
          </p:grpSpPr>
          <p:sp>
            <p:nvSpPr>
              <p:cNvPr id="285706" name="Rectangle 37"/>
              <p:cNvSpPr>
                <a:spLocks noChangeArrowheads="1"/>
              </p:cNvSpPr>
              <p:nvPr/>
            </p:nvSpPr>
            <p:spPr bwMode="auto">
              <a:xfrm>
                <a:off x="1111" y="2614"/>
                <a:ext cx="1179" cy="317"/>
              </a:xfrm>
              <a:prstGeom prst="rect">
                <a:avLst/>
              </a:prstGeom>
              <a:solidFill>
                <a:srgbClr val="FFCCFF"/>
              </a:solidFill>
              <a:ln w="9525">
                <a:solidFill>
                  <a:schemeClr val="tx1"/>
                </a:solidFill>
                <a:miter lim="800000"/>
                <a:headEnd/>
                <a:tailEnd/>
              </a:ln>
            </p:spPr>
            <p:txBody>
              <a:bodyPr wrap="none" anchor="ctr"/>
              <a:lstStyle/>
              <a:p>
                <a:endParaRPr lang="zh-TW" altLang="en-US"/>
              </a:p>
            </p:txBody>
          </p:sp>
          <p:sp>
            <p:nvSpPr>
              <p:cNvPr id="285707" name="Rectangle 38"/>
              <p:cNvSpPr>
                <a:spLocks noChangeArrowheads="1"/>
              </p:cNvSpPr>
              <p:nvPr/>
            </p:nvSpPr>
            <p:spPr bwMode="auto">
              <a:xfrm>
                <a:off x="657" y="3158"/>
                <a:ext cx="2042" cy="1089"/>
              </a:xfrm>
              <a:prstGeom prst="rect">
                <a:avLst/>
              </a:prstGeom>
              <a:solidFill>
                <a:srgbClr val="FFCCFF"/>
              </a:solidFill>
              <a:ln w="9525">
                <a:solidFill>
                  <a:schemeClr val="tx1"/>
                </a:solidFill>
                <a:miter lim="800000"/>
                <a:headEnd/>
                <a:tailEnd/>
              </a:ln>
            </p:spPr>
            <p:txBody>
              <a:bodyPr wrap="none" anchor="ctr"/>
              <a:lstStyle/>
              <a:p>
                <a:endParaRPr lang="zh-TW" altLang="en-US"/>
              </a:p>
            </p:txBody>
          </p:sp>
          <p:grpSp>
            <p:nvGrpSpPr>
              <p:cNvPr id="11" name="Group 39"/>
              <p:cNvGrpSpPr>
                <a:grpSpLocks/>
              </p:cNvGrpSpPr>
              <p:nvPr/>
            </p:nvGrpSpPr>
            <p:grpSpPr bwMode="auto">
              <a:xfrm>
                <a:off x="748" y="2659"/>
                <a:ext cx="1860" cy="1542"/>
                <a:chOff x="748" y="2659"/>
                <a:chExt cx="1860" cy="1542"/>
              </a:xfrm>
            </p:grpSpPr>
            <p:sp>
              <p:nvSpPr>
                <p:cNvPr id="285709" name="Rectangle 40"/>
                <p:cNvSpPr>
                  <a:spLocks noChangeArrowheads="1"/>
                </p:cNvSpPr>
                <p:nvPr/>
              </p:nvSpPr>
              <p:spPr bwMode="auto">
                <a:xfrm>
                  <a:off x="1156" y="2659"/>
                  <a:ext cx="1088" cy="227"/>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pPr algn="l"/>
                  <a:r>
                    <a:rPr lang="zh-TW" altLang="en-US" sz="2000" b="1">
                      <a:solidFill>
                        <a:schemeClr val="tx2"/>
                      </a:solidFill>
                      <a:latin typeface="Tahoma" pitchFamily="34" charset="0"/>
                      <a:ea typeface="標楷體" pitchFamily="65" charset="-120"/>
                    </a:rPr>
                    <a:t>行政院主計處</a:t>
                  </a:r>
                </a:p>
              </p:txBody>
            </p:sp>
            <p:sp>
              <p:nvSpPr>
                <p:cNvPr id="285710" name="Rectangle 41"/>
                <p:cNvSpPr>
                  <a:spLocks noChangeArrowheads="1"/>
                </p:cNvSpPr>
                <p:nvPr/>
              </p:nvSpPr>
              <p:spPr bwMode="auto">
                <a:xfrm>
                  <a:off x="748" y="3249"/>
                  <a:ext cx="817" cy="952"/>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公務機關</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5711" name="Text Box 42"/>
                <p:cNvSpPr txBox="1">
                  <a:spLocks noChangeArrowheads="1"/>
                </p:cNvSpPr>
                <p:nvPr/>
              </p:nvSpPr>
              <p:spPr bwMode="auto">
                <a:xfrm>
                  <a:off x="839" y="3521"/>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5712" name="Text Box 43"/>
                <p:cNvSpPr txBox="1">
                  <a:spLocks noChangeArrowheads="1"/>
                </p:cNvSpPr>
                <p:nvPr/>
              </p:nvSpPr>
              <p:spPr bwMode="auto">
                <a:xfrm>
                  <a:off x="1202" y="3521"/>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統計單位</a:t>
                  </a:r>
                </a:p>
              </p:txBody>
            </p:sp>
            <p:sp>
              <p:nvSpPr>
                <p:cNvPr id="285713" name="Rectangle 44"/>
                <p:cNvSpPr>
                  <a:spLocks noChangeArrowheads="1"/>
                </p:cNvSpPr>
                <p:nvPr/>
              </p:nvSpPr>
              <p:spPr bwMode="auto">
                <a:xfrm>
                  <a:off x="1791" y="3249"/>
                  <a:ext cx="817" cy="952"/>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事業機構</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5714" name="Text Box 45"/>
                <p:cNvSpPr txBox="1">
                  <a:spLocks noChangeArrowheads="1"/>
                </p:cNvSpPr>
                <p:nvPr/>
              </p:nvSpPr>
              <p:spPr bwMode="auto">
                <a:xfrm>
                  <a:off x="1882" y="3521"/>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5715" name="Text Box 46"/>
                <p:cNvSpPr txBox="1">
                  <a:spLocks noChangeArrowheads="1"/>
                </p:cNvSpPr>
                <p:nvPr/>
              </p:nvSpPr>
              <p:spPr bwMode="auto">
                <a:xfrm>
                  <a:off x="2245" y="3521"/>
                  <a:ext cx="276" cy="589"/>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統計單位</a:t>
                  </a:r>
                </a:p>
              </p:txBody>
            </p:sp>
            <p:sp>
              <p:nvSpPr>
                <p:cNvPr id="285716" name="Line 47"/>
                <p:cNvSpPr>
                  <a:spLocks noChangeShapeType="1"/>
                </p:cNvSpPr>
                <p:nvPr/>
              </p:nvSpPr>
              <p:spPr bwMode="auto">
                <a:xfrm>
                  <a:off x="1700" y="2886"/>
                  <a:ext cx="0" cy="181"/>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5717" name="Line 48"/>
                <p:cNvSpPr>
                  <a:spLocks noChangeShapeType="1"/>
                </p:cNvSpPr>
                <p:nvPr/>
              </p:nvSpPr>
              <p:spPr bwMode="auto">
                <a:xfrm>
                  <a:off x="1156" y="3067"/>
                  <a:ext cx="1088" cy="0"/>
                </a:xfrm>
                <a:prstGeom prst="line">
                  <a:avLst/>
                </a:prstGeom>
                <a:noFill/>
                <a:ln w="9525">
                  <a:solidFill>
                    <a:schemeClr val="tx1"/>
                  </a:solidFill>
                  <a:miter lim="800000"/>
                  <a:headEnd/>
                  <a:tailEnd/>
                </a:ln>
              </p:spPr>
              <p:txBody>
                <a:bodyPr wrap="none"/>
                <a:lstStyle/>
                <a:p>
                  <a:endParaRPr lang="zh-TW" altLang="en-US"/>
                </a:p>
              </p:txBody>
            </p:sp>
            <p:sp>
              <p:nvSpPr>
                <p:cNvPr id="285718" name="Line 49"/>
                <p:cNvSpPr>
                  <a:spLocks noChangeShapeType="1"/>
                </p:cNvSpPr>
                <p:nvPr/>
              </p:nvSpPr>
              <p:spPr bwMode="auto">
                <a:xfrm>
                  <a:off x="1156" y="3067"/>
                  <a:ext cx="0" cy="182"/>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5719" name="Line 50"/>
                <p:cNvSpPr>
                  <a:spLocks noChangeShapeType="1"/>
                </p:cNvSpPr>
                <p:nvPr/>
              </p:nvSpPr>
              <p:spPr bwMode="auto">
                <a:xfrm>
                  <a:off x="2244" y="3067"/>
                  <a:ext cx="0" cy="182"/>
                </a:xfrm>
                <a:prstGeom prst="line">
                  <a:avLst/>
                </a:prstGeom>
                <a:noFill/>
                <a:ln w="9525">
                  <a:solidFill>
                    <a:schemeClr val="tx1"/>
                  </a:solidFill>
                  <a:miter lim="800000"/>
                  <a:headEnd/>
                  <a:tailEnd type="triangle" w="med" len="med"/>
                </a:ln>
              </p:spPr>
              <p:txBody>
                <a:bodyPr wrap="none"/>
                <a:lstStyle/>
                <a:p>
                  <a:endParaRPr lang="zh-TW" altLang="en-US"/>
                </a:p>
              </p:txBody>
            </p:sp>
          </p:grpSp>
        </p:grpSp>
        <p:sp>
          <p:nvSpPr>
            <p:cNvPr id="285705" name="Rectangle 51"/>
            <p:cNvSpPr>
              <a:spLocks noChangeArrowheads="1"/>
            </p:cNvSpPr>
            <p:nvPr/>
          </p:nvSpPr>
          <p:spPr bwMode="auto">
            <a:xfrm>
              <a:off x="113" y="2568"/>
              <a:ext cx="5534" cy="1679"/>
            </a:xfrm>
            <a:prstGeom prst="rect">
              <a:avLst/>
            </a:prstGeom>
            <a:noFill/>
            <a:ln w="38100" cap="rnd" algn="ctr">
              <a:solidFill>
                <a:srgbClr val="800080"/>
              </a:solidFill>
              <a:prstDash val="sysDot"/>
              <a:miter lim="800000"/>
              <a:headEnd/>
              <a:tailEnd/>
            </a:ln>
          </p:spPr>
          <p:txBody>
            <a:bodyPr wrap="none" anchor="ctr"/>
            <a:lstStyle/>
            <a:p>
              <a:pPr algn="l"/>
              <a:r>
                <a:rPr lang="zh-TW" altLang="en-US" sz="2000" b="1">
                  <a:latin typeface="Tahoma" pitchFamily="34" charset="0"/>
                  <a:ea typeface="標楷體" pitchFamily="65" charset="-120"/>
                </a:rPr>
                <a:t>主</a:t>
              </a:r>
            </a:p>
            <a:p>
              <a:pPr algn="l"/>
              <a:r>
                <a:rPr lang="zh-TW" altLang="en-US" sz="2000" b="1">
                  <a:latin typeface="Tahoma" pitchFamily="34" charset="0"/>
                  <a:ea typeface="標楷體" pitchFamily="65" charset="-120"/>
                </a:rPr>
                <a:t>計</a:t>
              </a:r>
            </a:p>
            <a:p>
              <a:pPr algn="l"/>
              <a:r>
                <a:rPr lang="zh-TW" altLang="en-US" sz="2000" b="1">
                  <a:latin typeface="Tahoma" pitchFamily="34" charset="0"/>
                  <a:ea typeface="標楷體" pitchFamily="65" charset="-120"/>
                </a:rPr>
                <a:t>組</a:t>
              </a:r>
            </a:p>
            <a:p>
              <a:pPr algn="l"/>
              <a:r>
                <a:rPr lang="zh-TW" altLang="en-US" sz="2000" b="1">
                  <a:latin typeface="Tahoma" pitchFamily="34" charset="0"/>
                  <a:ea typeface="標楷體" pitchFamily="65" charset="-120"/>
                </a:rPr>
                <a:t>織</a:t>
              </a:r>
            </a:p>
            <a:p>
              <a:pPr algn="l"/>
              <a:r>
                <a:rPr lang="zh-TW" altLang="en-US" sz="2000" b="1">
                  <a:latin typeface="Tahoma" pitchFamily="34" charset="0"/>
                  <a:ea typeface="標楷體" pitchFamily="65" charset="-120"/>
                </a:rPr>
                <a:t>改</a:t>
              </a:r>
            </a:p>
            <a:p>
              <a:pPr algn="l"/>
              <a:r>
                <a:rPr lang="zh-TW" altLang="en-US" sz="2000" b="1">
                  <a:latin typeface="Tahoma" pitchFamily="34" charset="0"/>
                  <a:ea typeface="標楷體" pitchFamily="65" charset="-120"/>
                </a:rPr>
                <a:t>造</a:t>
              </a: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6723" name="Rectangle 2"/>
          <p:cNvSpPr>
            <a:spLocks noGrp="1" noChangeArrowheads="1"/>
          </p:cNvSpPr>
          <p:nvPr>
            <p:ph type="title"/>
          </p:nvPr>
        </p:nvSpPr>
        <p:spPr/>
        <p:txBody>
          <a:bodyPr/>
          <a:lstStyle/>
          <a:p>
            <a:pPr eaLnBrk="1" hangingPunct="1"/>
            <a:r>
              <a:rPr lang="zh-TW" altLang="en-US" smtClean="0"/>
              <a:t>組織與制度變革</a:t>
            </a:r>
            <a:br>
              <a:rPr lang="zh-TW" altLang="en-US" smtClean="0"/>
            </a:br>
            <a:r>
              <a:rPr lang="en-US" altLang="zh-TW" sz="3200" smtClean="0">
                <a:solidFill>
                  <a:srgbClr val="FFFF66"/>
                </a:solidFill>
              </a:rPr>
              <a:t>--</a:t>
            </a:r>
            <a:r>
              <a:rPr lang="zh-TW" altLang="en-US" sz="3200" smtClean="0">
                <a:solidFill>
                  <a:srgbClr val="FFFF66"/>
                </a:solidFill>
              </a:rPr>
              <a:t>資訊系統的因應策略</a:t>
            </a:r>
            <a:r>
              <a:rPr lang="en-US" altLang="zh-TW" sz="3200" smtClean="0">
                <a:solidFill>
                  <a:srgbClr val="FFFF66"/>
                </a:solidFill>
              </a:rPr>
              <a:t>?</a:t>
            </a:r>
          </a:p>
        </p:txBody>
      </p:sp>
      <p:sp>
        <p:nvSpPr>
          <p:cNvPr id="286722" name="投影片編號版面配置區 2"/>
          <p:cNvSpPr>
            <a:spLocks noGrp="1"/>
          </p:cNvSpPr>
          <p:nvPr>
            <p:ph type="sldNum" sz="quarter" idx="10"/>
          </p:nvPr>
        </p:nvSpPr>
        <p:spPr>
          <a:noFill/>
        </p:spPr>
        <p:txBody>
          <a:bodyPr/>
          <a:lstStyle/>
          <a:p>
            <a:fld id="{1D30C7DC-FB20-43A9-89D2-73B9125DD039}" type="slidenum">
              <a:rPr lang="en-US" altLang="zh-TW"/>
              <a:pPr/>
              <a:t>7</a:t>
            </a:fld>
            <a:r>
              <a:rPr lang="en-US" altLang="zh-TW"/>
              <a:t>/34</a:t>
            </a:r>
          </a:p>
        </p:txBody>
      </p:sp>
      <p:sp>
        <p:nvSpPr>
          <p:cNvPr id="286724" name="AutoShape 3"/>
          <p:cNvSpPr>
            <a:spLocks noChangeArrowheads="1"/>
          </p:cNvSpPr>
          <p:nvPr/>
        </p:nvSpPr>
        <p:spPr bwMode="auto">
          <a:xfrm>
            <a:off x="1116013" y="2276475"/>
            <a:ext cx="4465637" cy="1152525"/>
          </a:xfrm>
          <a:prstGeom prst="homePlate">
            <a:avLst>
              <a:gd name="adj" fmla="val 96866"/>
            </a:avLst>
          </a:prstGeom>
          <a:gradFill rotWithShape="1">
            <a:gsLst>
              <a:gs pos="0">
                <a:srgbClr val="5E4776"/>
              </a:gs>
              <a:gs pos="50000">
                <a:srgbClr val="CC99FF"/>
              </a:gs>
              <a:gs pos="100000">
                <a:srgbClr val="5E4776"/>
              </a:gs>
            </a:gsLst>
            <a:lin ang="5400000" scaled="1"/>
          </a:gradFill>
          <a:ln w="9525">
            <a:solidFill>
              <a:schemeClr val="tx1"/>
            </a:solidFill>
            <a:miter lim="800000"/>
            <a:headEnd/>
            <a:tailEnd/>
          </a:ln>
        </p:spPr>
        <p:txBody>
          <a:bodyPr wrap="none" anchor="ctr"/>
          <a:lstStyle/>
          <a:p>
            <a:r>
              <a:rPr lang="zh-TW" altLang="en-US" sz="2800" b="1">
                <a:solidFill>
                  <a:schemeClr val="bg2"/>
                </a:solidFill>
                <a:ea typeface="標楷體" pitchFamily="65" charset="-120"/>
              </a:rPr>
              <a:t>行政院組織改造</a:t>
            </a:r>
          </a:p>
        </p:txBody>
      </p:sp>
      <p:sp>
        <p:nvSpPr>
          <p:cNvPr id="286725" name="AutoShape 4"/>
          <p:cNvSpPr>
            <a:spLocks noChangeArrowheads="1"/>
          </p:cNvSpPr>
          <p:nvPr/>
        </p:nvSpPr>
        <p:spPr bwMode="auto">
          <a:xfrm>
            <a:off x="1116013" y="4076700"/>
            <a:ext cx="4465637" cy="1152525"/>
          </a:xfrm>
          <a:prstGeom prst="homePlate">
            <a:avLst>
              <a:gd name="adj" fmla="val 96866"/>
            </a:avLst>
          </a:prstGeom>
          <a:gradFill rotWithShape="1">
            <a:gsLst>
              <a:gs pos="0">
                <a:srgbClr val="5E4776"/>
              </a:gs>
              <a:gs pos="50000">
                <a:srgbClr val="CC99FF"/>
              </a:gs>
              <a:gs pos="100000">
                <a:srgbClr val="5E4776"/>
              </a:gs>
            </a:gsLst>
            <a:lin ang="5400000" scaled="1"/>
          </a:gradFill>
          <a:ln w="9525">
            <a:solidFill>
              <a:schemeClr val="tx1"/>
            </a:solidFill>
            <a:miter lim="800000"/>
            <a:headEnd/>
            <a:tailEnd/>
          </a:ln>
        </p:spPr>
        <p:txBody>
          <a:bodyPr wrap="none" anchor="ctr"/>
          <a:lstStyle/>
          <a:p>
            <a:r>
              <a:rPr lang="zh-TW" altLang="en-US" sz="2800" b="1">
                <a:solidFill>
                  <a:schemeClr val="bg2"/>
                </a:solidFill>
                <a:ea typeface="標楷體" pitchFamily="65" charset="-120"/>
              </a:rPr>
              <a:t>會計制度修訂</a:t>
            </a:r>
          </a:p>
        </p:txBody>
      </p:sp>
      <p:sp>
        <p:nvSpPr>
          <p:cNvPr id="286726" name="Rectangle 5"/>
          <p:cNvSpPr>
            <a:spLocks noChangeArrowheads="1"/>
          </p:cNvSpPr>
          <p:nvPr/>
        </p:nvSpPr>
        <p:spPr bwMode="auto">
          <a:xfrm>
            <a:off x="5867400" y="2133600"/>
            <a:ext cx="2089150" cy="3167063"/>
          </a:xfrm>
          <a:prstGeom prst="rect">
            <a:avLst/>
          </a:prstGeom>
          <a:gradFill rotWithShape="1">
            <a:gsLst>
              <a:gs pos="0">
                <a:srgbClr val="007676"/>
              </a:gs>
              <a:gs pos="50000">
                <a:srgbClr val="00FFFF"/>
              </a:gs>
              <a:gs pos="100000">
                <a:srgbClr val="007676"/>
              </a:gs>
            </a:gsLst>
            <a:lin ang="5400000" scaled="1"/>
          </a:gradFill>
          <a:ln w="9525">
            <a:solidFill>
              <a:schemeClr val="tx1"/>
            </a:solidFill>
            <a:miter lim="800000"/>
            <a:headEnd/>
            <a:tailEnd/>
          </a:ln>
        </p:spPr>
        <p:txBody>
          <a:bodyPr wrap="none" anchor="ctr"/>
          <a:lstStyle/>
          <a:p>
            <a:r>
              <a:rPr lang="zh-TW" altLang="en-US" sz="2800" b="1">
                <a:solidFill>
                  <a:schemeClr val="bg2"/>
                </a:solidFill>
                <a:ea typeface="標楷體" pitchFamily="65" charset="-120"/>
              </a:rPr>
              <a:t>資訊系統</a:t>
            </a:r>
          </a:p>
          <a:p>
            <a:endParaRPr lang="zh-TW" altLang="en-US" sz="2800" b="1">
              <a:solidFill>
                <a:schemeClr val="bg2"/>
              </a:solidFill>
              <a:ea typeface="標楷體" pitchFamily="65" charset="-120"/>
            </a:endParaRPr>
          </a:p>
          <a:p>
            <a:endParaRPr lang="zh-TW" altLang="en-US" sz="2800" b="1">
              <a:solidFill>
                <a:schemeClr val="bg2"/>
              </a:solidFill>
              <a:ea typeface="標楷體" pitchFamily="65" charset="-120"/>
            </a:endParaRPr>
          </a:p>
          <a:p>
            <a:endParaRPr lang="zh-TW" altLang="en-US" sz="2800" b="1">
              <a:solidFill>
                <a:schemeClr val="bg2"/>
              </a:solidFill>
              <a:ea typeface="標楷體" pitchFamily="65" charset="-120"/>
            </a:endParaRPr>
          </a:p>
          <a:p>
            <a:endParaRPr lang="zh-TW" altLang="en-US" sz="2800" b="1">
              <a:solidFill>
                <a:schemeClr val="bg2"/>
              </a:solidFill>
              <a:ea typeface="標楷體" pitchFamily="65" charset="-120"/>
            </a:endParaRPr>
          </a:p>
          <a:p>
            <a:endParaRPr lang="zh-TW" altLang="en-US" sz="2800" b="1">
              <a:solidFill>
                <a:schemeClr val="bg2"/>
              </a:solidFill>
              <a:ea typeface="標楷體" pitchFamily="65" charset="-120"/>
            </a:endParaRPr>
          </a:p>
          <a:p>
            <a:endParaRPr lang="en-US" altLang="zh-TW" sz="2800" b="1">
              <a:solidFill>
                <a:schemeClr val="bg2"/>
              </a:solidFill>
              <a:ea typeface="標楷體" pitchFamily="65" charset="-120"/>
            </a:endParaRPr>
          </a:p>
        </p:txBody>
      </p:sp>
      <p:sp>
        <p:nvSpPr>
          <p:cNvPr id="2480134" name="WordArt 6"/>
          <p:cNvSpPr>
            <a:spLocks noChangeArrowheads="1" noChangeShapeType="1" noTextEdit="1"/>
          </p:cNvSpPr>
          <p:nvPr/>
        </p:nvSpPr>
        <p:spPr bwMode="auto">
          <a:xfrm>
            <a:off x="6156325" y="3213100"/>
            <a:ext cx="1476375" cy="609600"/>
          </a:xfrm>
          <a:prstGeom prst="rect">
            <a:avLst/>
          </a:prstGeom>
        </p:spPr>
        <p:txBody>
          <a:bodyPr wrap="none" fromWordArt="1">
            <a:prstTxWarp prst="textPlain">
              <a:avLst>
                <a:gd name="adj" fmla="val 50000"/>
              </a:avLst>
            </a:prstTxWarp>
          </a:bodyPr>
          <a:lstStyle/>
          <a:p>
            <a:pPr>
              <a:defRPr/>
            </a:pPr>
            <a:r>
              <a:rPr lang="zh-TW" altLang="en-US" sz="48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rPr>
              <a:t>危機</a:t>
            </a:r>
            <a:r>
              <a:rPr lang="en-US" altLang="zh-TW" sz="48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rPr>
              <a:t>?</a:t>
            </a:r>
            <a:endParaRPr lang="zh-TW" altLang="en-US" sz="48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endParaRPr>
          </a:p>
        </p:txBody>
      </p:sp>
      <p:sp>
        <p:nvSpPr>
          <p:cNvPr id="2480135" name="WordArt 7"/>
          <p:cNvSpPr>
            <a:spLocks noChangeArrowheads="1" noChangeShapeType="1" noTextEdit="1"/>
          </p:cNvSpPr>
          <p:nvPr/>
        </p:nvSpPr>
        <p:spPr bwMode="auto">
          <a:xfrm>
            <a:off x="6156325" y="3213100"/>
            <a:ext cx="1476375" cy="609600"/>
          </a:xfrm>
          <a:prstGeom prst="rect">
            <a:avLst/>
          </a:prstGeom>
        </p:spPr>
        <p:txBody>
          <a:bodyPr wrap="none" fromWordArt="1">
            <a:prstTxWarp prst="textPlain">
              <a:avLst>
                <a:gd name="adj" fmla="val 50000"/>
              </a:avLst>
            </a:prstTxWarp>
          </a:bodyPr>
          <a:lstStyle/>
          <a:p>
            <a:pPr>
              <a:defRPr/>
            </a:pPr>
            <a:r>
              <a:rPr lang="zh-TW" altLang="en-US" sz="48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rPr>
              <a:t>挑戰</a:t>
            </a:r>
            <a:r>
              <a:rPr lang="en-US" altLang="zh-TW" sz="48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rPr>
              <a:t>!</a:t>
            </a:r>
            <a:endParaRPr lang="zh-TW" altLang="en-US" sz="48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endParaRPr>
          </a:p>
        </p:txBody>
      </p:sp>
      <p:sp>
        <p:nvSpPr>
          <p:cNvPr id="2480136" name="WordArt 8"/>
          <p:cNvSpPr>
            <a:spLocks noChangeArrowheads="1" noChangeShapeType="1" noTextEdit="1"/>
          </p:cNvSpPr>
          <p:nvPr/>
        </p:nvSpPr>
        <p:spPr bwMode="auto">
          <a:xfrm>
            <a:off x="6011863" y="3213100"/>
            <a:ext cx="1762125" cy="819150"/>
          </a:xfrm>
          <a:prstGeom prst="rect">
            <a:avLst/>
          </a:prstGeom>
        </p:spPr>
        <p:txBody>
          <a:bodyPr wrap="none" fromWordArt="1">
            <a:prstTxWarp prst="textPlain">
              <a:avLst>
                <a:gd name="adj" fmla="val 50000"/>
              </a:avLst>
            </a:prstTxWarp>
          </a:bodyPr>
          <a:lstStyle/>
          <a:p>
            <a:pPr>
              <a:defRPr/>
            </a:pPr>
            <a:r>
              <a:rPr lang="zh-TW" altLang="en-US" sz="32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rPr>
              <a:t>改造</a:t>
            </a:r>
          </a:p>
          <a:p>
            <a:pPr>
              <a:defRPr/>
            </a:pPr>
            <a:r>
              <a:rPr lang="zh-TW" altLang="en-US" sz="32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rPr>
              <a:t>最佳時機</a:t>
            </a:r>
            <a:r>
              <a:rPr lang="en-US" altLang="zh-TW" sz="32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rPr>
              <a:t>!</a:t>
            </a:r>
            <a:endParaRPr lang="zh-TW" altLang="en-US" sz="3200" kern="10">
              <a:ln w="19050">
                <a:solidFill>
                  <a:srgbClr val="FF0000"/>
                </a:solidFill>
                <a:miter lim="800000"/>
                <a:headEnd/>
                <a:tailEnd/>
              </a:ln>
              <a:solidFill>
                <a:srgbClr val="CC3300"/>
              </a:solidFill>
              <a:effectLst>
                <a:outerShdw dist="35921" dir="2700000" algn="ctr" rotWithShape="0">
                  <a:srgbClr val="990000"/>
                </a:outerShdw>
              </a:effectLst>
              <a:latin typeface="新細明體"/>
              <a:ea typeface="新細明體"/>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80134"/>
                                        </p:tgtEl>
                                        <p:attrNameLst>
                                          <p:attrName>style.visibility</p:attrName>
                                        </p:attrNameLst>
                                      </p:cBhvr>
                                      <p:to>
                                        <p:strVal val="visible"/>
                                      </p:to>
                                    </p:set>
                                    <p:animEffect transition="in" filter="fade">
                                      <p:cBhvr>
                                        <p:cTn id="7" dur="2000"/>
                                        <p:tgtEl>
                                          <p:spTgt spid="2480134"/>
                                        </p:tgtEl>
                                      </p:cBhvr>
                                    </p:animEffect>
                                  </p:childTnLst>
                                  <p:subTnLst>
                                    <p:set>
                                      <p:cBhvr override="childStyle">
                                        <p:cTn dur="1" fill="hold" display="0" masterRel="sameClick" afterEffect="1">
                                          <p:stCondLst>
                                            <p:cond evt="end" delay="0">
                                              <p:tn val="5"/>
                                            </p:cond>
                                          </p:stCondLst>
                                        </p:cTn>
                                        <p:tgtEl>
                                          <p:spTgt spid="2480134"/>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80135"/>
                                        </p:tgtEl>
                                        <p:attrNameLst>
                                          <p:attrName>style.visibility</p:attrName>
                                        </p:attrNameLst>
                                      </p:cBhvr>
                                      <p:to>
                                        <p:strVal val="visible"/>
                                      </p:to>
                                    </p:set>
                                    <p:animEffect transition="in" filter="fade">
                                      <p:cBhvr>
                                        <p:cTn id="12" dur="2000"/>
                                        <p:tgtEl>
                                          <p:spTgt spid="2480135"/>
                                        </p:tgtEl>
                                      </p:cBhvr>
                                    </p:animEffect>
                                  </p:childTnLst>
                                  <p:subTnLst>
                                    <p:set>
                                      <p:cBhvr override="childStyle">
                                        <p:cTn dur="1" fill="hold" display="0" masterRel="sameClick" afterEffect="1">
                                          <p:stCondLst>
                                            <p:cond evt="end" delay="0">
                                              <p:tn val="10"/>
                                            </p:cond>
                                          </p:stCondLst>
                                        </p:cTn>
                                        <p:tgtEl>
                                          <p:spTgt spid="2480135"/>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80136"/>
                                        </p:tgtEl>
                                        <p:attrNameLst>
                                          <p:attrName>style.visibility</p:attrName>
                                        </p:attrNameLst>
                                      </p:cBhvr>
                                      <p:to>
                                        <p:strVal val="visible"/>
                                      </p:to>
                                    </p:set>
                                    <p:animEffect transition="in" filter="fade">
                                      <p:cBhvr>
                                        <p:cTn id="17" dur="2000"/>
                                        <p:tgtEl>
                                          <p:spTgt spid="2480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7747" name="Rectangle 2"/>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a:t>
            </a:r>
            <a:r>
              <a:rPr lang="zh-TW" altLang="en-US" sz="3200" smtClean="0">
                <a:solidFill>
                  <a:srgbClr val="FFFF66"/>
                </a:solidFill>
              </a:rPr>
              <a:t>策略性目標</a:t>
            </a:r>
          </a:p>
        </p:txBody>
      </p:sp>
      <p:sp>
        <p:nvSpPr>
          <p:cNvPr id="287746" name="投影片編號版面配置區 2"/>
          <p:cNvSpPr>
            <a:spLocks noGrp="1"/>
          </p:cNvSpPr>
          <p:nvPr>
            <p:ph type="sldNum" sz="quarter" idx="10"/>
          </p:nvPr>
        </p:nvSpPr>
        <p:spPr>
          <a:noFill/>
        </p:spPr>
        <p:txBody>
          <a:bodyPr/>
          <a:lstStyle/>
          <a:p>
            <a:fld id="{B436137F-A58E-4E7B-B31A-E9E662341126}" type="slidenum">
              <a:rPr lang="en-US" altLang="zh-TW"/>
              <a:pPr/>
              <a:t>8</a:t>
            </a:fld>
            <a:r>
              <a:rPr lang="en-US" altLang="zh-TW"/>
              <a:t>/34</a:t>
            </a:r>
          </a:p>
        </p:txBody>
      </p:sp>
      <p:sp>
        <p:nvSpPr>
          <p:cNvPr id="2482179" name="AutoShape 3"/>
          <p:cNvSpPr>
            <a:spLocks noChangeArrowheads="1"/>
          </p:cNvSpPr>
          <p:nvPr/>
        </p:nvSpPr>
        <p:spPr bwMode="auto">
          <a:xfrm>
            <a:off x="323850" y="2060575"/>
            <a:ext cx="8497888" cy="647700"/>
          </a:xfrm>
          <a:prstGeom prst="rightArrow">
            <a:avLst>
              <a:gd name="adj1" fmla="val 50657"/>
              <a:gd name="adj2" fmla="val 67301"/>
            </a:avLst>
          </a:prstGeom>
          <a:solidFill>
            <a:srgbClr val="FF99FF"/>
          </a:solidFill>
          <a:ln w="38100">
            <a:solidFill>
              <a:srgbClr val="5F5F5F"/>
            </a:solidFill>
            <a:miter lim="800000"/>
            <a:headEnd/>
            <a:tailEnd/>
          </a:ln>
          <a:effectLst>
            <a:outerShdw dist="35921" dir="2700000" algn="ctr" rotWithShape="0">
              <a:schemeClr val="bg2"/>
            </a:outerShdw>
          </a:effectLst>
        </p:spPr>
        <p:txBody>
          <a:bodyPr wrap="none" anchor="ctr"/>
          <a:lstStyle/>
          <a:p>
            <a:pPr algn="l">
              <a:defRPr/>
            </a:pPr>
            <a:r>
              <a:rPr lang="en-US" altLang="zh-TW" sz="2400">
                <a:latin typeface="標楷體" pitchFamily="65" charset="-120"/>
                <a:ea typeface="標楷體" pitchFamily="65" charset="-120"/>
              </a:rPr>
              <a:t>          95</a:t>
            </a:r>
            <a:r>
              <a:rPr lang="zh-TW" altLang="en-US" sz="2400">
                <a:latin typeface="標楷體" pitchFamily="65" charset="-120"/>
                <a:ea typeface="標楷體" pitchFamily="65" charset="-120"/>
              </a:rPr>
              <a:t>年       </a:t>
            </a:r>
            <a:r>
              <a:rPr lang="en-US" altLang="zh-TW" sz="2400">
                <a:latin typeface="標楷體" pitchFamily="65" charset="-120"/>
                <a:ea typeface="標楷體" pitchFamily="65" charset="-120"/>
              </a:rPr>
              <a:t>96</a:t>
            </a:r>
            <a:r>
              <a:rPr lang="zh-TW" altLang="en-US" sz="2400">
                <a:latin typeface="標楷體" pitchFamily="65" charset="-120"/>
                <a:ea typeface="標楷體" pitchFamily="65" charset="-120"/>
              </a:rPr>
              <a:t>年     </a:t>
            </a:r>
            <a:r>
              <a:rPr lang="en-US" altLang="zh-TW" sz="2400">
                <a:latin typeface="標楷體" pitchFamily="65" charset="-120"/>
                <a:ea typeface="標楷體" pitchFamily="65" charset="-120"/>
              </a:rPr>
              <a:t>97</a:t>
            </a:r>
            <a:r>
              <a:rPr lang="zh-TW" altLang="en-US" sz="2400">
                <a:latin typeface="標楷體" pitchFamily="65" charset="-120"/>
                <a:ea typeface="標楷體" pitchFamily="65" charset="-120"/>
              </a:rPr>
              <a:t>年      </a:t>
            </a:r>
            <a:r>
              <a:rPr lang="en-US" altLang="zh-TW" sz="2400">
                <a:latin typeface="標楷體" pitchFamily="65" charset="-120"/>
                <a:ea typeface="標楷體" pitchFamily="65" charset="-120"/>
              </a:rPr>
              <a:t>98</a:t>
            </a:r>
            <a:r>
              <a:rPr lang="zh-TW" altLang="en-US" sz="2400">
                <a:latin typeface="標楷體" pitchFamily="65" charset="-120"/>
                <a:ea typeface="標楷體" pitchFamily="65" charset="-120"/>
              </a:rPr>
              <a:t>年    </a:t>
            </a:r>
            <a:r>
              <a:rPr lang="en-US" altLang="zh-TW" sz="2400">
                <a:latin typeface="標楷體" pitchFamily="65" charset="-120"/>
                <a:ea typeface="標楷體" pitchFamily="65" charset="-120"/>
              </a:rPr>
              <a:t>99</a:t>
            </a:r>
            <a:r>
              <a:rPr lang="zh-TW" altLang="en-US" sz="2400">
                <a:latin typeface="標楷體" pitchFamily="65" charset="-120"/>
                <a:ea typeface="標楷體" pitchFamily="65" charset="-120"/>
              </a:rPr>
              <a:t>年</a:t>
            </a:r>
          </a:p>
        </p:txBody>
      </p:sp>
      <p:sp>
        <p:nvSpPr>
          <p:cNvPr id="2482180" name="Line 4"/>
          <p:cNvSpPr>
            <a:spLocks noChangeShapeType="1"/>
          </p:cNvSpPr>
          <p:nvPr/>
        </p:nvSpPr>
        <p:spPr bwMode="auto">
          <a:xfrm>
            <a:off x="3059113" y="2205038"/>
            <a:ext cx="0" cy="360362"/>
          </a:xfrm>
          <a:prstGeom prst="line">
            <a:avLst/>
          </a:prstGeom>
          <a:noFill/>
          <a:ln w="38100">
            <a:solidFill>
              <a:srgbClr val="5F5F5F"/>
            </a:solidFill>
            <a:miter lim="800000"/>
            <a:headEnd/>
            <a:tailEnd/>
          </a:ln>
          <a:effectLst>
            <a:outerShdw dist="35921" dir="2700000" algn="ctr" rotWithShape="0">
              <a:schemeClr val="bg2"/>
            </a:outerShdw>
          </a:effectLst>
        </p:spPr>
        <p:txBody>
          <a:bodyPr wrap="none"/>
          <a:lstStyle/>
          <a:p>
            <a:pPr>
              <a:defRPr/>
            </a:pPr>
            <a:endParaRPr lang="zh-TW" altLang="en-US"/>
          </a:p>
        </p:txBody>
      </p:sp>
      <p:sp>
        <p:nvSpPr>
          <p:cNvPr id="2482181" name="Line 5"/>
          <p:cNvSpPr>
            <a:spLocks noChangeShapeType="1"/>
          </p:cNvSpPr>
          <p:nvPr/>
        </p:nvSpPr>
        <p:spPr bwMode="auto">
          <a:xfrm>
            <a:off x="5940425" y="2205038"/>
            <a:ext cx="0" cy="360362"/>
          </a:xfrm>
          <a:prstGeom prst="line">
            <a:avLst/>
          </a:prstGeom>
          <a:noFill/>
          <a:ln w="38100">
            <a:solidFill>
              <a:srgbClr val="5F5F5F"/>
            </a:solidFill>
            <a:miter lim="800000"/>
            <a:headEnd/>
            <a:tailEnd/>
          </a:ln>
          <a:effectLst>
            <a:outerShdw dist="35921" dir="2700000" algn="ctr" rotWithShape="0">
              <a:schemeClr val="bg2"/>
            </a:outerShdw>
          </a:effectLst>
        </p:spPr>
        <p:txBody>
          <a:bodyPr wrap="none"/>
          <a:lstStyle/>
          <a:p>
            <a:pPr>
              <a:defRPr/>
            </a:pPr>
            <a:endParaRPr lang="zh-TW" altLang="en-US"/>
          </a:p>
        </p:txBody>
      </p:sp>
      <p:sp>
        <p:nvSpPr>
          <p:cNvPr id="2482182" name="Line 6"/>
          <p:cNvSpPr>
            <a:spLocks noChangeShapeType="1"/>
          </p:cNvSpPr>
          <p:nvPr/>
        </p:nvSpPr>
        <p:spPr bwMode="auto">
          <a:xfrm>
            <a:off x="7380288" y="2205038"/>
            <a:ext cx="0" cy="360362"/>
          </a:xfrm>
          <a:prstGeom prst="line">
            <a:avLst/>
          </a:prstGeom>
          <a:noFill/>
          <a:ln w="38100">
            <a:solidFill>
              <a:srgbClr val="5F5F5F"/>
            </a:solidFill>
            <a:prstDash val="sysDot"/>
            <a:miter lim="800000"/>
            <a:headEnd/>
            <a:tailEnd/>
          </a:ln>
          <a:effectLst>
            <a:outerShdw dist="35921" dir="2700000" algn="ctr" rotWithShape="0">
              <a:schemeClr val="bg2"/>
            </a:outerShdw>
          </a:effectLst>
        </p:spPr>
        <p:txBody>
          <a:bodyPr wrap="none"/>
          <a:lstStyle/>
          <a:p>
            <a:pPr>
              <a:defRPr/>
            </a:pPr>
            <a:endParaRPr lang="zh-TW" altLang="en-US"/>
          </a:p>
        </p:txBody>
      </p:sp>
      <p:grpSp>
        <p:nvGrpSpPr>
          <p:cNvPr id="2" name="Group 7"/>
          <p:cNvGrpSpPr>
            <a:grpSpLocks/>
          </p:cNvGrpSpPr>
          <p:nvPr/>
        </p:nvGrpSpPr>
        <p:grpSpPr bwMode="auto">
          <a:xfrm>
            <a:off x="323850" y="3068638"/>
            <a:ext cx="2592388" cy="3313112"/>
            <a:chOff x="204" y="1933"/>
            <a:chExt cx="1633" cy="2087"/>
          </a:xfrm>
        </p:grpSpPr>
        <p:sp>
          <p:nvSpPr>
            <p:cNvPr id="287761" name="AutoShape 8"/>
            <p:cNvSpPr>
              <a:spLocks noChangeArrowheads="1"/>
            </p:cNvSpPr>
            <p:nvPr/>
          </p:nvSpPr>
          <p:spPr bwMode="auto">
            <a:xfrm>
              <a:off x="204" y="1933"/>
              <a:ext cx="1633" cy="2087"/>
            </a:xfrm>
            <a:prstGeom prst="wedgeRectCallout">
              <a:avLst>
                <a:gd name="adj1" fmla="val 24588"/>
                <a:gd name="adj2" fmla="val -63176"/>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marL="174625" indent="-174625"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r>
                <a:rPr kumimoji="0" lang="zh-TW" altLang="en-US" sz="2000" b="1">
                  <a:solidFill>
                    <a:schemeClr val="bg2"/>
                  </a:solidFill>
                  <a:latin typeface="Tahoma" pitchFamily="34" charset="0"/>
                  <a:ea typeface="標楷體" pitchFamily="65" charset="-120"/>
                </a:rPr>
                <a:t>因應行政院組織改造與會計制度修訂之需求，</a:t>
              </a:r>
              <a:r>
                <a:rPr kumimoji="0" lang="zh-TW" altLang="en-US" sz="2000" b="1">
                  <a:solidFill>
                    <a:srgbClr val="CC3300"/>
                  </a:solidFill>
                  <a:latin typeface="Tahoma" pitchFamily="34" charset="0"/>
                  <a:ea typeface="標楷體" pitchFamily="65" charset="-120"/>
                </a:rPr>
                <a:t>達成資訊系統無接縫轉換</a:t>
              </a:r>
            </a:p>
            <a:p>
              <a:pPr marL="174625" indent="-174625" algn="l">
                <a:buClr>
                  <a:schemeClr val="accent1"/>
                </a:buClr>
                <a:buSzPct val="75000"/>
                <a:buFont typeface="Wingdings" pitchFamily="2" charset="2"/>
                <a:buChar char="n"/>
              </a:pPr>
              <a:endParaRPr kumimoji="0" lang="zh-TW" altLang="en-US"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endParaRPr kumimoji="0" lang="zh-TW" altLang="en-US"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endParaRPr kumimoji="0" lang="zh-TW" altLang="en-US"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p:txBody>
        </p:sp>
        <p:sp>
          <p:nvSpPr>
            <p:cNvPr id="287762" name="Rectangle 9"/>
            <p:cNvSpPr>
              <a:spLocks noChangeArrowheads="1"/>
            </p:cNvSpPr>
            <p:nvPr/>
          </p:nvSpPr>
          <p:spPr bwMode="auto">
            <a:xfrm>
              <a:off x="249" y="2069"/>
              <a:ext cx="1542" cy="288"/>
            </a:xfrm>
            <a:prstGeom prst="rect">
              <a:avLst/>
            </a:prstGeom>
            <a:gradFill rotWithShape="1">
              <a:gsLst>
                <a:gs pos="0">
                  <a:srgbClr val="FFFFFF"/>
                </a:gs>
                <a:gs pos="100000">
                  <a:srgbClr val="FFCC00"/>
                </a:gs>
              </a:gsLst>
              <a:path path="shape">
                <a:fillToRect l="50000" t="50000" r="50000" b="50000"/>
              </a:path>
            </a:gradFill>
            <a:ln w="9525">
              <a:noFill/>
              <a:miter lim="800000"/>
              <a:headEnd/>
              <a:tailEnd/>
            </a:ln>
          </p:spPr>
          <p:txBody>
            <a:bodyPr>
              <a:spAutoFit/>
            </a:bodyPr>
            <a:lstStyle/>
            <a:p>
              <a:pPr algn="l"/>
              <a:r>
                <a:rPr lang="zh-TW" altLang="en-US" sz="2400" b="1">
                  <a:solidFill>
                    <a:schemeClr val="folHlink"/>
                  </a:solidFill>
                  <a:latin typeface="標楷體" pitchFamily="65" charset="-120"/>
                  <a:ea typeface="標楷體" pitchFamily="65" charset="-120"/>
                </a:rPr>
                <a:t>近程目標</a:t>
              </a:r>
              <a:r>
                <a:rPr lang="en-US" altLang="zh-TW" sz="2400" b="1">
                  <a:solidFill>
                    <a:schemeClr val="folHlink"/>
                  </a:solidFill>
                  <a:latin typeface="標楷體" pitchFamily="65" charset="-120"/>
                  <a:ea typeface="標楷體" pitchFamily="65" charset="-120"/>
                </a:rPr>
                <a:t>(1</a:t>
              </a:r>
              <a:r>
                <a:rPr lang="zh-TW" altLang="en-US" sz="2400" b="1">
                  <a:solidFill>
                    <a:schemeClr val="folHlink"/>
                  </a:solidFill>
                  <a:latin typeface="標楷體" pitchFamily="65" charset="-120"/>
                  <a:ea typeface="標楷體" pitchFamily="65" charset="-120"/>
                </a:rPr>
                <a:t>年内</a:t>
              </a:r>
              <a:r>
                <a:rPr lang="en-US" altLang="zh-TW" sz="2400" b="1">
                  <a:solidFill>
                    <a:schemeClr val="folHlink"/>
                  </a:solidFill>
                  <a:latin typeface="標楷體" pitchFamily="65" charset="-120"/>
                  <a:ea typeface="標楷體" pitchFamily="65" charset="-120"/>
                </a:rPr>
                <a:t>)</a:t>
              </a:r>
            </a:p>
          </p:txBody>
        </p:sp>
      </p:grpSp>
      <p:sp>
        <p:nvSpPr>
          <p:cNvPr id="287753" name="AutoShape 10"/>
          <p:cNvSpPr>
            <a:spLocks noChangeArrowheads="1"/>
          </p:cNvSpPr>
          <p:nvPr/>
        </p:nvSpPr>
        <p:spPr bwMode="auto">
          <a:xfrm rot="10800000" flipH="1" flipV="1">
            <a:off x="3059113" y="1773238"/>
            <a:ext cx="431800" cy="360362"/>
          </a:xfrm>
          <a:custGeom>
            <a:avLst/>
            <a:gdLst>
              <a:gd name="T0" fmla="*/ 302380 w 21600"/>
              <a:gd name="T1" fmla="*/ 0 h 21600"/>
              <a:gd name="T2" fmla="*/ 302380 w 21600"/>
              <a:gd name="T3" fmla="*/ 202837 h 21600"/>
              <a:gd name="T4" fmla="*/ 64710 w 21600"/>
              <a:gd name="T5" fmla="*/ 360362 h 21600"/>
              <a:gd name="T6" fmla="*/ 431800 w 21600"/>
              <a:gd name="T7" fmla="*/ 101419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2"/>
          </a:solidFill>
          <a:ln w="9525">
            <a:noFill/>
            <a:miter lim="800000"/>
            <a:headEnd/>
            <a:tailEnd/>
          </a:ln>
        </p:spPr>
        <p:txBody>
          <a:bodyPr wrap="none" anchor="ctr"/>
          <a:lstStyle/>
          <a:p>
            <a:endParaRPr lang="zh-TW" altLang="en-US"/>
          </a:p>
        </p:txBody>
      </p:sp>
      <p:sp>
        <p:nvSpPr>
          <p:cNvPr id="287754" name="Rectangle 11"/>
          <p:cNvSpPr>
            <a:spLocks noChangeArrowheads="1"/>
          </p:cNvSpPr>
          <p:nvPr/>
        </p:nvSpPr>
        <p:spPr bwMode="auto">
          <a:xfrm>
            <a:off x="3492500" y="1639888"/>
            <a:ext cx="3841750" cy="366712"/>
          </a:xfrm>
          <a:prstGeom prst="rect">
            <a:avLst/>
          </a:prstGeom>
          <a:noFill/>
          <a:ln w="9525">
            <a:noFill/>
            <a:miter lim="800000"/>
            <a:headEnd/>
            <a:tailEnd/>
          </a:ln>
        </p:spPr>
        <p:txBody>
          <a:bodyPr wrap="none">
            <a:spAutoFit/>
          </a:bodyPr>
          <a:lstStyle/>
          <a:p>
            <a:pPr algn="l"/>
            <a:r>
              <a:rPr lang="en-US" altLang="zh-TW" b="1">
                <a:solidFill>
                  <a:schemeClr val="tx2"/>
                </a:solidFill>
                <a:latin typeface="標楷體" pitchFamily="65" charset="-120"/>
                <a:ea typeface="標楷體" pitchFamily="65" charset="-120"/>
              </a:rPr>
              <a:t>96.1.1</a:t>
            </a:r>
            <a:r>
              <a:rPr lang="zh-TW" altLang="en-US" b="1">
                <a:solidFill>
                  <a:schemeClr val="tx2"/>
                </a:solidFill>
                <a:latin typeface="標楷體" pitchFamily="65" charset="-120"/>
                <a:ea typeface="標楷體" pitchFamily="65" charset="-120"/>
              </a:rPr>
              <a:t>新組織架構及新制度正式啟動</a:t>
            </a:r>
          </a:p>
        </p:txBody>
      </p:sp>
      <p:grpSp>
        <p:nvGrpSpPr>
          <p:cNvPr id="3" name="Group 12"/>
          <p:cNvGrpSpPr>
            <a:grpSpLocks/>
          </p:cNvGrpSpPr>
          <p:nvPr/>
        </p:nvGrpSpPr>
        <p:grpSpPr bwMode="auto">
          <a:xfrm>
            <a:off x="3203575" y="3068638"/>
            <a:ext cx="2592388" cy="3313112"/>
            <a:chOff x="2018" y="1933"/>
            <a:chExt cx="1633" cy="2087"/>
          </a:xfrm>
        </p:grpSpPr>
        <p:sp>
          <p:nvSpPr>
            <p:cNvPr id="287759" name="AutoShape 13"/>
            <p:cNvSpPr>
              <a:spLocks noChangeArrowheads="1"/>
            </p:cNvSpPr>
            <p:nvPr/>
          </p:nvSpPr>
          <p:spPr bwMode="auto">
            <a:xfrm>
              <a:off x="2018" y="1933"/>
              <a:ext cx="1633" cy="2087"/>
            </a:xfrm>
            <a:prstGeom prst="wedgeRectCallout">
              <a:avLst>
                <a:gd name="adj1" fmla="val 25750"/>
                <a:gd name="adj2" fmla="val -64134"/>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marL="174625" indent="-174625"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r>
                <a:rPr kumimoji="0" lang="zh-TW" altLang="en-US" sz="2000" b="1">
                  <a:solidFill>
                    <a:schemeClr val="bg2"/>
                  </a:solidFill>
                  <a:latin typeface="Tahoma" pitchFamily="34" charset="0"/>
                  <a:ea typeface="標楷體" pitchFamily="65" charset="-120"/>
                </a:rPr>
                <a:t>整合預算及會計資訊，</a:t>
              </a:r>
              <a:r>
                <a:rPr kumimoji="0" lang="zh-TW" altLang="en-US" sz="2000" b="1">
                  <a:solidFill>
                    <a:srgbClr val="CC3300"/>
                  </a:solidFill>
                  <a:latin typeface="Tahoma" pitchFamily="34" charset="0"/>
                  <a:ea typeface="標楷體" pitchFamily="65" charset="-120"/>
                </a:rPr>
                <a:t>強化資訊分析</a:t>
              </a:r>
              <a:r>
                <a:rPr kumimoji="0" lang="zh-TW" altLang="en-US" sz="2000" b="1">
                  <a:solidFill>
                    <a:schemeClr val="bg2"/>
                  </a:solidFill>
                  <a:latin typeface="Tahoma" pitchFamily="34" charset="0"/>
                  <a:ea typeface="標楷體" pitchFamily="65" charset="-120"/>
                </a:rPr>
                <a:t>以提升決策品質</a:t>
              </a:r>
            </a:p>
            <a:p>
              <a:pPr marL="174625" indent="-174625" algn="l">
                <a:buClr>
                  <a:schemeClr val="accent1"/>
                </a:buClr>
                <a:buSzPct val="75000"/>
                <a:buFont typeface="Wingdings" pitchFamily="2" charset="2"/>
                <a:buChar char="n"/>
              </a:pPr>
              <a:r>
                <a:rPr kumimoji="0" lang="zh-TW" altLang="en-US" sz="2000" b="1">
                  <a:solidFill>
                    <a:schemeClr val="bg2"/>
                  </a:solidFill>
                  <a:latin typeface="Tahoma" pitchFamily="34" charset="0"/>
                  <a:ea typeface="標楷體" pitchFamily="65" charset="-120"/>
                </a:rPr>
                <a:t>預算及會計作業流</a:t>
              </a:r>
              <a:br>
                <a:rPr kumimoji="0" lang="zh-TW" altLang="en-US" sz="2000" b="1">
                  <a:solidFill>
                    <a:schemeClr val="bg2"/>
                  </a:solidFill>
                  <a:latin typeface="Tahoma" pitchFamily="34" charset="0"/>
                  <a:ea typeface="標楷體" pitchFamily="65" charset="-120"/>
                </a:rPr>
              </a:br>
              <a:r>
                <a:rPr kumimoji="0" lang="zh-TW" altLang="en-US" sz="2000" b="1">
                  <a:solidFill>
                    <a:schemeClr val="bg2"/>
                  </a:solidFill>
                  <a:latin typeface="Tahoma" pitchFamily="34" charset="0"/>
                  <a:ea typeface="標楷體" pitchFamily="65" charset="-120"/>
                </a:rPr>
                <a:t>程再造，改變工作</a:t>
              </a:r>
              <a:br>
                <a:rPr kumimoji="0" lang="zh-TW" altLang="en-US" sz="2000" b="1">
                  <a:solidFill>
                    <a:schemeClr val="bg2"/>
                  </a:solidFill>
                  <a:latin typeface="Tahoma" pitchFamily="34" charset="0"/>
                  <a:ea typeface="標楷體" pitchFamily="65" charset="-120"/>
                </a:rPr>
              </a:br>
              <a:r>
                <a:rPr kumimoji="0" lang="zh-TW" altLang="en-US" sz="2000" b="1">
                  <a:solidFill>
                    <a:schemeClr val="bg2"/>
                  </a:solidFill>
                  <a:latin typeface="Tahoma" pitchFamily="34" charset="0"/>
                  <a:ea typeface="標楷體" pitchFamily="65" charset="-120"/>
                </a:rPr>
                <a:t>方式建立新典範</a:t>
              </a:r>
            </a:p>
            <a:p>
              <a:pPr marL="354013" lvl="1" algn="l">
                <a:buClr>
                  <a:schemeClr val="accent1"/>
                </a:buClr>
                <a:buSzPct val="75000"/>
                <a:buFont typeface="Wingdings" pitchFamily="2" charset="2"/>
                <a:buChar char="n"/>
              </a:pPr>
              <a:endParaRPr kumimoji="0" lang="zh-TW" altLang="en-US" sz="2000" b="1">
                <a:solidFill>
                  <a:schemeClr val="bg2"/>
                </a:solidFill>
                <a:latin typeface="Tahoma" pitchFamily="34" charset="0"/>
                <a:ea typeface="標楷體" pitchFamily="65" charset="-120"/>
              </a:endParaRPr>
            </a:p>
            <a:p>
              <a:pPr marL="354013" lvl="1"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p:txBody>
        </p:sp>
        <p:sp>
          <p:nvSpPr>
            <p:cNvPr id="287760" name="Rectangle 14"/>
            <p:cNvSpPr>
              <a:spLocks noChangeArrowheads="1"/>
            </p:cNvSpPr>
            <p:nvPr/>
          </p:nvSpPr>
          <p:spPr bwMode="auto">
            <a:xfrm>
              <a:off x="2064" y="2069"/>
              <a:ext cx="1542" cy="288"/>
            </a:xfrm>
            <a:prstGeom prst="rect">
              <a:avLst/>
            </a:prstGeom>
            <a:gradFill rotWithShape="1">
              <a:gsLst>
                <a:gs pos="0">
                  <a:srgbClr val="FFFFFF"/>
                </a:gs>
                <a:gs pos="100000">
                  <a:srgbClr val="FFCC00"/>
                </a:gs>
              </a:gsLst>
              <a:path path="shape">
                <a:fillToRect l="50000" t="50000" r="50000" b="50000"/>
              </a:path>
            </a:gradFill>
            <a:ln w="9525">
              <a:noFill/>
              <a:miter lim="800000"/>
              <a:headEnd/>
              <a:tailEnd/>
            </a:ln>
          </p:spPr>
          <p:txBody>
            <a:bodyPr>
              <a:spAutoFit/>
            </a:bodyPr>
            <a:lstStyle/>
            <a:p>
              <a:pPr algn="l"/>
              <a:r>
                <a:rPr lang="zh-TW" altLang="en-US" sz="2400" b="1">
                  <a:solidFill>
                    <a:schemeClr val="folHlink"/>
                  </a:solidFill>
                  <a:latin typeface="標楷體" pitchFamily="65" charset="-120"/>
                  <a:ea typeface="標楷體" pitchFamily="65" charset="-120"/>
                </a:rPr>
                <a:t>中程目標</a:t>
              </a:r>
              <a:r>
                <a:rPr lang="en-US" altLang="zh-TW" sz="2400" b="1">
                  <a:solidFill>
                    <a:schemeClr val="folHlink"/>
                  </a:solidFill>
                  <a:latin typeface="標楷體" pitchFamily="65" charset="-120"/>
                  <a:ea typeface="標楷體" pitchFamily="65" charset="-120"/>
                </a:rPr>
                <a:t>(3</a:t>
              </a:r>
              <a:r>
                <a:rPr lang="zh-TW" altLang="en-US" sz="2400" b="1">
                  <a:solidFill>
                    <a:schemeClr val="folHlink"/>
                  </a:solidFill>
                  <a:latin typeface="標楷體" pitchFamily="65" charset="-120"/>
                  <a:ea typeface="標楷體" pitchFamily="65" charset="-120"/>
                </a:rPr>
                <a:t>年内</a:t>
              </a:r>
              <a:r>
                <a:rPr lang="en-US" altLang="zh-TW" sz="2400" b="1">
                  <a:solidFill>
                    <a:schemeClr val="folHlink"/>
                  </a:solidFill>
                  <a:latin typeface="標楷體" pitchFamily="65" charset="-120"/>
                  <a:ea typeface="標楷體" pitchFamily="65" charset="-120"/>
                </a:rPr>
                <a:t>)</a:t>
              </a:r>
            </a:p>
          </p:txBody>
        </p:sp>
      </p:grpSp>
      <p:grpSp>
        <p:nvGrpSpPr>
          <p:cNvPr id="4" name="Group 15"/>
          <p:cNvGrpSpPr>
            <a:grpSpLocks/>
          </p:cNvGrpSpPr>
          <p:nvPr/>
        </p:nvGrpSpPr>
        <p:grpSpPr bwMode="auto">
          <a:xfrm>
            <a:off x="6084888" y="3068638"/>
            <a:ext cx="2592387" cy="3313112"/>
            <a:chOff x="3833" y="1933"/>
            <a:chExt cx="1633" cy="2087"/>
          </a:xfrm>
        </p:grpSpPr>
        <p:sp>
          <p:nvSpPr>
            <p:cNvPr id="287757" name="AutoShape 16"/>
            <p:cNvSpPr>
              <a:spLocks noChangeArrowheads="1"/>
            </p:cNvSpPr>
            <p:nvPr/>
          </p:nvSpPr>
          <p:spPr bwMode="auto">
            <a:xfrm>
              <a:off x="3833" y="1933"/>
              <a:ext cx="1633" cy="2087"/>
            </a:xfrm>
            <a:prstGeom prst="wedgeRectCallout">
              <a:avLst>
                <a:gd name="adj1" fmla="val 22384"/>
                <a:gd name="adj2" fmla="val -63227"/>
              </a:avLst>
            </a:prstGeom>
            <a:gradFill rotWithShape="1">
              <a:gsLst>
                <a:gs pos="0">
                  <a:schemeClr val="bg1"/>
                </a:gs>
                <a:gs pos="100000">
                  <a:srgbClr val="7BF5B5"/>
                </a:gs>
              </a:gsLst>
              <a:path path="rect">
                <a:fillToRect l="50000" t="50000" r="50000" b="50000"/>
              </a:path>
            </a:gradFill>
            <a:ln w="38100" cap="rnd" algn="ctr">
              <a:solidFill>
                <a:srgbClr val="800080"/>
              </a:solidFill>
              <a:prstDash val="sysDot"/>
              <a:miter lim="800000"/>
              <a:headEnd/>
              <a:tailEnd/>
            </a:ln>
          </p:spPr>
          <p:txBody>
            <a:bodyPr anchor="ctr"/>
            <a:lstStyle/>
            <a:p>
              <a:pPr marL="174625" indent="-174625"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endParaRPr kumimoji="0" lang="en-US" altLang="zh-TW" sz="2000" b="1">
                <a:solidFill>
                  <a:schemeClr val="bg2"/>
                </a:solidFill>
                <a:latin typeface="Tahoma" pitchFamily="34" charset="0"/>
                <a:ea typeface="標楷體" pitchFamily="65" charset="-120"/>
              </a:endParaRPr>
            </a:p>
            <a:p>
              <a:pPr marL="174625" indent="-174625" algn="l">
                <a:buClr>
                  <a:schemeClr val="accent1"/>
                </a:buClr>
                <a:buSzPct val="75000"/>
                <a:buFont typeface="Wingdings" pitchFamily="2" charset="2"/>
                <a:buChar char="n"/>
              </a:pPr>
              <a:r>
                <a:rPr kumimoji="0" lang="zh-TW" altLang="en-US" sz="2000" b="1">
                  <a:solidFill>
                    <a:schemeClr val="bg2"/>
                  </a:solidFill>
                  <a:latin typeface="Tahoma" pitchFamily="34" charset="0"/>
                  <a:ea typeface="標楷體" pitchFamily="65" charset="-120"/>
                </a:rPr>
                <a:t>推動</a:t>
              </a:r>
              <a:r>
                <a:rPr kumimoji="0" lang="zh-TW" altLang="en-US" sz="2000" b="1">
                  <a:solidFill>
                    <a:srgbClr val="CC3300"/>
                  </a:solidFill>
                  <a:latin typeface="Tahoma" pitchFamily="34" charset="0"/>
                  <a:ea typeface="標楷體" pitchFamily="65" charset="-120"/>
                </a:rPr>
                <a:t>書表與憑證減量</a:t>
              </a:r>
              <a:r>
                <a:rPr kumimoji="0" lang="zh-TW" altLang="en-US" sz="2000" b="1">
                  <a:solidFill>
                    <a:schemeClr val="bg2"/>
                  </a:solidFill>
                  <a:latin typeface="Tahoma" pitchFamily="34" charset="0"/>
                  <a:ea typeface="標楷體" pitchFamily="65" charset="-120"/>
                </a:rPr>
                <a:t>，以電子書表及電子憑證取代紙本書表與憑證</a:t>
              </a:r>
            </a:p>
            <a:p>
              <a:pPr marL="174625" indent="-174625" algn="l">
                <a:buClr>
                  <a:schemeClr val="accent1"/>
                </a:buClr>
                <a:buSzPct val="75000"/>
                <a:buFont typeface="Wingdings" pitchFamily="2" charset="2"/>
                <a:buChar char="n"/>
              </a:pPr>
              <a:r>
                <a:rPr kumimoji="0" lang="zh-TW" altLang="en-US" sz="2000" b="1">
                  <a:solidFill>
                    <a:schemeClr val="bg2"/>
                  </a:solidFill>
                  <a:latin typeface="Tahoma" pitchFamily="34" charset="0"/>
                  <a:ea typeface="標楷體" pitchFamily="65" charset="-120"/>
                </a:rPr>
                <a:t>發展整合性資訊服</a:t>
              </a:r>
              <a:br>
                <a:rPr kumimoji="0" lang="zh-TW" altLang="en-US" sz="2000" b="1">
                  <a:solidFill>
                    <a:schemeClr val="bg2"/>
                  </a:solidFill>
                  <a:latin typeface="Tahoma" pitchFamily="34" charset="0"/>
                  <a:ea typeface="標楷體" pitchFamily="65" charset="-120"/>
                </a:rPr>
              </a:br>
              <a:r>
                <a:rPr kumimoji="0" lang="zh-TW" altLang="en-US" sz="2000" b="1">
                  <a:solidFill>
                    <a:schemeClr val="bg2"/>
                  </a:solidFill>
                  <a:latin typeface="Tahoma" pitchFamily="34" charset="0"/>
                  <a:ea typeface="標楷體" pitchFamily="65" charset="-120"/>
                </a:rPr>
                <a:t>務，建立高品質行</a:t>
              </a:r>
              <a:br>
                <a:rPr kumimoji="0" lang="zh-TW" altLang="en-US" sz="2000" b="1">
                  <a:solidFill>
                    <a:schemeClr val="bg2"/>
                  </a:solidFill>
                  <a:latin typeface="Tahoma" pitchFamily="34" charset="0"/>
                  <a:ea typeface="標楷體" pitchFamily="65" charset="-120"/>
                </a:rPr>
              </a:br>
              <a:r>
                <a:rPr kumimoji="0" lang="zh-TW" altLang="en-US" sz="2000" b="1">
                  <a:solidFill>
                    <a:schemeClr val="bg2"/>
                  </a:solidFill>
                  <a:latin typeface="Tahoma" pitchFamily="34" charset="0"/>
                  <a:ea typeface="標楷體" pitchFamily="65" charset="-120"/>
                </a:rPr>
                <a:t>政知識庫與決策支</a:t>
              </a:r>
              <a:br>
                <a:rPr kumimoji="0" lang="zh-TW" altLang="en-US" sz="2000" b="1">
                  <a:solidFill>
                    <a:schemeClr val="bg2"/>
                  </a:solidFill>
                  <a:latin typeface="Tahoma" pitchFamily="34" charset="0"/>
                  <a:ea typeface="標楷體" pitchFamily="65" charset="-120"/>
                </a:rPr>
              </a:br>
              <a:r>
                <a:rPr kumimoji="0" lang="zh-TW" altLang="en-US" sz="2000" b="1">
                  <a:solidFill>
                    <a:schemeClr val="bg2"/>
                  </a:solidFill>
                  <a:latin typeface="Tahoma" pitchFamily="34" charset="0"/>
                  <a:ea typeface="標楷體" pitchFamily="65" charset="-120"/>
                </a:rPr>
                <a:t>援體系</a:t>
              </a:r>
            </a:p>
          </p:txBody>
        </p:sp>
        <p:sp>
          <p:nvSpPr>
            <p:cNvPr id="287758" name="Rectangle 17"/>
            <p:cNvSpPr>
              <a:spLocks noChangeArrowheads="1"/>
            </p:cNvSpPr>
            <p:nvPr/>
          </p:nvSpPr>
          <p:spPr bwMode="auto">
            <a:xfrm>
              <a:off x="3878" y="2069"/>
              <a:ext cx="1542" cy="288"/>
            </a:xfrm>
            <a:prstGeom prst="rect">
              <a:avLst/>
            </a:prstGeom>
            <a:gradFill rotWithShape="1">
              <a:gsLst>
                <a:gs pos="0">
                  <a:srgbClr val="FFFFFF"/>
                </a:gs>
                <a:gs pos="100000">
                  <a:srgbClr val="FFCC00"/>
                </a:gs>
              </a:gsLst>
              <a:path path="shape">
                <a:fillToRect l="50000" t="50000" r="50000" b="50000"/>
              </a:path>
            </a:gradFill>
            <a:ln w="9525">
              <a:noFill/>
              <a:miter lim="800000"/>
              <a:headEnd/>
              <a:tailEnd/>
            </a:ln>
          </p:spPr>
          <p:txBody>
            <a:bodyPr>
              <a:spAutoFit/>
            </a:bodyPr>
            <a:lstStyle/>
            <a:p>
              <a:pPr algn="l"/>
              <a:r>
                <a:rPr lang="zh-TW" altLang="en-US" sz="2400" b="1">
                  <a:solidFill>
                    <a:schemeClr val="folHlink"/>
                  </a:solidFill>
                  <a:latin typeface="標楷體" pitchFamily="65" charset="-120"/>
                  <a:ea typeface="標楷體" pitchFamily="65" charset="-120"/>
                </a:rPr>
                <a:t>遠程目標</a:t>
              </a:r>
              <a:r>
                <a:rPr lang="en-US" altLang="zh-TW" sz="2400" b="1">
                  <a:solidFill>
                    <a:schemeClr val="folHlink"/>
                  </a:solidFill>
                  <a:latin typeface="標楷體" pitchFamily="65" charset="-120"/>
                  <a:ea typeface="標楷體" pitchFamily="65" charset="-120"/>
                </a:rPr>
                <a:t>(5</a:t>
              </a:r>
              <a:r>
                <a:rPr lang="zh-TW" altLang="en-US" sz="2400" b="1">
                  <a:solidFill>
                    <a:schemeClr val="folHlink"/>
                  </a:solidFill>
                  <a:latin typeface="標楷體" pitchFamily="65" charset="-120"/>
                  <a:ea typeface="標楷體" pitchFamily="65" charset="-120"/>
                </a:rPr>
                <a:t>年内</a:t>
              </a:r>
              <a:r>
                <a:rPr lang="en-US" altLang="zh-TW" sz="2400" b="1">
                  <a:solidFill>
                    <a:schemeClr val="folHlink"/>
                  </a:solidFill>
                  <a:latin typeface="標楷體" pitchFamily="65" charset="-120"/>
                  <a:ea typeface="標楷體" pitchFamily="65" charset="-120"/>
                </a:rPr>
                <a:t>)</a:t>
              </a:r>
            </a:p>
          </p:txBody>
        </p:sp>
      </p:gr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FFFFFF"/>
            </a:gs>
            <a:gs pos="50000">
              <a:srgbClr val="CCECFF"/>
            </a:gs>
            <a:gs pos="100000">
              <a:srgbClr val="FFFFFF"/>
            </a:gs>
          </a:gsLst>
          <a:lin ang="2700000" scaled="1"/>
        </a:gradFill>
        <a:effectLst/>
      </p:bgPr>
    </p:bg>
    <p:spTree>
      <p:nvGrpSpPr>
        <p:cNvPr id="1" name=""/>
        <p:cNvGrpSpPr/>
        <p:nvPr/>
      </p:nvGrpSpPr>
      <p:grpSpPr>
        <a:xfrm>
          <a:off x="0" y="0"/>
          <a:ext cx="0" cy="0"/>
          <a:chOff x="0" y="0"/>
          <a:chExt cx="0" cy="0"/>
        </a:xfrm>
      </p:grpSpPr>
      <p:sp>
        <p:nvSpPr>
          <p:cNvPr id="288771" name="Rectangle 2"/>
          <p:cNvSpPr>
            <a:spLocks noGrp="1" noChangeArrowheads="1"/>
          </p:cNvSpPr>
          <p:nvPr>
            <p:ph type="title"/>
          </p:nvPr>
        </p:nvSpPr>
        <p:spPr/>
        <p:txBody>
          <a:bodyPr/>
          <a:lstStyle/>
          <a:p>
            <a:pPr eaLnBrk="1" hangingPunct="1"/>
            <a:r>
              <a:rPr lang="zh-TW" altLang="en-US" smtClean="0"/>
              <a:t>資訊系統策略規劃</a:t>
            </a:r>
            <a:br>
              <a:rPr lang="zh-TW" altLang="en-US" smtClean="0"/>
            </a:br>
            <a:r>
              <a:rPr lang="en-US" altLang="zh-TW" sz="3200" smtClean="0">
                <a:solidFill>
                  <a:srgbClr val="FFFF66"/>
                </a:solidFill>
              </a:rPr>
              <a:t>--IS</a:t>
            </a:r>
            <a:r>
              <a:rPr lang="zh-TW" altLang="en-US" sz="3200" smtClean="0">
                <a:solidFill>
                  <a:srgbClr val="FFFF66"/>
                </a:solidFill>
              </a:rPr>
              <a:t>策略</a:t>
            </a:r>
          </a:p>
        </p:txBody>
      </p:sp>
      <p:sp>
        <p:nvSpPr>
          <p:cNvPr id="288784" name="Rectangle 49"/>
          <p:cNvSpPr>
            <a:spLocks noGrp="1" noChangeArrowheads="1"/>
          </p:cNvSpPr>
          <p:nvPr>
            <p:ph idx="1"/>
          </p:nvPr>
        </p:nvSpPr>
        <p:spPr>
          <a:xfrm>
            <a:off x="2484438" y="1484313"/>
            <a:ext cx="3744912" cy="576262"/>
          </a:xfrm>
          <a:noFill/>
        </p:spPr>
        <p:txBody>
          <a:bodyPr/>
          <a:lstStyle/>
          <a:p>
            <a:pPr algn="ctr" eaLnBrk="1" hangingPunct="1">
              <a:buFont typeface="Wingdings" pitchFamily="2" charset="2"/>
              <a:buNone/>
            </a:pPr>
            <a:r>
              <a:rPr lang="zh-TW" altLang="en-US" smtClean="0"/>
              <a:t>資訊系統整體架構</a:t>
            </a:r>
          </a:p>
        </p:txBody>
      </p:sp>
      <p:sp>
        <p:nvSpPr>
          <p:cNvPr id="288770" name="投影片編號版面配置區 3"/>
          <p:cNvSpPr>
            <a:spLocks noGrp="1"/>
          </p:cNvSpPr>
          <p:nvPr>
            <p:ph type="sldNum" sz="quarter" idx="10"/>
          </p:nvPr>
        </p:nvSpPr>
        <p:spPr>
          <a:noFill/>
        </p:spPr>
        <p:txBody>
          <a:bodyPr/>
          <a:lstStyle/>
          <a:p>
            <a:fld id="{79F4545B-17D3-4948-97F4-DEED8CF652B2}" type="slidenum">
              <a:rPr lang="en-US" altLang="zh-TW"/>
              <a:pPr/>
              <a:t>9</a:t>
            </a:fld>
            <a:r>
              <a:rPr lang="en-US" altLang="zh-TW"/>
              <a:t>/34</a:t>
            </a:r>
          </a:p>
        </p:txBody>
      </p:sp>
      <p:sp>
        <p:nvSpPr>
          <p:cNvPr id="288772" name="Rectangle 3"/>
          <p:cNvSpPr>
            <a:spLocks noChangeArrowheads="1"/>
          </p:cNvSpPr>
          <p:nvPr/>
        </p:nvSpPr>
        <p:spPr bwMode="auto">
          <a:xfrm>
            <a:off x="396875" y="6137275"/>
            <a:ext cx="1798638" cy="720725"/>
          </a:xfrm>
          <a:prstGeom prst="rect">
            <a:avLst/>
          </a:prstGeom>
          <a:noFill/>
          <a:ln w="9525">
            <a:noFill/>
            <a:miter lim="800000"/>
            <a:headEnd/>
            <a:tailEnd/>
          </a:ln>
        </p:spPr>
        <p:txBody>
          <a:bodyPr/>
          <a:lstStyle/>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主計處統一開發套裝軟體</a:t>
            </a:r>
          </a:p>
        </p:txBody>
      </p:sp>
      <p:sp>
        <p:nvSpPr>
          <p:cNvPr id="288773" name="Oval 4"/>
          <p:cNvSpPr>
            <a:spLocks noChangeArrowheads="1"/>
          </p:cNvSpPr>
          <p:nvPr/>
        </p:nvSpPr>
        <p:spPr bwMode="auto">
          <a:xfrm>
            <a:off x="7092950" y="5200650"/>
            <a:ext cx="1439863" cy="862013"/>
          </a:xfrm>
          <a:prstGeom prst="ellipse">
            <a:avLst/>
          </a:prstGeom>
          <a:gradFill rotWithShape="0">
            <a:gsLst>
              <a:gs pos="0">
                <a:srgbClr val="A8C1FE"/>
              </a:gs>
              <a:gs pos="100000">
                <a:srgbClr val="FFFFFF"/>
              </a:gs>
            </a:gsLst>
            <a:lin ang="2700000" scaled="1"/>
          </a:gradFill>
          <a:ln w="12700">
            <a:solidFill>
              <a:schemeClr val="tx1"/>
            </a:solidFill>
            <a:round/>
            <a:headEnd type="none" w="sm" len="sm"/>
            <a:tailEnd type="none" w="sm" len="sm"/>
          </a:ln>
        </p:spPr>
        <p:txBody>
          <a:bodyPr wrap="none" anchor="ctr"/>
          <a:lstStyle/>
          <a:p>
            <a:pPr algn="l">
              <a:lnSpc>
                <a:spcPct val="80000"/>
              </a:lnSpc>
            </a:pPr>
            <a:endParaRPr lang="zh-TW" altLang="zh-TW" b="1">
              <a:solidFill>
                <a:srgbClr val="CC0000"/>
              </a:solidFill>
              <a:ea typeface="華康中楷體" pitchFamily="49" charset="-120"/>
            </a:endParaRPr>
          </a:p>
        </p:txBody>
      </p:sp>
      <p:sp>
        <p:nvSpPr>
          <p:cNvPr id="288774" name="Rectangle 5"/>
          <p:cNvSpPr>
            <a:spLocks noChangeArrowheads="1"/>
          </p:cNvSpPr>
          <p:nvPr/>
        </p:nvSpPr>
        <p:spPr bwMode="auto">
          <a:xfrm>
            <a:off x="7092950" y="5273675"/>
            <a:ext cx="1422400" cy="701675"/>
          </a:xfrm>
          <a:prstGeom prst="rect">
            <a:avLst/>
          </a:prstGeom>
          <a:noFill/>
          <a:ln w="9525">
            <a:noFill/>
            <a:miter lim="800000"/>
            <a:headEnd/>
            <a:tailEnd/>
          </a:ln>
        </p:spPr>
        <p:txBody>
          <a:bodyPr>
            <a:spAutoFit/>
          </a:bodyPr>
          <a:lstStyle/>
          <a:p>
            <a:r>
              <a:rPr lang="zh-TW" altLang="en-US" sz="2000" b="1">
                <a:solidFill>
                  <a:schemeClr val="tx2"/>
                </a:solidFill>
                <a:latin typeface="Times New Roman" pitchFamily="18" charset="0"/>
                <a:ea typeface="標楷體" pitchFamily="65" charset="-120"/>
              </a:rPr>
              <a:t>自建</a:t>
            </a:r>
          </a:p>
          <a:p>
            <a:r>
              <a:rPr lang="zh-TW" altLang="en-US" sz="2000" b="1">
                <a:solidFill>
                  <a:schemeClr val="tx2"/>
                </a:solidFill>
                <a:latin typeface="Times New Roman" pitchFamily="18" charset="0"/>
                <a:ea typeface="標楷體" pitchFamily="65" charset="-120"/>
              </a:rPr>
              <a:t>資訊系統</a:t>
            </a:r>
          </a:p>
        </p:txBody>
      </p:sp>
      <p:sp>
        <p:nvSpPr>
          <p:cNvPr id="288775" name="Rectangle 6"/>
          <p:cNvSpPr>
            <a:spLocks noChangeArrowheads="1"/>
          </p:cNvSpPr>
          <p:nvPr/>
        </p:nvSpPr>
        <p:spPr bwMode="auto">
          <a:xfrm>
            <a:off x="6877050" y="6021388"/>
            <a:ext cx="1800225" cy="576262"/>
          </a:xfrm>
          <a:prstGeom prst="rect">
            <a:avLst/>
          </a:prstGeom>
          <a:noFill/>
          <a:ln w="9525">
            <a:noFill/>
            <a:miter lim="800000"/>
            <a:headEnd/>
            <a:tailEnd/>
          </a:ln>
        </p:spPr>
        <p:txBody>
          <a:bodyPr/>
          <a:lstStyle/>
          <a:p>
            <a:pPr>
              <a:spcBef>
                <a:spcPct val="20000"/>
              </a:spcBef>
              <a:buClr>
                <a:schemeClr val="folHlink"/>
              </a:buClr>
              <a:buSzPct val="80000"/>
              <a:buFont typeface="Wingdings" pitchFamily="2" charset="2"/>
              <a:buNone/>
            </a:pPr>
            <a:r>
              <a:rPr lang="zh-TW" altLang="en-US" b="1">
                <a:solidFill>
                  <a:schemeClr val="folHlink"/>
                </a:solidFill>
                <a:latin typeface="Tahoma" pitchFamily="34" charset="0"/>
                <a:ea typeface="標楷體" pitchFamily="65" charset="-120"/>
              </a:rPr>
              <a:t>主計處統一規定資料交換格式</a:t>
            </a:r>
          </a:p>
        </p:txBody>
      </p:sp>
      <p:grpSp>
        <p:nvGrpSpPr>
          <p:cNvPr id="2" name="Group 7"/>
          <p:cNvGrpSpPr>
            <a:grpSpLocks noChangeAspect="1"/>
          </p:cNvGrpSpPr>
          <p:nvPr/>
        </p:nvGrpSpPr>
        <p:grpSpPr bwMode="auto">
          <a:xfrm rot="-6743128">
            <a:off x="6958807" y="4615656"/>
            <a:ext cx="679450" cy="696913"/>
            <a:chOff x="1680" y="1560"/>
            <a:chExt cx="481" cy="572"/>
          </a:xfrm>
        </p:grpSpPr>
        <p:sp>
          <p:nvSpPr>
            <p:cNvPr id="288834" name="Freeform 8"/>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8835" name="Freeform 9"/>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8836" name="Freeform 10"/>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8837" name="Freeform 11"/>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nvGrpSpPr>
          <p:cNvPr id="3" name="Group 12"/>
          <p:cNvGrpSpPr>
            <a:grpSpLocks noChangeAspect="1"/>
          </p:cNvGrpSpPr>
          <p:nvPr/>
        </p:nvGrpSpPr>
        <p:grpSpPr bwMode="auto">
          <a:xfrm rot="3209662">
            <a:off x="1915319" y="5698331"/>
            <a:ext cx="539750" cy="554038"/>
            <a:chOff x="1680" y="1560"/>
            <a:chExt cx="481" cy="572"/>
          </a:xfrm>
        </p:grpSpPr>
        <p:sp>
          <p:nvSpPr>
            <p:cNvPr id="288830" name="Freeform 13"/>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8831" name="Freeform 14"/>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8832" name="Freeform 15"/>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8833" name="Freeform 16"/>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nvGrpSpPr>
          <p:cNvPr id="4" name="Group 17"/>
          <p:cNvGrpSpPr>
            <a:grpSpLocks noChangeAspect="1"/>
          </p:cNvGrpSpPr>
          <p:nvPr/>
        </p:nvGrpSpPr>
        <p:grpSpPr bwMode="auto">
          <a:xfrm rot="3209662">
            <a:off x="1843882" y="5049044"/>
            <a:ext cx="539750" cy="554037"/>
            <a:chOff x="1680" y="1560"/>
            <a:chExt cx="481" cy="572"/>
          </a:xfrm>
        </p:grpSpPr>
        <p:sp>
          <p:nvSpPr>
            <p:cNvPr id="288826" name="Freeform 18"/>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8827" name="Freeform 19"/>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8828" name="Freeform 20"/>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8829" name="Freeform 21"/>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nvGrpSpPr>
          <p:cNvPr id="5" name="Group 22"/>
          <p:cNvGrpSpPr>
            <a:grpSpLocks/>
          </p:cNvGrpSpPr>
          <p:nvPr/>
        </p:nvGrpSpPr>
        <p:grpSpPr bwMode="auto">
          <a:xfrm>
            <a:off x="2341563" y="3328988"/>
            <a:ext cx="4537075" cy="3024187"/>
            <a:chOff x="1429" y="1888"/>
            <a:chExt cx="2858" cy="1905"/>
          </a:xfrm>
        </p:grpSpPr>
        <p:sp>
          <p:nvSpPr>
            <p:cNvPr id="288808" name="Rectangle 23"/>
            <p:cNvSpPr>
              <a:spLocks noChangeArrowheads="1"/>
            </p:cNvSpPr>
            <p:nvPr/>
          </p:nvSpPr>
          <p:spPr bwMode="auto">
            <a:xfrm>
              <a:off x="2246" y="1888"/>
              <a:ext cx="1088" cy="227"/>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pPr algn="l"/>
              <a:r>
                <a:rPr lang="zh-TW" altLang="en-US" sz="2000" b="1">
                  <a:solidFill>
                    <a:schemeClr val="tx2"/>
                  </a:solidFill>
                  <a:latin typeface="Tahoma" pitchFamily="34" charset="0"/>
                  <a:ea typeface="標楷體" pitchFamily="65" charset="-120"/>
                </a:rPr>
                <a:t>行政院主計處</a:t>
              </a:r>
            </a:p>
          </p:txBody>
        </p:sp>
        <p:sp>
          <p:nvSpPr>
            <p:cNvPr id="288809" name="Rectangle 24"/>
            <p:cNvSpPr>
              <a:spLocks noChangeArrowheads="1"/>
            </p:cNvSpPr>
            <p:nvPr/>
          </p:nvSpPr>
          <p:spPr bwMode="auto">
            <a:xfrm>
              <a:off x="1429" y="2523"/>
              <a:ext cx="1361" cy="1270"/>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公務機關</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8810" name="Text Box 25"/>
            <p:cNvSpPr txBox="1">
              <a:spLocks noChangeArrowheads="1"/>
            </p:cNvSpPr>
            <p:nvPr/>
          </p:nvSpPr>
          <p:spPr bwMode="auto">
            <a:xfrm>
              <a:off x="1520" y="2977"/>
              <a:ext cx="276" cy="635"/>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8811" name="Line 26"/>
            <p:cNvSpPr>
              <a:spLocks noChangeShapeType="1"/>
            </p:cNvSpPr>
            <p:nvPr/>
          </p:nvSpPr>
          <p:spPr bwMode="auto">
            <a:xfrm>
              <a:off x="2835" y="2115"/>
              <a:ext cx="0" cy="226"/>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8812" name="Rectangle 27"/>
            <p:cNvSpPr>
              <a:spLocks noChangeArrowheads="1"/>
            </p:cNvSpPr>
            <p:nvPr/>
          </p:nvSpPr>
          <p:spPr bwMode="auto">
            <a:xfrm>
              <a:off x="2019" y="3476"/>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分單位</a:t>
              </a:r>
            </a:p>
          </p:txBody>
        </p:sp>
        <p:sp>
          <p:nvSpPr>
            <p:cNvPr id="288813" name="Rectangle 28"/>
            <p:cNvSpPr>
              <a:spLocks noChangeArrowheads="1"/>
            </p:cNvSpPr>
            <p:nvPr/>
          </p:nvSpPr>
          <p:spPr bwMode="auto">
            <a:xfrm>
              <a:off x="2019" y="2841"/>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主管</a:t>
              </a:r>
            </a:p>
          </p:txBody>
        </p:sp>
        <p:sp>
          <p:nvSpPr>
            <p:cNvPr id="288814" name="Rectangle 29"/>
            <p:cNvSpPr>
              <a:spLocks noChangeArrowheads="1"/>
            </p:cNvSpPr>
            <p:nvPr/>
          </p:nvSpPr>
          <p:spPr bwMode="auto">
            <a:xfrm>
              <a:off x="2019" y="3158"/>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單位</a:t>
              </a:r>
            </a:p>
          </p:txBody>
        </p:sp>
        <p:sp>
          <p:nvSpPr>
            <p:cNvPr id="288815" name="Line 30"/>
            <p:cNvSpPr>
              <a:spLocks noChangeShapeType="1"/>
            </p:cNvSpPr>
            <p:nvPr/>
          </p:nvSpPr>
          <p:spPr bwMode="auto">
            <a:xfrm>
              <a:off x="2336" y="3067"/>
              <a:ext cx="0" cy="91"/>
            </a:xfrm>
            <a:prstGeom prst="line">
              <a:avLst/>
            </a:prstGeom>
            <a:noFill/>
            <a:ln w="9525">
              <a:solidFill>
                <a:schemeClr val="tx1"/>
              </a:solidFill>
              <a:miter lim="800000"/>
              <a:headEnd/>
              <a:tailEnd/>
            </a:ln>
          </p:spPr>
          <p:txBody>
            <a:bodyPr wrap="none"/>
            <a:lstStyle/>
            <a:p>
              <a:endParaRPr lang="zh-TW" altLang="en-US"/>
            </a:p>
          </p:txBody>
        </p:sp>
        <p:sp>
          <p:nvSpPr>
            <p:cNvPr id="288816" name="Line 31"/>
            <p:cNvSpPr>
              <a:spLocks noChangeShapeType="1"/>
            </p:cNvSpPr>
            <p:nvPr/>
          </p:nvSpPr>
          <p:spPr bwMode="auto">
            <a:xfrm>
              <a:off x="2336" y="3385"/>
              <a:ext cx="0" cy="91"/>
            </a:xfrm>
            <a:prstGeom prst="line">
              <a:avLst/>
            </a:prstGeom>
            <a:noFill/>
            <a:ln w="9525">
              <a:solidFill>
                <a:schemeClr val="tx1"/>
              </a:solidFill>
              <a:miter lim="800000"/>
              <a:headEnd/>
              <a:tailEnd/>
            </a:ln>
          </p:spPr>
          <p:txBody>
            <a:bodyPr wrap="none"/>
            <a:lstStyle/>
            <a:p>
              <a:endParaRPr lang="zh-TW" altLang="en-US"/>
            </a:p>
          </p:txBody>
        </p:sp>
        <p:sp>
          <p:nvSpPr>
            <p:cNvPr id="288817" name="Rectangle 32"/>
            <p:cNvSpPr>
              <a:spLocks noChangeArrowheads="1"/>
            </p:cNvSpPr>
            <p:nvPr/>
          </p:nvSpPr>
          <p:spPr bwMode="auto">
            <a:xfrm>
              <a:off x="2926" y="2523"/>
              <a:ext cx="1361" cy="1270"/>
            </a:xfrm>
            <a:prstGeom prst="rect">
              <a:avLst/>
            </a:prstGeom>
            <a:gradFill rotWithShape="1">
              <a:gsLst>
                <a:gs pos="0">
                  <a:srgbClr val="FFFFFF">
                    <a:alpha val="60001"/>
                  </a:srgbClr>
                </a:gs>
                <a:gs pos="100000">
                  <a:srgbClr val="0066FF">
                    <a:alpha val="60001"/>
                  </a:srgbClr>
                </a:gs>
              </a:gsLst>
              <a:path path="shape">
                <a:fillToRect l="50000" t="50000" r="50000" b="50000"/>
              </a:path>
            </a:gradFill>
            <a:ln w="9525" algn="ctr">
              <a:solidFill>
                <a:schemeClr val="tx1"/>
              </a:solidFill>
              <a:miter lim="800000"/>
              <a:headEnd/>
              <a:tailEnd/>
            </a:ln>
          </p:spPr>
          <p:txBody>
            <a:bodyPr wrap="none" anchor="ctr"/>
            <a:lstStyle/>
            <a:p>
              <a:r>
                <a:rPr lang="zh-TW" altLang="en-US" sz="2000" b="1">
                  <a:solidFill>
                    <a:schemeClr val="tx2"/>
                  </a:solidFill>
                  <a:latin typeface="Tahoma" pitchFamily="34" charset="0"/>
                  <a:ea typeface="標楷體" pitchFamily="65" charset="-120"/>
                </a:rPr>
                <a:t>事業機構</a:t>
              </a: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zh-TW" altLang="en-US" sz="2000" b="1">
                <a:solidFill>
                  <a:schemeClr val="tx2"/>
                </a:solidFill>
                <a:latin typeface="Tahoma" pitchFamily="34" charset="0"/>
                <a:ea typeface="標楷體" pitchFamily="65" charset="-120"/>
              </a:endParaRPr>
            </a:p>
            <a:p>
              <a:endParaRPr lang="en-US" altLang="zh-TW" sz="2000" b="1">
                <a:solidFill>
                  <a:schemeClr val="tx2"/>
                </a:solidFill>
                <a:latin typeface="Tahoma" pitchFamily="34" charset="0"/>
                <a:ea typeface="標楷體" pitchFamily="65" charset="-120"/>
              </a:endParaRPr>
            </a:p>
          </p:txBody>
        </p:sp>
        <p:sp>
          <p:nvSpPr>
            <p:cNvPr id="288818" name="Text Box 33"/>
            <p:cNvSpPr txBox="1">
              <a:spLocks noChangeArrowheads="1"/>
            </p:cNvSpPr>
            <p:nvPr/>
          </p:nvSpPr>
          <p:spPr bwMode="auto">
            <a:xfrm>
              <a:off x="3017" y="2931"/>
              <a:ext cx="276" cy="635"/>
            </a:xfrm>
            <a:prstGeom prst="rect">
              <a:avLst/>
            </a:prstGeom>
            <a:solidFill>
              <a:schemeClr val="bg1"/>
            </a:solidFill>
            <a:ln w="9525">
              <a:solidFill>
                <a:schemeClr val="tx1"/>
              </a:solidFill>
              <a:miter lim="800000"/>
              <a:headEnd/>
              <a:tailEnd/>
            </a:ln>
          </p:spPr>
          <p:txBody>
            <a:bodyPr vert="eaVert">
              <a:spAutoFit/>
            </a:bodyPr>
            <a:lstStyle/>
            <a:p>
              <a:pPr algn="l">
                <a:spcBef>
                  <a:spcPct val="50000"/>
                </a:spcBef>
              </a:pPr>
              <a:r>
                <a:rPr lang="zh-TW" altLang="en-US" sz="1600" b="1">
                  <a:solidFill>
                    <a:schemeClr val="accent2"/>
                  </a:solidFill>
                  <a:latin typeface="Tahoma" pitchFamily="34" charset="0"/>
                  <a:ea typeface="標楷體" pitchFamily="65" charset="-120"/>
                </a:rPr>
                <a:t>會計單位</a:t>
              </a:r>
            </a:p>
          </p:txBody>
        </p:sp>
        <p:sp>
          <p:nvSpPr>
            <p:cNvPr id="288819" name="Rectangle 34"/>
            <p:cNvSpPr>
              <a:spLocks noChangeArrowheads="1"/>
            </p:cNvSpPr>
            <p:nvPr/>
          </p:nvSpPr>
          <p:spPr bwMode="auto">
            <a:xfrm>
              <a:off x="3516" y="3476"/>
              <a:ext cx="635" cy="179"/>
            </a:xfrm>
            <a:prstGeom prst="rect">
              <a:avLst/>
            </a:prstGeom>
            <a:solidFill>
              <a:schemeClr val="bg1"/>
            </a:solidFill>
            <a:ln w="9525" algn="ctr">
              <a:solidFill>
                <a:schemeClr val="tx1"/>
              </a:solidFill>
              <a:miter lim="800000"/>
              <a:headEnd/>
              <a:tailEnd/>
            </a:ln>
          </p:spPr>
          <p:txBody>
            <a:bodyPr>
              <a:spAutoFit/>
            </a:bodyPr>
            <a:lstStyle/>
            <a:p>
              <a:pPr algn="l">
                <a:spcBef>
                  <a:spcPct val="50000"/>
                </a:spcBef>
              </a:pPr>
              <a:r>
                <a:rPr lang="zh-TW" altLang="en-US" sz="1200" b="1">
                  <a:solidFill>
                    <a:schemeClr val="accent2"/>
                  </a:solidFill>
                  <a:latin typeface="Tahoma" pitchFamily="34" charset="0"/>
                  <a:ea typeface="標楷體" pitchFamily="65" charset="-120"/>
                </a:rPr>
                <a:t>附屬分單位</a:t>
              </a:r>
            </a:p>
          </p:txBody>
        </p:sp>
        <p:sp>
          <p:nvSpPr>
            <p:cNvPr id="288820" name="Rectangle 35"/>
            <p:cNvSpPr>
              <a:spLocks noChangeArrowheads="1"/>
            </p:cNvSpPr>
            <p:nvPr/>
          </p:nvSpPr>
          <p:spPr bwMode="auto">
            <a:xfrm>
              <a:off x="3516" y="2841"/>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主管</a:t>
              </a:r>
            </a:p>
          </p:txBody>
        </p:sp>
        <p:sp>
          <p:nvSpPr>
            <p:cNvPr id="288821" name="Rectangle 36"/>
            <p:cNvSpPr>
              <a:spLocks noChangeArrowheads="1"/>
            </p:cNvSpPr>
            <p:nvPr/>
          </p:nvSpPr>
          <p:spPr bwMode="auto">
            <a:xfrm>
              <a:off x="3516" y="3158"/>
              <a:ext cx="635" cy="218"/>
            </a:xfrm>
            <a:prstGeom prst="rect">
              <a:avLst/>
            </a:prstGeom>
            <a:solidFill>
              <a:schemeClr val="bg1"/>
            </a:solidFill>
            <a:ln w="9525" algn="ctr">
              <a:solidFill>
                <a:schemeClr val="tx1"/>
              </a:solidFill>
              <a:miter lim="800000"/>
              <a:headEnd/>
              <a:tailEnd/>
            </a:ln>
          </p:spPr>
          <p:txBody>
            <a:bodyPr>
              <a:spAutoFit/>
            </a:bodyPr>
            <a:lstStyle/>
            <a:p>
              <a:pPr>
                <a:spcBef>
                  <a:spcPct val="50000"/>
                </a:spcBef>
              </a:pPr>
              <a:r>
                <a:rPr lang="zh-TW" altLang="en-US" sz="1600" b="1">
                  <a:solidFill>
                    <a:schemeClr val="accent2"/>
                  </a:solidFill>
                  <a:latin typeface="Tahoma" pitchFamily="34" charset="0"/>
                  <a:ea typeface="標楷體" pitchFamily="65" charset="-120"/>
                </a:rPr>
                <a:t>附屬單位</a:t>
              </a:r>
            </a:p>
          </p:txBody>
        </p:sp>
        <p:sp>
          <p:nvSpPr>
            <p:cNvPr id="288822" name="Line 37"/>
            <p:cNvSpPr>
              <a:spLocks noChangeShapeType="1"/>
            </p:cNvSpPr>
            <p:nvPr/>
          </p:nvSpPr>
          <p:spPr bwMode="auto">
            <a:xfrm>
              <a:off x="3833" y="3067"/>
              <a:ext cx="0" cy="91"/>
            </a:xfrm>
            <a:prstGeom prst="line">
              <a:avLst/>
            </a:prstGeom>
            <a:noFill/>
            <a:ln w="9525">
              <a:solidFill>
                <a:schemeClr val="tx1"/>
              </a:solidFill>
              <a:miter lim="800000"/>
              <a:headEnd/>
              <a:tailEnd/>
            </a:ln>
          </p:spPr>
          <p:txBody>
            <a:bodyPr wrap="none"/>
            <a:lstStyle/>
            <a:p>
              <a:endParaRPr lang="zh-TW" altLang="en-US"/>
            </a:p>
          </p:txBody>
        </p:sp>
        <p:sp>
          <p:nvSpPr>
            <p:cNvPr id="288823" name="Line 38"/>
            <p:cNvSpPr>
              <a:spLocks noChangeShapeType="1"/>
            </p:cNvSpPr>
            <p:nvPr/>
          </p:nvSpPr>
          <p:spPr bwMode="auto">
            <a:xfrm>
              <a:off x="3833" y="3385"/>
              <a:ext cx="0" cy="91"/>
            </a:xfrm>
            <a:prstGeom prst="line">
              <a:avLst/>
            </a:prstGeom>
            <a:noFill/>
            <a:ln w="9525">
              <a:solidFill>
                <a:schemeClr val="tx1"/>
              </a:solidFill>
              <a:miter lim="800000"/>
              <a:headEnd/>
              <a:tailEnd/>
            </a:ln>
          </p:spPr>
          <p:txBody>
            <a:bodyPr wrap="none"/>
            <a:lstStyle/>
            <a:p>
              <a:endParaRPr lang="zh-TW" altLang="en-US"/>
            </a:p>
          </p:txBody>
        </p:sp>
        <p:sp>
          <p:nvSpPr>
            <p:cNvPr id="288824" name="AutoShape 39"/>
            <p:cNvSpPr>
              <a:spLocks/>
            </p:cNvSpPr>
            <p:nvPr/>
          </p:nvSpPr>
          <p:spPr bwMode="auto">
            <a:xfrm>
              <a:off x="1837" y="2886"/>
              <a:ext cx="136" cy="726"/>
            </a:xfrm>
            <a:prstGeom prst="leftBrace">
              <a:avLst>
                <a:gd name="adj1" fmla="val 44485"/>
                <a:gd name="adj2" fmla="val 50000"/>
              </a:avLst>
            </a:prstGeom>
            <a:noFill/>
            <a:ln w="57150">
              <a:solidFill>
                <a:schemeClr val="folHlink"/>
              </a:solidFill>
              <a:miter lim="800000"/>
              <a:headEnd/>
              <a:tailEnd/>
            </a:ln>
          </p:spPr>
          <p:txBody>
            <a:bodyPr wrap="none" anchor="ctr"/>
            <a:lstStyle/>
            <a:p>
              <a:endParaRPr lang="zh-TW" altLang="en-US"/>
            </a:p>
          </p:txBody>
        </p:sp>
        <p:sp>
          <p:nvSpPr>
            <p:cNvPr id="288825" name="AutoShape 40"/>
            <p:cNvSpPr>
              <a:spLocks/>
            </p:cNvSpPr>
            <p:nvPr/>
          </p:nvSpPr>
          <p:spPr bwMode="auto">
            <a:xfrm>
              <a:off x="3334" y="2886"/>
              <a:ext cx="136" cy="726"/>
            </a:xfrm>
            <a:prstGeom prst="leftBrace">
              <a:avLst>
                <a:gd name="adj1" fmla="val 44485"/>
                <a:gd name="adj2" fmla="val 50000"/>
              </a:avLst>
            </a:prstGeom>
            <a:noFill/>
            <a:ln w="57150">
              <a:solidFill>
                <a:schemeClr val="folHlink"/>
              </a:solidFill>
              <a:miter lim="800000"/>
              <a:headEnd/>
              <a:tailEnd/>
            </a:ln>
          </p:spPr>
          <p:txBody>
            <a:bodyPr wrap="none" anchor="ctr"/>
            <a:lstStyle/>
            <a:p>
              <a:endParaRPr lang="zh-TW" altLang="en-US"/>
            </a:p>
          </p:txBody>
        </p:sp>
      </p:grpSp>
      <p:sp>
        <p:nvSpPr>
          <p:cNvPr id="288780" name="Line 41"/>
          <p:cNvSpPr>
            <a:spLocks noChangeShapeType="1"/>
          </p:cNvSpPr>
          <p:nvPr/>
        </p:nvSpPr>
        <p:spPr bwMode="auto">
          <a:xfrm flipV="1">
            <a:off x="3422650" y="4049713"/>
            <a:ext cx="2374900" cy="0"/>
          </a:xfrm>
          <a:prstGeom prst="line">
            <a:avLst/>
          </a:prstGeom>
          <a:noFill/>
          <a:ln w="9525">
            <a:solidFill>
              <a:schemeClr val="tx1"/>
            </a:solidFill>
            <a:miter lim="800000"/>
            <a:headEnd/>
            <a:tailEnd/>
          </a:ln>
        </p:spPr>
        <p:txBody>
          <a:bodyPr wrap="none"/>
          <a:lstStyle/>
          <a:p>
            <a:endParaRPr lang="zh-TW" altLang="en-US"/>
          </a:p>
        </p:txBody>
      </p:sp>
      <p:sp>
        <p:nvSpPr>
          <p:cNvPr id="288781" name="Line 42"/>
          <p:cNvSpPr>
            <a:spLocks noChangeShapeType="1"/>
          </p:cNvSpPr>
          <p:nvPr/>
        </p:nvSpPr>
        <p:spPr bwMode="auto">
          <a:xfrm>
            <a:off x="3422650" y="4049713"/>
            <a:ext cx="0" cy="288925"/>
          </a:xfrm>
          <a:prstGeom prst="line">
            <a:avLst/>
          </a:prstGeom>
          <a:noFill/>
          <a:ln w="9525">
            <a:solidFill>
              <a:schemeClr val="tx1"/>
            </a:solidFill>
            <a:miter lim="800000"/>
            <a:headEnd/>
            <a:tailEnd type="triangle" w="med" len="med"/>
          </a:ln>
        </p:spPr>
        <p:txBody>
          <a:bodyPr wrap="none"/>
          <a:lstStyle/>
          <a:p>
            <a:endParaRPr lang="zh-TW" altLang="en-US"/>
          </a:p>
        </p:txBody>
      </p:sp>
      <p:sp>
        <p:nvSpPr>
          <p:cNvPr id="288782" name="Line 43"/>
          <p:cNvSpPr>
            <a:spLocks noChangeShapeType="1"/>
          </p:cNvSpPr>
          <p:nvPr/>
        </p:nvSpPr>
        <p:spPr bwMode="auto">
          <a:xfrm>
            <a:off x="5797550" y="4049713"/>
            <a:ext cx="0" cy="288925"/>
          </a:xfrm>
          <a:prstGeom prst="line">
            <a:avLst/>
          </a:prstGeom>
          <a:noFill/>
          <a:ln w="9525">
            <a:solidFill>
              <a:schemeClr val="tx1"/>
            </a:solidFill>
            <a:miter lim="800000"/>
            <a:headEnd/>
            <a:tailEnd type="triangle" w="med" len="med"/>
          </a:ln>
        </p:spPr>
        <p:txBody>
          <a:bodyPr wrap="none"/>
          <a:lstStyle/>
          <a:p>
            <a:endParaRPr lang="zh-TW" altLang="en-US"/>
          </a:p>
        </p:txBody>
      </p:sp>
      <p:grpSp>
        <p:nvGrpSpPr>
          <p:cNvPr id="6" name="Group 44"/>
          <p:cNvGrpSpPr>
            <a:grpSpLocks noChangeAspect="1"/>
          </p:cNvGrpSpPr>
          <p:nvPr/>
        </p:nvGrpSpPr>
        <p:grpSpPr bwMode="auto">
          <a:xfrm rot="18102465" flipH="1">
            <a:off x="5442744" y="3134519"/>
            <a:ext cx="539750" cy="554038"/>
            <a:chOff x="1680" y="1560"/>
            <a:chExt cx="481" cy="572"/>
          </a:xfrm>
        </p:grpSpPr>
        <p:sp>
          <p:nvSpPr>
            <p:cNvPr id="288804" name="Freeform 45"/>
            <p:cNvSpPr>
              <a:spLocks noChangeAspect="1"/>
            </p:cNvSpPr>
            <p:nvPr/>
          </p:nvSpPr>
          <p:spPr bwMode="auto">
            <a:xfrm>
              <a:off x="1842" y="1560"/>
              <a:ext cx="319" cy="334"/>
            </a:xfrm>
            <a:custGeom>
              <a:avLst/>
              <a:gdLst>
                <a:gd name="T0" fmla="*/ 318 w 319"/>
                <a:gd name="T1" fmla="*/ 0 h 334"/>
                <a:gd name="T2" fmla="*/ 293 w 319"/>
                <a:gd name="T3" fmla="*/ 0 h 334"/>
                <a:gd name="T4" fmla="*/ 287 w 319"/>
                <a:gd name="T5" fmla="*/ 23 h 334"/>
                <a:gd name="T6" fmla="*/ 279 w 319"/>
                <a:gd name="T7" fmla="*/ 45 h 334"/>
                <a:gd name="T8" fmla="*/ 270 w 319"/>
                <a:gd name="T9" fmla="*/ 66 h 334"/>
                <a:gd name="T10" fmla="*/ 260 w 319"/>
                <a:gd name="T11" fmla="*/ 86 h 334"/>
                <a:gd name="T12" fmla="*/ 251 w 319"/>
                <a:gd name="T13" fmla="*/ 104 h 334"/>
                <a:gd name="T14" fmla="*/ 242 w 319"/>
                <a:gd name="T15" fmla="*/ 119 h 334"/>
                <a:gd name="T16" fmla="*/ 233 w 319"/>
                <a:gd name="T17" fmla="*/ 132 h 334"/>
                <a:gd name="T18" fmla="*/ 223 w 319"/>
                <a:gd name="T19" fmla="*/ 147 h 334"/>
                <a:gd name="T20" fmla="*/ 210 w 319"/>
                <a:gd name="T21" fmla="*/ 161 h 334"/>
                <a:gd name="T22" fmla="*/ 194 w 319"/>
                <a:gd name="T23" fmla="*/ 177 h 334"/>
                <a:gd name="T24" fmla="*/ 180 w 319"/>
                <a:gd name="T25" fmla="*/ 190 h 334"/>
                <a:gd name="T26" fmla="*/ 166 w 319"/>
                <a:gd name="T27" fmla="*/ 202 h 334"/>
                <a:gd name="T28" fmla="*/ 150 w 319"/>
                <a:gd name="T29" fmla="*/ 213 h 334"/>
                <a:gd name="T30" fmla="*/ 131 w 319"/>
                <a:gd name="T31" fmla="*/ 228 h 334"/>
                <a:gd name="T32" fmla="*/ 109 w 319"/>
                <a:gd name="T33" fmla="*/ 244 h 334"/>
                <a:gd name="T34" fmla="*/ 94 w 319"/>
                <a:gd name="T35" fmla="*/ 253 h 334"/>
                <a:gd name="T36" fmla="*/ 77 w 319"/>
                <a:gd name="T37" fmla="*/ 263 h 334"/>
                <a:gd name="T38" fmla="*/ 61 w 319"/>
                <a:gd name="T39" fmla="*/ 272 h 334"/>
                <a:gd name="T40" fmla="*/ 45 w 319"/>
                <a:gd name="T41" fmla="*/ 282 h 334"/>
                <a:gd name="T42" fmla="*/ 21 w 319"/>
                <a:gd name="T43" fmla="*/ 290 h 334"/>
                <a:gd name="T44" fmla="*/ 0 w 319"/>
                <a:gd name="T45" fmla="*/ 297 h 334"/>
                <a:gd name="T46" fmla="*/ 7 w 319"/>
                <a:gd name="T47" fmla="*/ 333 h 334"/>
                <a:gd name="T48" fmla="*/ 41 w 319"/>
                <a:gd name="T49" fmla="*/ 321 h 334"/>
                <a:gd name="T50" fmla="*/ 77 w 319"/>
                <a:gd name="T51" fmla="*/ 303 h 334"/>
                <a:gd name="T52" fmla="*/ 108 w 319"/>
                <a:gd name="T53" fmla="*/ 286 h 334"/>
                <a:gd name="T54" fmla="*/ 141 w 319"/>
                <a:gd name="T55" fmla="*/ 263 h 334"/>
                <a:gd name="T56" fmla="*/ 188 w 319"/>
                <a:gd name="T57" fmla="*/ 232 h 334"/>
                <a:gd name="T58" fmla="*/ 227 w 319"/>
                <a:gd name="T59" fmla="*/ 197 h 334"/>
                <a:gd name="T60" fmla="*/ 260 w 319"/>
                <a:gd name="T61" fmla="*/ 160 h 334"/>
                <a:gd name="T62" fmla="*/ 281 w 319"/>
                <a:gd name="T63" fmla="*/ 127 h 334"/>
                <a:gd name="T64" fmla="*/ 301 w 319"/>
                <a:gd name="T65" fmla="*/ 87 h 334"/>
                <a:gd name="T66" fmla="*/ 309 w 319"/>
                <a:gd name="T67" fmla="*/ 54 h 334"/>
                <a:gd name="T68" fmla="*/ 318 w 319"/>
                <a:gd name="T69" fmla="*/ 0 h 33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9"/>
                <a:gd name="T106" fmla="*/ 0 h 334"/>
                <a:gd name="T107" fmla="*/ 319 w 319"/>
                <a:gd name="T108" fmla="*/ 334 h 33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9" h="334">
                  <a:moveTo>
                    <a:pt x="318" y="0"/>
                  </a:moveTo>
                  <a:lnTo>
                    <a:pt x="293" y="0"/>
                  </a:lnTo>
                  <a:lnTo>
                    <a:pt x="287" y="23"/>
                  </a:lnTo>
                  <a:lnTo>
                    <a:pt x="279" y="45"/>
                  </a:lnTo>
                  <a:lnTo>
                    <a:pt x="270" y="66"/>
                  </a:lnTo>
                  <a:lnTo>
                    <a:pt x="260" y="86"/>
                  </a:lnTo>
                  <a:lnTo>
                    <a:pt x="251" y="104"/>
                  </a:lnTo>
                  <a:lnTo>
                    <a:pt x="242" y="119"/>
                  </a:lnTo>
                  <a:lnTo>
                    <a:pt x="233" y="132"/>
                  </a:lnTo>
                  <a:lnTo>
                    <a:pt x="223" y="147"/>
                  </a:lnTo>
                  <a:lnTo>
                    <a:pt x="210" y="161"/>
                  </a:lnTo>
                  <a:lnTo>
                    <a:pt x="194" y="177"/>
                  </a:lnTo>
                  <a:lnTo>
                    <a:pt x="180" y="190"/>
                  </a:lnTo>
                  <a:lnTo>
                    <a:pt x="166" y="202"/>
                  </a:lnTo>
                  <a:lnTo>
                    <a:pt x="150" y="213"/>
                  </a:lnTo>
                  <a:lnTo>
                    <a:pt x="131" y="228"/>
                  </a:lnTo>
                  <a:lnTo>
                    <a:pt x="109" y="244"/>
                  </a:lnTo>
                  <a:lnTo>
                    <a:pt x="94" y="253"/>
                  </a:lnTo>
                  <a:lnTo>
                    <a:pt x="77" y="263"/>
                  </a:lnTo>
                  <a:lnTo>
                    <a:pt x="61" y="272"/>
                  </a:lnTo>
                  <a:lnTo>
                    <a:pt x="45" y="282"/>
                  </a:lnTo>
                  <a:lnTo>
                    <a:pt x="21" y="290"/>
                  </a:lnTo>
                  <a:lnTo>
                    <a:pt x="0" y="297"/>
                  </a:lnTo>
                  <a:lnTo>
                    <a:pt x="7" y="333"/>
                  </a:lnTo>
                  <a:lnTo>
                    <a:pt x="41" y="321"/>
                  </a:lnTo>
                  <a:lnTo>
                    <a:pt x="77" y="303"/>
                  </a:lnTo>
                  <a:lnTo>
                    <a:pt x="108" y="286"/>
                  </a:lnTo>
                  <a:lnTo>
                    <a:pt x="141" y="263"/>
                  </a:lnTo>
                  <a:lnTo>
                    <a:pt x="188" y="232"/>
                  </a:lnTo>
                  <a:lnTo>
                    <a:pt x="227" y="197"/>
                  </a:lnTo>
                  <a:lnTo>
                    <a:pt x="260" y="160"/>
                  </a:lnTo>
                  <a:lnTo>
                    <a:pt x="281" y="127"/>
                  </a:lnTo>
                  <a:lnTo>
                    <a:pt x="301" y="87"/>
                  </a:lnTo>
                  <a:lnTo>
                    <a:pt x="309" y="54"/>
                  </a:lnTo>
                  <a:lnTo>
                    <a:pt x="318" y="0"/>
                  </a:lnTo>
                </a:path>
              </a:pathLst>
            </a:custGeom>
            <a:solidFill>
              <a:srgbClr val="008000"/>
            </a:solidFill>
            <a:ln w="9525" cap="rnd">
              <a:noFill/>
              <a:round/>
              <a:headEnd/>
              <a:tailEnd/>
            </a:ln>
          </p:spPr>
          <p:txBody>
            <a:bodyPr/>
            <a:lstStyle/>
            <a:p>
              <a:endParaRPr lang="zh-TW" altLang="en-US"/>
            </a:p>
          </p:txBody>
        </p:sp>
        <p:sp>
          <p:nvSpPr>
            <p:cNvPr id="288805" name="Freeform 46"/>
            <p:cNvSpPr>
              <a:spLocks noChangeAspect="1"/>
            </p:cNvSpPr>
            <p:nvPr/>
          </p:nvSpPr>
          <p:spPr bwMode="auto">
            <a:xfrm>
              <a:off x="1680" y="1958"/>
              <a:ext cx="227" cy="173"/>
            </a:xfrm>
            <a:custGeom>
              <a:avLst/>
              <a:gdLst>
                <a:gd name="T0" fmla="*/ 51 w 227"/>
                <a:gd name="T1" fmla="*/ 0 h 173"/>
                <a:gd name="T2" fmla="*/ 0 w 227"/>
                <a:gd name="T3" fmla="*/ 0 h 173"/>
                <a:gd name="T4" fmla="*/ 13 w 227"/>
                <a:gd name="T5" fmla="*/ 7 h 173"/>
                <a:gd name="T6" fmla="*/ 27 w 227"/>
                <a:gd name="T7" fmla="*/ 15 h 173"/>
                <a:gd name="T8" fmla="*/ 41 w 227"/>
                <a:gd name="T9" fmla="*/ 25 h 173"/>
                <a:gd name="T10" fmla="*/ 57 w 227"/>
                <a:gd name="T11" fmla="*/ 38 h 173"/>
                <a:gd name="T12" fmla="*/ 75 w 227"/>
                <a:gd name="T13" fmla="*/ 49 h 173"/>
                <a:gd name="T14" fmla="*/ 91 w 227"/>
                <a:gd name="T15" fmla="*/ 62 h 173"/>
                <a:gd name="T16" fmla="*/ 105 w 227"/>
                <a:gd name="T17" fmla="*/ 73 h 173"/>
                <a:gd name="T18" fmla="*/ 117 w 227"/>
                <a:gd name="T19" fmla="*/ 84 h 173"/>
                <a:gd name="T20" fmla="*/ 129 w 227"/>
                <a:gd name="T21" fmla="*/ 96 h 173"/>
                <a:gd name="T22" fmla="*/ 140 w 227"/>
                <a:gd name="T23" fmla="*/ 108 h 173"/>
                <a:gd name="T24" fmla="*/ 152 w 227"/>
                <a:gd name="T25" fmla="*/ 122 h 173"/>
                <a:gd name="T26" fmla="*/ 162 w 227"/>
                <a:gd name="T27" fmla="*/ 134 h 173"/>
                <a:gd name="T28" fmla="*/ 170 w 227"/>
                <a:gd name="T29" fmla="*/ 148 h 173"/>
                <a:gd name="T30" fmla="*/ 178 w 227"/>
                <a:gd name="T31" fmla="*/ 162 h 173"/>
                <a:gd name="T32" fmla="*/ 186 w 227"/>
                <a:gd name="T33" fmla="*/ 172 h 173"/>
                <a:gd name="T34" fmla="*/ 226 w 227"/>
                <a:gd name="T35" fmla="*/ 172 h 173"/>
                <a:gd name="T36" fmla="*/ 218 w 227"/>
                <a:gd name="T37" fmla="*/ 153 h 173"/>
                <a:gd name="T38" fmla="*/ 200 w 227"/>
                <a:gd name="T39" fmla="*/ 126 h 173"/>
                <a:gd name="T40" fmla="*/ 178 w 227"/>
                <a:gd name="T41" fmla="*/ 90 h 173"/>
                <a:gd name="T42" fmla="*/ 153 w 227"/>
                <a:gd name="T43" fmla="*/ 64 h 173"/>
                <a:gd name="T44" fmla="*/ 119 w 227"/>
                <a:gd name="T45" fmla="*/ 42 h 173"/>
                <a:gd name="T46" fmla="*/ 91 w 227"/>
                <a:gd name="T47" fmla="*/ 18 h 173"/>
                <a:gd name="T48" fmla="*/ 63 w 227"/>
                <a:gd name="T49" fmla="*/ 0 h 173"/>
                <a:gd name="T50" fmla="*/ 0 w 227"/>
                <a:gd name="T51" fmla="*/ 0 h 173"/>
                <a:gd name="T52" fmla="*/ 1 w 227"/>
                <a:gd name="T53" fmla="*/ 0 h 173"/>
                <a:gd name="T54" fmla="*/ 51 w 227"/>
                <a:gd name="T55" fmla="*/ 0 h 17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7"/>
                <a:gd name="T85" fmla="*/ 0 h 173"/>
                <a:gd name="T86" fmla="*/ 227 w 227"/>
                <a:gd name="T87" fmla="*/ 173 h 17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7" h="173">
                  <a:moveTo>
                    <a:pt x="51" y="0"/>
                  </a:moveTo>
                  <a:lnTo>
                    <a:pt x="0" y="0"/>
                  </a:lnTo>
                  <a:lnTo>
                    <a:pt x="13" y="7"/>
                  </a:lnTo>
                  <a:lnTo>
                    <a:pt x="27" y="15"/>
                  </a:lnTo>
                  <a:lnTo>
                    <a:pt x="41" y="25"/>
                  </a:lnTo>
                  <a:lnTo>
                    <a:pt x="57" y="38"/>
                  </a:lnTo>
                  <a:lnTo>
                    <a:pt x="75" y="49"/>
                  </a:lnTo>
                  <a:lnTo>
                    <a:pt x="91" y="62"/>
                  </a:lnTo>
                  <a:lnTo>
                    <a:pt x="105" y="73"/>
                  </a:lnTo>
                  <a:lnTo>
                    <a:pt x="117" y="84"/>
                  </a:lnTo>
                  <a:lnTo>
                    <a:pt x="129" y="96"/>
                  </a:lnTo>
                  <a:lnTo>
                    <a:pt x="140" y="108"/>
                  </a:lnTo>
                  <a:lnTo>
                    <a:pt x="152" y="122"/>
                  </a:lnTo>
                  <a:lnTo>
                    <a:pt x="162" y="134"/>
                  </a:lnTo>
                  <a:lnTo>
                    <a:pt x="170" y="148"/>
                  </a:lnTo>
                  <a:lnTo>
                    <a:pt x="178" y="162"/>
                  </a:lnTo>
                  <a:lnTo>
                    <a:pt x="186" y="172"/>
                  </a:lnTo>
                  <a:lnTo>
                    <a:pt x="226" y="172"/>
                  </a:lnTo>
                  <a:lnTo>
                    <a:pt x="218" y="153"/>
                  </a:lnTo>
                  <a:lnTo>
                    <a:pt x="200" y="126"/>
                  </a:lnTo>
                  <a:lnTo>
                    <a:pt x="178" y="90"/>
                  </a:lnTo>
                  <a:lnTo>
                    <a:pt x="153" y="64"/>
                  </a:lnTo>
                  <a:lnTo>
                    <a:pt x="119" y="42"/>
                  </a:lnTo>
                  <a:lnTo>
                    <a:pt x="91" y="18"/>
                  </a:lnTo>
                  <a:lnTo>
                    <a:pt x="63" y="0"/>
                  </a:lnTo>
                  <a:lnTo>
                    <a:pt x="0" y="0"/>
                  </a:lnTo>
                  <a:lnTo>
                    <a:pt x="1" y="0"/>
                  </a:lnTo>
                  <a:lnTo>
                    <a:pt x="51" y="0"/>
                  </a:lnTo>
                </a:path>
              </a:pathLst>
            </a:custGeom>
            <a:solidFill>
              <a:srgbClr val="008000"/>
            </a:solidFill>
            <a:ln w="9525" cap="rnd">
              <a:noFill/>
              <a:round/>
              <a:headEnd/>
              <a:tailEnd/>
            </a:ln>
          </p:spPr>
          <p:txBody>
            <a:bodyPr/>
            <a:lstStyle/>
            <a:p>
              <a:endParaRPr lang="zh-TW" altLang="en-US"/>
            </a:p>
          </p:txBody>
        </p:sp>
        <p:sp>
          <p:nvSpPr>
            <p:cNvPr id="288806" name="Freeform 47"/>
            <p:cNvSpPr>
              <a:spLocks noChangeAspect="1"/>
            </p:cNvSpPr>
            <p:nvPr/>
          </p:nvSpPr>
          <p:spPr bwMode="auto">
            <a:xfrm>
              <a:off x="1681" y="1755"/>
              <a:ext cx="140" cy="204"/>
            </a:xfrm>
            <a:custGeom>
              <a:avLst/>
              <a:gdLst>
                <a:gd name="T0" fmla="*/ 139 w 140"/>
                <a:gd name="T1" fmla="*/ 0 h 204"/>
                <a:gd name="T2" fmla="*/ 95 w 140"/>
                <a:gd name="T3" fmla="*/ 0 h 204"/>
                <a:gd name="T4" fmla="*/ 93 w 140"/>
                <a:gd name="T5" fmla="*/ 14 h 204"/>
                <a:gd name="T6" fmla="*/ 88 w 140"/>
                <a:gd name="T7" fmla="*/ 25 h 204"/>
                <a:gd name="T8" fmla="*/ 83 w 140"/>
                <a:gd name="T9" fmla="*/ 38 h 204"/>
                <a:gd name="T10" fmla="*/ 79 w 140"/>
                <a:gd name="T11" fmla="*/ 52 h 204"/>
                <a:gd name="T12" fmla="*/ 73 w 140"/>
                <a:gd name="T13" fmla="*/ 68 h 204"/>
                <a:gd name="T14" fmla="*/ 66 w 140"/>
                <a:gd name="T15" fmla="*/ 84 h 204"/>
                <a:gd name="T16" fmla="*/ 58 w 140"/>
                <a:gd name="T17" fmla="*/ 105 h 204"/>
                <a:gd name="T18" fmla="*/ 49 w 140"/>
                <a:gd name="T19" fmla="*/ 125 h 204"/>
                <a:gd name="T20" fmla="*/ 43 w 140"/>
                <a:gd name="T21" fmla="*/ 138 h 204"/>
                <a:gd name="T22" fmla="*/ 33 w 140"/>
                <a:gd name="T23" fmla="*/ 153 h 204"/>
                <a:gd name="T24" fmla="*/ 23 w 140"/>
                <a:gd name="T25" fmla="*/ 170 h 204"/>
                <a:gd name="T26" fmla="*/ 13 w 140"/>
                <a:gd name="T27" fmla="*/ 185 h 204"/>
                <a:gd name="T28" fmla="*/ 5 w 140"/>
                <a:gd name="T29" fmla="*/ 196 h 204"/>
                <a:gd name="T30" fmla="*/ 0 w 140"/>
                <a:gd name="T31" fmla="*/ 203 h 204"/>
                <a:gd name="T32" fmla="*/ 53 w 140"/>
                <a:gd name="T33" fmla="*/ 203 h 204"/>
                <a:gd name="T34" fmla="*/ 65 w 140"/>
                <a:gd name="T35" fmla="*/ 190 h 204"/>
                <a:gd name="T36" fmla="*/ 84 w 140"/>
                <a:gd name="T37" fmla="*/ 165 h 204"/>
                <a:gd name="T38" fmla="*/ 103 w 140"/>
                <a:gd name="T39" fmla="*/ 134 h 204"/>
                <a:gd name="T40" fmla="*/ 113 w 140"/>
                <a:gd name="T41" fmla="*/ 109 h 204"/>
                <a:gd name="T42" fmla="*/ 125 w 140"/>
                <a:gd name="T43" fmla="*/ 77 h 204"/>
                <a:gd name="T44" fmla="*/ 134 w 140"/>
                <a:gd name="T45" fmla="*/ 47 h 204"/>
                <a:gd name="T46" fmla="*/ 137 w 140"/>
                <a:gd name="T47" fmla="*/ 25 h 204"/>
                <a:gd name="T48" fmla="*/ 139 w 140"/>
                <a:gd name="T49" fmla="*/ 0 h 20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0"/>
                <a:gd name="T76" fmla="*/ 0 h 204"/>
                <a:gd name="T77" fmla="*/ 140 w 140"/>
                <a:gd name="T78" fmla="*/ 204 h 20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0" h="204">
                  <a:moveTo>
                    <a:pt x="139" y="0"/>
                  </a:moveTo>
                  <a:lnTo>
                    <a:pt x="95" y="0"/>
                  </a:lnTo>
                  <a:lnTo>
                    <a:pt x="93" y="14"/>
                  </a:lnTo>
                  <a:lnTo>
                    <a:pt x="88" y="25"/>
                  </a:lnTo>
                  <a:lnTo>
                    <a:pt x="83" y="38"/>
                  </a:lnTo>
                  <a:lnTo>
                    <a:pt x="79" y="52"/>
                  </a:lnTo>
                  <a:lnTo>
                    <a:pt x="73" y="68"/>
                  </a:lnTo>
                  <a:lnTo>
                    <a:pt x="66" y="84"/>
                  </a:lnTo>
                  <a:lnTo>
                    <a:pt x="58" y="105"/>
                  </a:lnTo>
                  <a:lnTo>
                    <a:pt x="49" y="125"/>
                  </a:lnTo>
                  <a:lnTo>
                    <a:pt x="43" y="138"/>
                  </a:lnTo>
                  <a:lnTo>
                    <a:pt x="33" y="153"/>
                  </a:lnTo>
                  <a:lnTo>
                    <a:pt x="23" y="170"/>
                  </a:lnTo>
                  <a:lnTo>
                    <a:pt x="13" y="185"/>
                  </a:lnTo>
                  <a:lnTo>
                    <a:pt x="5" y="196"/>
                  </a:lnTo>
                  <a:lnTo>
                    <a:pt x="0" y="203"/>
                  </a:lnTo>
                  <a:lnTo>
                    <a:pt x="53" y="203"/>
                  </a:lnTo>
                  <a:lnTo>
                    <a:pt x="65" y="190"/>
                  </a:lnTo>
                  <a:lnTo>
                    <a:pt x="84" y="165"/>
                  </a:lnTo>
                  <a:lnTo>
                    <a:pt x="103" y="134"/>
                  </a:lnTo>
                  <a:lnTo>
                    <a:pt x="113" y="109"/>
                  </a:lnTo>
                  <a:lnTo>
                    <a:pt x="125" y="77"/>
                  </a:lnTo>
                  <a:lnTo>
                    <a:pt x="134" y="47"/>
                  </a:lnTo>
                  <a:lnTo>
                    <a:pt x="137" y="25"/>
                  </a:lnTo>
                  <a:lnTo>
                    <a:pt x="139" y="0"/>
                  </a:lnTo>
                </a:path>
              </a:pathLst>
            </a:custGeom>
            <a:solidFill>
              <a:srgbClr val="008000"/>
            </a:solidFill>
            <a:ln w="9525" cap="rnd">
              <a:noFill/>
              <a:round/>
              <a:headEnd/>
              <a:tailEnd/>
            </a:ln>
          </p:spPr>
          <p:txBody>
            <a:bodyPr/>
            <a:lstStyle/>
            <a:p>
              <a:endParaRPr lang="zh-TW" altLang="en-US"/>
            </a:p>
          </p:txBody>
        </p:sp>
        <p:sp>
          <p:nvSpPr>
            <p:cNvPr id="288807" name="Freeform 48"/>
            <p:cNvSpPr>
              <a:spLocks noChangeAspect="1"/>
            </p:cNvSpPr>
            <p:nvPr/>
          </p:nvSpPr>
          <p:spPr bwMode="auto">
            <a:xfrm>
              <a:off x="1732" y="1560"/>
              <a:ext cx="429" cy="572"/>
            </a:xfrm>
            <a:custGeom>
              <a:avLst/>
              <a:gdLst>
                <a:gd name="T0" fmla="*/ 428 w 429"/>
                <a:gd name="T1" fmla="*/ 31 h 572"/>
                <a:gd name="T2" fmla="*/ 428 w 429"/>
                <a:gd name="T3" fmla="*/ 64 h 572"/>
                <a:gd name="T4" fmla="*/ 425 w 429"/>
                <a:gd name="T5" fmla="*/ 101 h 572"/>
                <a:gd name="T6" fmla="*/ 416 w 429"/>
                <a:gd name="T7" fmla="*/ 133 h 572"/>
                <a:gd name="T8" fmla="*/ 404 w 429"/>
                <a:gd name="T9" fmla="*/ 173 h 572"/>
                <a:gd name="T10" fmla="*/ 386 w 429"/>
                <a:gd name="T11" fmla="*/ 208 h 572"/>
                <a:gd name="T12" fmla="*/ 364 w 429"/>
                <a:gd name="T13" fmla="*/ 247 h 572"/>
                <a:gd name="T14" fmla="*/ 339 w 429"/>
                <a:gd name="T15" fmla="*/ 281 h 572"/>
                <a:gd name="T16" fmla="*/ 315 w 429"/>
                <a:gd name="T17" fmla="*/ 314 h 572"/>
                <a:gd name="T18" fmla="*/ 286 w 429"/>
                <a:gd name="T19" fmla="*/ 347 h 572"/>
                <a:gd name="T20" fmla="*/ 255 w 429"/>
                <a:gd name="T21" fmla="*/ 379 h 572"/>
                <a:gd name="T22" fmla="*/ 219 w 429"/>
                <a:gd name="T23" fmla="*/ 408 h 572"/>
                <a:gd name="T24" fmla="*/ 182 w 429"/>
                <a:gd name="T25" fmla="*/ 433 h 572"/>
                <a:gd name="T26" fmla="*/ 150 w 429"/>
                <a:gd name="T27" fmla="*/ 450 h 572"/>
                <a:gd name="T28" fmla="*/ 161 w 429"/>
                <a:gd name="T29" fmla="*/ 553 h 572"/>
                <a:gd name="T30" fmla="*/ 137 w 429"/>
                <a:gd name="T31" fmla="*/ 519 h 572"/>
                <a:gd name="T32" fmla="*/ 119 w 429"/>
                <a:gd name="T33" fmla="*/ 494 h 572"/>
                <a:gd name="T34" fmla="*/ 100 w 429"/>
                <a:gd name="T35" fmla="*/ 473 h 572"/>
                <a:gd name="T36" fmla="*/ 75 w 429"/>
                <a:gd name="T37" fmla="*/ 454 h 572"/>
                <a:gd name="T38" fmla="*/ 45 w 429"/>
                <a:gd name="T39" fmla="*/ 430 h 572"/>
                <a:gd name="T40" fmla="*/ 13 w 429"/>
                <a:gd name="T41" fmla="*/ 408 h 572"/>
                <a:gd name="T42" fmla="*/ 5 w 429"/>
                <a:gd name="T43" fmla="*/ 390 h 572"/>
                <a:gd name="T44" fmla="*/ 20 w 429"/>
                <a:gd name="T45" fmla="*/ 370 h 572"/>
                <a:gd name="T46" fmla="*/ 35 w 429"/>
                <a:gd name="T47" fmla="*/ 347 h 572"/>
                <a:gd name="T48" fmla="*/ 45 w 429"/>
                <a:gd name="T49" fmla="*/ 324 h 572"/>
                <a:gd name="T50" fmla="*/ 55 w 429"/>
                <a:gd name="T51" fmla="*/ 300 h 572"/>
                <a:gd name="T52" fmla="*/ 65 w 429"/>
                <a:gd name="T53" fmla="*/ 274 h 572"/>
                <a:gd name="T54" fmla="*/ 73 w 429"/>
                <a:gd name="T55" fmla="*/ 249 h 572"/>
                <a:gd name="T56" fmla="*/ 81 w 429"/>
                <a:gd name="T57" fmla="*/ 226 h 572"/>
                <a:gd name="T58" fmla="*/ 88 w 429"/>
                <a:gd name="T59" fmla="*/ 194 h 572"/>
                <a:gd name="T60" fmla="*/ 145 w 429"/>
                <a:gd name="T61" fmla="*/ 311 h 572"/>
                <a:gd name="T62" fmla="*/ 199 w 429"/>
                <a:gd name="T63" fmla="*/ 283 h 572"/>
                <a:gd name="T64" fmla="*/ 231 w 429"/>
                <a:gd name="T65" fmla="*/ 262 h 572"/>
                <a:gd name="T66" fmla="*/ 272 w 429"/>
                <a:gd name="T67" fmla="*/ 232 h 572"/>
                <a:gd name="T68" fmla="*/ 305 w 429"/>
                <a:gd name="T69" fmla="*/ 206 h 572"/>
                <a:gd name="T70" fmla="*/ 330 w 429"/>
                <a:gd name="T71" fmla="*/ 184 h 572"/>
                <a:gd name="T72" fmla="*/ 354 w 429"/>
                <a:gd name="T73" fmla="*/ 160 h 572"/>
                <a:gd name="T74" fmla="*/ 374 w 429"/>
                <a:gd name="T75" fmla="*/ 133 h 572"/>
                <a:gd name="T76" fmla="*/ 392 w 429"/>
                <a:gd name="T77" fmla="*/ 101 h 572"/>
                <a:gd name="T78" fmla="*/ 404 w 429"/>
                <a:gd name="T79" fmla="*/ 65 h 572"/>
                <a:gd name="T80" fmla="*/ 415 w 429"/>
                <a:gd name="T81" fmla="*/ 30 h 5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29"/>
                <a:gd name="T124" fmla="*/ 0 h 572"/>
                <a:gd name="T125" fmla="*/ 429 w 429"/>
                <a:gd name="T126" fmla="*/ 572 h 5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29" h="572">
                  <a:moveTo>
                    <a:pt x="425" y="0"/>
                  </a:moveTo>
                  <a:lnTo>
                    <a:pt x="428" y="31"/>
                  </a:lnTo>
                  <a:lnTo>
                    <a:pt x="428" y="46"/>
                  </a:lnTo>
                  <a:lnTo>
                    <a:pt x="428" y="64"/>
                  </a:lnTo>
                  <a:lnTo>
                    <a:pt x="426" y="83"/>
                  </a:lnTo>
                  <a:lnTo>
                    <a:pt x="425" y="101"/>
                  </a:lnTo>
                  <a:lnTo>
                    <a:pt x="421" y="117"/>
                  </a:lnTo>
                  <a:lnTo>
                    <a:pt x="416" y="133"/>
                  </a:lnTo>
                  <a:lnTo>
                    <a:pt x="412" y="151"/>
                  </a:lnTo>
                  <a:lnTo>
                    <a:pt x="404" y="173"/>
                  </a:lnTo>
                  <a:lnTo>
                    <a:pt x="395" y="190"/>
                  </a:lnTo>
                  <a:lnTo>
                    <a:pt x="386" y="208"/>
                  </a:lnTo>
                  <a:lnTo>
                    <a:pt x="375" y="228"/>
                  </a:lnTo>
                  <a:lnTo>
                    <a:pt x="364" y="247"/>
                  </a:lnTo>
                  <a:lnTo>
                    <a:pt x="351" y="264"/>
                  </a:lnTo>
                  <a:lnTo>
                    <a:pt x="339" y="281"/>
                  </a:lnTo>
                  <a:lnTo>
                    <a:pt x="326" y="299"/>
                  </a:lnTo>
                  <a:lnTo>
                    <a:pt x="315" y="314"/>
                  </a:lnTo>
                  <a:lnTo>
                    <a:pt x="300" y="330"/>
                  </a:lnTo>
                  <a:lnTo>
                    <a:pt x="286" y="347"/>
                  </a:lnTo>
                  <a:lnTo>
                    <a:pt x="269" y="364"/>
                  </a:lnTo>
                  <a:lnTo>
                    <a:pt x="255" y="379"/>
                  </a:lnTo>
                  <a:lnTo>
                    <a:pt x="236" y="393"/>
                  </a:lnTo>
                  <a:lnTo>
                    <a:pt x="219" y="408"/>
                  </a:lnTo>
                  <a:lnTo>
                    <a:pt x="202" y="421"/>
                  </a:lnTo>
                  <a:lnTo>
                    <a:pt x="182" y="433"/>
                  </a:lnTo>
                  <a:lnTo>
                    <a:pt x="167" y="443"/>
                  </a:lnTo>
                  <a:lnTo>
                    <a:pt x="150" y="450"/>
                  </a:lnTo>
                  <a:lnTo>
                    <a:pt x="172" y="571"/>
                  </a:lnTo>
                  <a:lnTo>
                    <a:pt x="161" y="553"/>
                  </a:lnTo>
                  <a:lnTo>
                    <a:pt x="149" y="535"/>
                  </a:lnTo>
                  <a:lnTo>
                    <a:pt x="137" y="519"/>
                  </a:lnTo>
                  <a:lnTo>
                    <a:pt x="129" y="507"/>
                  </a:lnTo>
                  <a:lnTo>
                    <a:pt x="119" y="494"/>
                  </a:lnTo>
                  <a:lnTo>
                    <a:pt x="109" y="483"/>
                  </a:lnTo>
                  <a:lnTo>
                    <a:pt x="100" y="473"/>
                  </a:lnTo>
                  <a:lnTo>
                    <a:pt x="88" y="463"/>
                  </a:lnTo>
                  <a:lnTo>
                    <a:pt x="75" y="454"/>
                  </a:lnTo>
                  <a:lnTo>
                    <a:pt x="61" y="442"/>
                  </a:lnTo>
                  <a:lnTo>
                    <a:pt x="45" y="430"/>
                  </a:lnTo>
                  <a:lnTo>
                    <a:pt x="31" y="419"/>
                  </a:lnTo>
                  <a:lnTo>
                    <a:pt x="13" y="408"/>
                  </a:lnTo>
                  <a:lnTo>
                    <a:pt x="0" y="399"/>
                  </a:lnTo>
                  <a:lnTo>
                    <a:pt x="5" y="390"/>
                  </a:lnTo>
                  <a:lnTo>
                    <a:pt x="13" y="380"/>
                  </a:lnTo>
                  <a:lnTo>
                    <a:pt x="20" y="370"/>
                  </a:lnTo>
                  <a:lnTo>
                    <a:pt x="27" y="359"/>
                  </a:lnTo>
                  <a:lnTo>
                    <a:pt x="35" y="347"/>
                  </a:lnTo>
                  <a:lnTo>
                    <a:pt x="41" y="335"/>
                  </a:lnTo>
                  <a:lnTo>
                    <a:pt x="45" y="324"/>
                  </a:lnTo>
                  <a:lnTo>
                    <a:pt x="51" y="313"/>
                  </a:lnTo>
                  <a:lnTo>
                    <a:pt x="55" y="300"/>
                  </a:lnTo>
                  <a:lnTo>
                    <a:pt x="61" y="286"/>
                  </a:lnTo>
                  <a:lnTo>
                    <a:pt x="65" y="274"/>
                  </a:lnTo>
                  <a:lnTo>
                    <a:pt x="70" y="262"/>
                  </a:lnTo>
                  <a:lnTo>
                    <a:pt x="73" y="249"/>
                  </a:lnTo>
                  <a:lnTo>
                    <a:pt x="77" y="237"/>
                  </a:lnTo>
                  <a:lnTo>
                    <a:pt x="81" y="226"/>
                  </a:lnTo>
                  <a:lnTo>
                    <a:pt x="85" y="213"/>
                  </a:lnTo>
                  <a:lnTo>
                    <a:pt x="88" y="194"/>
                  </a:lnTo>
                  <a:lnTo>
                    <a:pt x="121" y="320"/>
                  </a:lnTo>
                  <a:lnTo>
                    <a:pt x="145" y="311"/>
                  </a:lnTo>
                  <a:lnTo>
                    <a:pt x="163" y="301"/>
                  </a:lnTo>
                  <a:lnTo>
                    <a:pt x="199" y="283"/>
                  </a:lnTo>
                  <a:lnTo>
                    <a:pt x="215" y="272"/>
                  </a:lnTo>
                  <a:lnTo>
                    <a:pt x="231" y="262"/>
                  </a:lnTo>
                  <a:lnTo>
                    <a:pt x="257" y="244"/>
                  </a:lnTo>
                  <a:lnTo>
                    <a:pt x="272" y="232"/>
                  </a:lnTo>
                  <a:lnTo>
                    <a:pt x="292" y="219"/>
                  </a:lnTo>
                  <a:lnTo>
                    <a:pt x="305" y="206"/>
                  </a:lnTo>
                  <a:lnTo>
                    <a:pt x="318" y="195"/>
                  </a:lnTo>
                  <a:lnTo>
                    <a:pt x="330" y="184"/>
                  </a:lnTo>
                  <a:lnTo>
                    <a:pt x="342" y="174"/>
                  </a:lnTo>
                  <a:lnTo>
                    <a:pt x="354" y="160"/>
                  </a:lnTo>
                  <a:lnTo>
                    <a:pt x="364" y="145"/>
                  </a:lnTo>
                  <a:lnTo>
                    <a:pt x="374" y="133"/>
                  </a:lnTo>
                  <a:lnTo>
                    <a:pt x="384" y="115"/>
                  </a:lnTo>
                  <a:lnTo>
                    <a:pt x="392" y="101"/>
                  </a:lnTo>
                  <a:lnTo>
                    <a:pt x="397" y="83"/>
                  </a:lnTo>
                  <a:lnTo>
                    <a:pt x="404" y="65"/>
                  </a:lnTo>
                  <a:lnTo>
                    <a:pt x="410" y="48"/>
                  </a:lnTo>
                  <a:lnTo>
                    <a:pt x="415" y="30"/>
                  </a:lnTo>
                  <a:lnTo>
                    <a:pt x="425" y="0"/>
                  </a:lnTo>
                </a:path>
              </a:pathLst>
            </a:custGeom>
            <a:solidFill>
              <a:srgbClr val="CBCBCB"/>
            </a:solidFill>
            <a:ln w="9525" cap="rnd">
              <a:noFill/>
              <a:round/>
              <a:headEnd/>
              <a:tailEnd/>
            </a:ln>
          </p:spPr>
          <p:txBody>
            <a:bodyPr/>
            <a:lstStyle/>
            <a:p>
              <a:endParaRPr lang="zh-TW" altLang="en-US"/>
            </a:p>
          </p:txBody>
        </p:sp>
      </p:grpSp>
      <p:grpSp>
        <p:nvGrpSpPr>
          <p:cNvPr id="7" name="Group 50"/>
          <p:cNvGrpSpPr>
            <a:grpSpLocks/>
          </p:cNvGrpSpPr>
          <p:nvPr/>
        </p:nvGrpSpPr>
        <p:grpSpPr bwMode="auto">
          <a:xfrm>
            <a:off x="468313" y="2133600"/>
            <a:ext cx="7486650" cy="4083050"/>
            <a:chOff x="295" y="1344"/>
            <a:chExt cx="4716" cy="2572"/>
          </a:xfrm>
        </p:grpSpPr>
        <p:grpSp>
          <p:nvGrpSpPr>
            <p:cNvPr id="8" name="Group 51"/>
            <p:cNvGrpSpPr>
              <a:grpSpLocks/>
            </p:cNvGrpSpPr>
            <p:nvPr/>
          </p:nvGrpSpPr>
          <p:grpSpPr bwMode="auto">
            <a:xfrm>
              <a:off x="295" y="3339"/>
              <a:ext cx="998" cy="577"/>
              <a:chOff x="295" y="3339"/>
              <a:chExt cx="998" cy="577"/>
            </a:xfrm>
          </p:grpSpPr>
          <p:sp>
            <p:nvSpPr>
              <p:cNvPr id="288802" name="Oval 52"/>
              <p:cNvSpPr>
                <a:spLocks noChangeArrowheads="1"/>
              </p:cNvSpPr>
              <p:nvPr/>
            </p:nvSpPr>
            <p:spPr bwMode="auto">
              <a:xfrm>
                <a:off x="295" y="3385"/>
                <a:ext cx="998" cy="498"/>
              </a:xfrm>
              <a:prstGeom prst="ellipse">
                <a:avLst/>
              </a:prstGeom>
              <a:solidFill>
                <a:srgbClr val="FF99CC"/>
              </a:solidFill>
              <a:ln w="12700">
                <a:solidFill>
                  <a:schemeClr val="tx1"/>
                </a:solidFill>
                <a:round/>
                <a:headEnd type="none" w="sm" len="sm"/>
                <a:tailEnd type="none" w="sm" len="sm"/>
              </a:ln>
            </p:spPr>
            <p:txBody>
              <a:bodyPr wrap="none" anchor="ctr"/>
              <a:lstStyle/>
              <a:p>
                <a:pPr algn="l">
                  <a:lnSpc>
                    <a:spcPct val="80000"/>
                  </a:lnSpc>
                </a:pPr>
                <a:endParaRPr lang="zh-TW" altLang="zh-TW" b="1">
                  <a:solidFill>
                    <a:schemeClr val="tx2"/>
                  </a:solidFill>
                  <a:ea typeface="華康中楷體" pitchFamily="49" charset="-120"/>
                </a:endParaRPr>
              </a:p>
            </p:txBody>
          </p:sp>
          <p:sp>
            <p:nvSpPr>
              <p:cNvPr id="288803" name="Rectangle 53"/>
              <p:cNvSpPr>
                <a:spLocks noChangeArrowheads="1"/>
              </p:cNvSpPr>
              <p:nvPr/>
            </p:nvSpPr>
            <p:spPr bwMode="auto">
              <a:xfrm>
                <a:off x="340" y="3339"/>
                <a:ext cx="941" cy="577"/>
              </a:xfrm>
              <a:prstGeom prst="rect">
                <a:avLst/>
              </a:prstGeom>
              <a:noFill/>
              <a:ln w="9525">
                <a:noFill/>
                <a:miter lim="800000"/>
                <a:headEnd/>
                <a:tailEnd/>
              </a:ln>
            </p:spPr>
            <p:txBody>
              <a:bodyPr>
                <a:spAutoFit/>
              </a:bodyPr>
              <a:lstStyle/>
              <a:p>
                <a:r>
                  <a:rPr kumimoji="0" lang="en-US" altLang="zh-TW" b="1">
                    <a:solidFill>
                      <a:schemeClr val="tx2"/>
                    </a:solidFill>
                    <a:latin typeface="Tahoma" pitchFamily="34" charset="0"/>
                    <a:ea typeface="標楷體" pitchFamily="65" charset="-120"/>
                  </a:rPr>
                  <a:t>GBA</a:t>
                </a:r>
              </a:p>
              <a:p>
                <a:r>
                  <a:rPr kumimoji="0" lang="zh-TW" altLang="en-US" b="1">
                    <a:solidFill>
                      <a:schemeClr val="tx2"/>
                    </a:solidFill>
                    <a:latin typeface="Times New Roman" pitchFamily="18" charset="0"/>
                    <a:ea typeface="標楷體" pitchFamily="65" charset="-120"/>
                  </a:rPr>
                  <a:t>歲</a:t>
                </a:r>
                <a:r>
                  <a:rPr lang="zh-TW" altLang="en-US" b="1">
                    <a:solidFill>
                      <a:schemeClr val="tx2"/>
                    </a:solidFill>
                    <a:latin typeface="Times New Roman" pitchFamily="18" charset="0"/>
                    <a:ea typeface="標楷體" pitchFamily="65" charset="-120"/>
                  </a:rPr>
                  <a:t>計會計</a:t>
                </a:r>
              </a:p>
              <a:p>
                <a:r>
                  <a:rPr lang="zh-TW" altLang="en-US" b="1">
                    <a:solidFill>
                      <a:schemeClr val="tx2"/>
                    </a:solidFill>
                    <a:latin typeface="Times New Roman" pitchFamily="18" charset="0"/>
                    <a:ea typeface="標楷體" pitchFamily="65" charset="-120"/>
                  </a:rPr>
                  <a:t>系統</a:t>
                </a:r>
              </a:p>
            </p:txBody>
          </p:sp>
        </p:grpSp>
        <p:grpSp>
          <p:nvGrpSpPr>
            <p:cNvPr id="9" name="Group 54"/>
            <p:cNvGrpSpPr>
              <a:grpSpLocks/>
            </p:cNvGrpSpPr>
            <p:nvPr/>
          </p:nvGrpSpPr>
          <p:grpSpPr bwMode="auto">
            <a:xfrm>
              <a:off x="3787" y="1797"/>
              <a:ext cx="1224" cy="681"/>
              <a:chOff x="3787" y="1797"/>
              <a:chExt cx="1224" cy="681"/>
            </a:xfrm>
          </p:grpSpPr>
          <p:sp>
            <p:nvSpPr>
              <p:cNvPr id="288800" name="Oval 55"/>
              <p:cNvSpPr>
                <a:spLocks noChangeArrowheads="1"/>
              </p:cNvSpPr>
              <p:nvPr/>
            </p:nvSpPr>
            <p:spPr bwMode="auto">
              <a:xfrm>
                <a:off x="3787" y="1797"/>
                <a:ext cx="1224" cy="681"/>
              </a:xfrm>
              <a:prstGeom prst="ellipse">
                <a:avLst/>
              </a:prstGeom>
              <a:solidFill>
                <a:srgbClr val="FF99CC"/>
              </a:solidFill>
              <a:ln w="12700">
                <a:solidFill>
                  <a:schemeClr val="tx1"/>
                </a:solidFill>
                <a:round/>
                <a:headEnd type="none" w="sm" len="sm"/>
                <a:tailEnd type="none" w="sm" len="sm"/>
              </a:ln>
            </p:spPr>
            <p:txBody>
              <a:bodyPr wrap="none" anchor="ctr"/>
              <a:lstStyle/>
              <a:p>
                <a:pPr>
                  <a:lnSpc>
                    <a:spcPct val="80000"/>
                  </a:lnSpc>
                </a:pPr>
                <a:endParaRPr lang="en-US" altLang="zh-TW" sz="2800" b="1">
                  <a:solidFill>
                    <a:schemeClr val="tx2"/>
                  </a:solidFill>
                  <a:ea typeface="華康中楷體" pitchFamily="49" charset="-120"/>
                </a:endParaRPr>
              </a:p>
              <a:p>
                <a:pPr>
                  <a:lnSpc>
                    <a:spcPct val="80000"/>
                  </a:lnSpc>
                </a:pPr>
                <a:endParaRPr lang="en-US" altLang="zh-TW" sz="2800" b="1">
                  <a:solidFill>
                    <a:schemeClr val="tx2"/>
                  </a:solidFill>
                  <a:ea typeface="華康中楷體" pitchFamily="49" charset="-120"/>
                </a:endParaRPr>
              </a:p>
            </p:txBody>
          </p:sp>
          <p:sp>
            <p:nvSpPr>
              <p:cNvPr id="288801" name="Rectangle 56"/>
              <p:cNvSpPr>
                <a:spLocks noChangeArrowheads="1"/>
              </p:cNvSpPr>
              <p:nvPr/>
            </p:nvSpPr>
            <p:spPr bwMode="auto">
              <a:xfrm>
                <a:off x="3923" y="1843"/>
                <a:ext cx="986" cy="634"/>
              </a:xfrm>
              <a:prstGeom prst="rect">
                <a:avLst/>
              </a:prstGeom>
              <a:noFill/>
              <a:ln w="9525">
                <a:noFill/>
                <a:miter lim="800000"/>
                <a:headEnd/>
                <a:tailEnd/>
              </a:ln>
            </p:spPr>
            <p:txBody>
              <a:bodyPr>
                <a:spAutoFit/>
              </a:bodyPr>
              <a:lstStyle/>
              <a:p>
                <a:r>
                  <a:rPr lang="en-US" altLang="zh-TW" sz="2000" b="1">
                    <a:solidFill>
                      <a:schemeClr val="tx2"/>
                    </a:solidFill>
                    <a:latin typeface="Tahoma" pitchFamily="34" charset="0"/>
                    <a:ea typeface="標楷體" pitchFamily="65" charset="-120"/>
                  </a:rPr>
                  <a:t>GBA</a:t>
                </a:r>
              </a:p>
              <a:p>
                <a:r>
                  <a:rPr lang="zh-TW" altLang="en-US" sz="2000" b="1">
                    <a:solidFill>
                      <a:schemeClr val="tx2"/>
                    </a:solidFill>
                    <a:latin typeface="Tahoma" pitchFamily="34" charset="0"/>
                    <a:ea typeface="標楷體" pitchFamily="65" charset="-120"/>
                  </a:rPr>
                  <a:t>歲計會計</a:t>
                </a:r>
              </a:p>
              <a:p>
                <a:r>
                  <a:rPr lang="zh-TW" altLang="en-US" sz="2000" b="1">
                    <a:solidFill>
                      <a:schemeClr val="tx2"/>
                    </a:solidFill>
                    <a:latin typeface="Tahoma" pitchFamily="34" charset="0"/>
                    <a:ea typeface="標楷體" pitchFamily="65" charset="-120"/>
                  </a:rPr>
                  <a:t>系統</a:t>
                </a:r>
              </a:p>
            </p:txBody>
          </p:sp>
        </p:grpSp>
        <p:grpSp>
          <p:nvGrpSpPr>
            <p:cNvPr id="10" name="Group 57"/>
            <p:cNvGrpSpPr>
              <a:grpSpLocks/>
            </p:cNvGrpSpPr>
            <p:nvPr/>
          </p:nvGrpSpPr>
          <p:grpSpPr bwMode="auto">
            <a:xfrm>
              <a:off x="476" y="1344"/>
              <a:ext cx="1270" cy="272"/>
              <a:chOff x="476" y="1344"/>
              <a:chExt cx="1270" cy="272"/>
            </a:xfrm>
          </p:grpSpPr>
          <p:sp>
            <p:nvSpPr>
              <p:cNvPr id="288798" name="Rectangle 58"/>
              <p:cNvSpPr>
                <a:spLocks noChangeArrowheads="1"/>
              </p:cNvSpPr>
              <p:nvPr/>
            </p:nvSpPr>
            <p:spPr bwMode="auto">
              <a:xfrm>
                <a:off x="476" y="1389"/>
                <a:ext cx="432" cy="192"/>
              </a:xfrm>
              <a:prstGeom prst="rect">
                <a:avLst/>
              </a:prstGeom>
              <a:solidFill>
                <a:srgbClr val="FF99CC"/>
              </a:solidFill>
              <a:ln w="9525">
                <a:noFill/>
                <a:miter lim="800000"/>
                <a:headEnd/>
                <a:tailEnd/>
              </a:ln>
            </p:spPr>
            <p:txBody>
              <a:bodyPr wrap="none" anchor="ctr"/>
              <a:lstStyle/>
              <a:p>
                <a:endParaRPr lang="zh-TW" altLang="en-US"/>
              </a:p>
            </p:txBody>
          </p:sp>
          <p:sp>
            <p:nvSpPr>
              <p:cNvPr id="288799" name="Rectangle 59"/>
              <p:cNvSpPr>
                <a:spLocks noChangeArrowheads="1"/>
              </p:cNvSpPr>
              <p:nvPr/>
            </p:nvSpPr>
            <p:spPr bwMode="auto">
              <a:xfrm>
                <a:off x="861" y="1344"/>
                <a:ext cx="885" cy="272"/>
              </a:xfrm>
              <a:prstGeom prst="rect">
                <a:avLst/>
              </a:prstGeom>
              <a:noFill/>
              <a:ln w="9525">
                <a:noFill/>
                <a:miter lim="800000"/>
                <a:headEnd/>
                <a:tailEnd/>
              </a:ln>
            </p:spPr>
            <p:txBody>
              <a:bodyPr/>
              <a:lstStyle/>
              <a:p>
                <a:pPr marL="342900" indent="-342900"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變更設計</a:t>
                </a:r>
              </a:p>
            </p:txBody>
          </p:sp>
        </p:grpSp>
      </p:grpSp>
      <p:grpSp>
        <p:nvGrpSpPr>
          <p:cNvPr id="11" name="Group 60"/>
          <p:cNvGrpSpPr>
            <a:grpSpLocks/>
          </p:cNvGrpSpPr>
          <p:nvPr/>
        </p:nvGrpSpPr>
        <p:grpSpPr bwMode="auto">
          <a:xfrm>
            <a:off x="468313" y="2060575"/>
            <a:ext cx="8351837" cy="3292475"/>
            <a:chOff x="295" y="1298"/>
            <a:chExt cx="5261" cy="2074"/>
          </a:xfrm>
        </p:grpSpPr>
        <p:sp>
          <p:nvSpPr>
            <p:cNvPr id="288787" name="Oval 61"/>
            <p:cNvSpPr>
              <a:spLocks noChangeArrowheads="1"/>
            </p:cNvSpPr>
            <p:nvPr/>
          </p:nvSpPr>
          <p:spPr bwMode="auto">
            <a:xfrm>
              <a:off x="295" y="2841"/>
              <a:ext cx="998" cy="498"/>
            </a:xfrm>
            <a:prstGeom prst="ellipse">
              <a:avLst/>
            </a:prstGeom>
            <a:solidFill>
              <a:srgbClr val="CCFF99"/>
            </a:solidFill>
            <a:ln w="12700">
              <a:solidFill>
                <a:schemeClr val="tx1"/>
              </a:solidFill>
              <a:round/>
              <a:headEnd type="none" w="sm" len="sm"/>
              <a:tailEnd type="none" w="sm" len="sm"/>
            </a:ln>
          </p:spPr>
          <p:txBody>
            <a:bodyPr wrap="none" anchor="ctr"/>
            <a:lstStyle/>
            <a:p>
              <a:pPr algn="l">
                <a:lnSpc>
                  <a:spcPct val="80000"/>
                </a:lnSpc>
              </a:pPr>
              <a:endParaRPr lang="zh-TW" altLang="zh-TW" b="1">
                <a:solidFill>
                  <a:schemeClr val="tx2"/>
                </a:solidFill>
                <a:ea typeface="華康中楷體" pitchFamily="49" charset="-120"/>
              </a:endParaRPr>
            </a:p>
          </p:txBody>
        </p:sp>
        <p:sp>
          <p:nvSpPr>
            <p:cNvPr id="288788" name="Rectangle 62"/>
            <p:cNvSpPr>
              <a:spLocks noChangeArrowheads="1"/>
            </p:cNvSpPr>
            <p:nvPr/>
          </p:nvSpPr>
          <p:spPr bwMode="auto">
            <a:xfrm>
              <a:off x="295" y="2795"/>
              <a:ext cx="941" cy="577"/>
            </a:xfrm>
            <a:prstGeom prst="rect">
              <a:avLst/>
            </a:prstGeom>
            <a:noFill/>
            <a:ln w="9525">
              <a:noFill/>
              <a:miter lim="800000"/>
              <a:headEnd/>
              <a:tailEnd/>
            </a:ln>
          </p:spPr>
          <p:txBody>
            <a:bodyPr>
              <a:spAutoFit/>
            </a:bodyPr>
            <a:lstStyle/>
            <a:p>
              <a:r>
                <a:rPr lang="en-US" altLang="zh-TW" b="1">
                  <a:solidFill>
                    <a:schemeClr val="tx2"/>
                  </a:solidFill>
                  <a:latin typeface="Tahoma" pitchFamily="34" charset="0"/>
                  <a:ea typeface="標楷體" pitchFamily="65" charset="-120"/>
                </a:rPr>
                <a:t>QBA</a:t>
              </a:r>
            </a:p>
            <a:p>
              <a:r>
                <a:rPr lang="zh-TW" altLang="en-US" b="1">
                  <a:solidFill>
                    <a:schemeClr val="tx2"/>
                  </a:solidFill>
                  <a:latin typeface="Times New Roman" pitchFamily="18" charset="0"/>
                  <a:ea typeface="標楷體" pitchFamily="65" charset="-120"/>
                </a:rPr>
                <a:t>歲計會計</a:t>
              </a:r>
            </a:p>
            <a:p>
              <a:r>
                <a:rPr lang="zh-TW" altLang="en-US" b="1">
                  <a:solidFill>
                    <a:schemeClr val="tx2"/>
                  </a:solidFill>
                  <a:latin typeface="Times New Roman" pitchFamily="18" charset="0"/>
                  <a:ea typeface="標楷體" pitchFamily="65" charset="-120"/>
                </a:rPr>
                <a:t>查詢系統</a:t>
              </a:r>
            </a:p>
          </p:txBody>
        </p:sp>
        <p:sp>
          <p:nvSpPr>
            <p:cNvPr id="288789" name="Oval 63"/>
            <p:cNvSpPr>
              <a:spLocks noChangeArrowheads="1"/>
            </p:cNvSpPr>
            <p:nvPr/>
          </p:nvSpPr>
          <p:spPr bwMode="auto">
            <a:xfrm>
              <a:off x="3243" y="1298"/>
              <a:ext cx="1224" cy="681"/>
            </a:xfrm>
            <a:prstGeom prst="ellipse">
              <a:avLst/>
            </a:prstGeom>
            <a:solidFill>
              <a:srgbClr val="CCFF99"/>
            </a:solidFill>
            <a:ln w="12700">
              <a:solidFill>
                <a:schemeClr val="tx1"/>
              </a:solidFill>
              <a:round/>
              <a:headEnd type="none" w="sm" len="sm"/>
              <a:tailEnd type="none" w="sm" len="sm"/>
            </a:ln>
          </p:spPr>
          <p:txBody>
            <a:bodyPr wrap="none" anchor="ctr"/>
            <a:lstStyle/>
            <a:p>
              <a:pPr>
                <a:lnSpc>
                  <a:spcPct val="80000"/>
                </a:lnSpc>
              </a:pPr>
              <a:endParaRPr lang="en-US" altLang="zh-TW" sz="2800" b="1">
                <a:solidFill>
                  <a:schemeClr val="tx2"/>
                </a:solidFill>
                <a:ea typeface="華康中楷體" pitchFamily="49" charset="-120"/>
              </a:endParaRPr>
            </a:p>
            <a:p>
              <a:pPr>
                <a:lnSpc>
                  <a:spcPct val="80000"/>
                </a:lnSpc>
              </a:pPr>
              <a:endParaRPr lang="en-US" altLang="zh-TW" sz="2800" b="1">
                <a:solidFill>
                  <a:schemeClr val="tx2"/>
                </a:solidFill>
                <a:ea typeface="華康中楷體" pitchFamily="49" charset="-120"/>
              </a:endParaRPr>
            </a:p>
            <a:p>
              <a:pPr>
                <a:lnSpc>
                  <a:spcPct val="80000"/>
                </a:lnSpc>
              </a:pPr>
              <a:endParaRPr lang="en-US" altLang="zh-TW" sz="2800" b="1">
                <a:solidFill>
                  <a:schemeClr val="tx2"/>
                </a:solidFill>
                <a:ea typeface="華康中楷體" pitchFamily="49" charset="-120"/>
              </a:endParaRPr>
            </a:p>
          </p:txBody>
        </p:sp>
        <p:sp>
          <p:nvSpPr>
            <p:cNvPr id="288790" name="Rectangle 64"/>
            <p:cNvSpPr>
              <a:spLocks noChangeArrowheads="1"/>
            </p:cNvSpPr>
            <p:nvPr/>
          </p:nvSpPr>
          <p:spPr bwMode="auto">
            <a:xfrm>
              <a:off x="3288" y="1298"/>
              <a:ext cx="1122" cy="634"/>
            </a:xfrm>
            <a:prstGeom prst="rect">
              <a:avLst/>
            </a:prstGeom>
            <a:noFill/>
            <a:ln w="9525">
              <a:noFill/>
              <a:miter lim="800000"/>
              <a:headEnd/>
              <a:tailEnd/>
            </a:ln>
          </p:spPr>
          <p:txBody>
            <a:bodyPr>
              <a:spAutoFit/>
            </a:bodyPr>
            <a:lstStyle/>
            <a:p>
              <a:r>
                <a:rPr lang="en-US" altLang="zh-TW" sz="2000" b="1">
                  <a:solidFill>
                    <a:schemeClr val="tx2"/>
                  </a:solidFill>
                  <a:latin typeface="Tahoma" pitchFamily="34" charset="0"/>
                  <a:ea typeface="標楷體" pitchFamily="65" charset="-120"/>
                </a:rPr>
                <a:t>QBA</a:t>
              </a:r>
            </a:p>
            <a:p>
              <a:r>
                <a:rPr lang="zh-TW" altLang="en-US" sz="2000" b="1">
                  <a:solidFill>
                    <a:schemeClr val="tx2"/>
                  </a:solidFill>
                  <a:latin typeface="Tahoma" pitchFamily="34" charset="0"/>
                  <a:ea typeface="標楷體" pitchFamily="65" charset="-120"/>
                </a:rPr>
                <a:t>歲計會計</a:t>
              </a:r>
            </a:p>
            <a:p>
              <a:r>
                <a:rPr lang="zh-TW" altLang="en-US" sz="2000" b="1">
                  <a:solidFill>
                    <a:schemeClr val="tx2"/>
                  </a:solidFill>
                  <a:latin typeface="Tahoma" pitchFamily="34" charset="0"/>
                  <a:ea typeface="標楷體" pitchFamily="65" charset="-120"/>
                </a:rPr>
                <a:t>查詢系統</a:t>
              </a:r>
            </a:p>
          </p:txBody>
        </p:sp>
        <p:sp>
          <p:nvSpPr>
            <p:cNvPr id="288791" name="Oval 65"/>
            <p:cNvSpPr>
              <a:spLocks noChangeArrowheads="1"/>
            </p:cNvSpPr>
            <p:nvPr/>
          </p:nvSpPr>
          <p:spPr bwMode="auto">
            <a:xfrm>
              <a:off x="4332" y="1298"/>
              <a:ext cx="1224" cy="681"/>
            </a:xfrm>
            <a:prstGeom prst="ellipse">
              <a:avLst/>
            </a:prstGeom>
            <a:solidFill>
              <a:srgbClr val="CCFF99"/>
            </a:solidFill>
            <a:ln w="12700">
              <a:solidFill>
                <a:schemeClr val="tx1"/>
              </a:solidFill>
              <a:round/>
              <a:headEnd type="none" w="sm" len="sm"/>
              <a:tailEnd type="none" w="sm" len="sm"/>
            </a:ln>
          </p:spPr>
          <p:txBody>
            <a:bodyPr wrap="none" anchor="ctr"/>
            <a:lstStyle/>
            <a:p>
              <a:pPr>
                <a:lnSpc>
                  <a:spcPct val="80000"/>
                </a:lnSpc>
              </a:pPr>
              <a:endParaRPr lang="en-US" altLang="zh-TW" sz="2800" b="1">
                <a:solidFill>
                  <a:schemeClr val="tx2"/>
                </a:solidFill>
                <a:ea typeface="華康中楷體" pitchFamily="49" charset="-120"/>
              </a:endParaRPr>
            </a:p>
            <a:p>
              <a:pPr>
                <a:lnSpc>
                  <a:spcPct val="80000"/>
                </a:lnSpc>
              </a:pPr>
              <a:endParaRPr lang="en-US" altLang="zh-TW" sz="2800" b="1">
                <a:solidFill>
                  <a:schemeClr val="tx2"/>
                </a:solidFill>
                <a:ea typeface="華康中楷體" pitchFamily="49" charset="-120"/>
              </a:endParaRPr>
            </a:p>
          </p:txBody>
        </p:sp>
        <p:sp>
          <p:nvSpPr>
            <p:cNvPr id="288792" name="Rectangle 66"/>
            <p:cNvSpPr>
              <a:spLocks noChangeArrowheads="1"/>
            </p:cNvSpPr>
            <p:nvPr/>
          </p:nvSpPr>
          <p:spPr bwMode="auto">
            <a:xfrm>
              <a:off x="4377" y="1298"/>
              <a:ext cx="1122" cy="634"/>
            </a:xfrm>
            <a:prstGeom prst="rect">
              <a:avLst/>
            </a:prstGeom>
            <a:noFill/>
            <a:ln w="9525">
              <a:noFill/>
              <a:miter lim="800000"/>
              <a:headEnd/>
              <a:tailEnd/>
            </a:ln>
          </p:spPr>
          <p:txBody>
            <a:bodyPr>
              <a:spAutoFit/>
            </a:bodyPr>
            <a:lstStyle/>
            <a:p>
              <a:r>
                <a:rPr kumimoji="0" lang="en-US" altLang="zh-TW" sz="2000" b="1">
                  <a:solidFill>
                    <a:schemeClr val="tx2"/>
                  </a:solidFill>
                  <a:latin typeface="Tahoma" pitchFamily="34" charset="0"/>
                  <a:ea typeface="標楷體" pitchFamily="65" charset="-120"/>
                </a:rPr>
                <a:t>IBA</a:t>
              </a:r>
            </a:p>
            <a:p>
              <a:r>
                <a:rPr kumimoji="0" lang="zh-TW" altLang="en-US" sz="2000" b="1">
                  <a:solidFill>
                    <a:schemeClr val="tx2"/>
                  </a:solidFill>
                  <a:latin typeface="Tahoma" pitchFamily="34" charset="0"/>
                  <a:ea typeface="標楷體" pitchFamily="65" charset="-120"/>
                </a:rPr>
                <a:t>歲</a:t>
              </a:r>
              <a:r>
                <a:rPr lang="zh-TW" altLang="en-US" sz="2000" b="1">
                  <a:solidFill>
                    <a:schemeClr val="tx2"/>
                  </a:solidFill>
                  <a:latin typeface="Tahoma" pitchFamily="34" charset="0"/>
                  <a:ea typeface="標楷體" pitchFamily="65" charset="-120"/>
                </a:rPr>
                <a:t>計會計整體</a:t>
              </a:r>
            </a:p>
            <a:p>
              <a:r>
                <a:rPr lang="zh-TW" altLang="en-US" sz="2000" b="1">
                  <a:solidFill>
                    <a:schemeClr val="tx2"/>
                  </a:solidFill>
                  <a:latin typeface="Tahoma" pitchFamily="34" charset="0"/>
                  <a:ea typeface="標楷體" pitchFamily="65" charset="-120"/>
                </a:rPr>
                <a:t>資訊分析系統</a:t>
              </a:r>
            </a:p>
          </p:txBody>
        </p:sp>
        <p:sp>
          <p:nvSpPr>
            <p:cNvPr id="288793" name="Rectangle 67"/>
            <p:cNvSpPr>
              <a:spLocks noChangeArrowheads="1"/>
            </p:cNvSpPr>
            <p:nvPr/>
          </p:nvSpPr>
          <p:spPr bwMode="auto">
            <a:xfrm>
              <a:off x="476" y="1661"/>
              <a:ext cx="432" cy="192"/>
            </a:xfrm>
            <a:prstGeom prst="rect">
              <a:avLst/>
            </a:prstGeom>
            <a:solidFill>
              <a:srgbClr val="CCFF99"/>
            </a:solidFill>
            <a:ln w="9525">
              <a:noFill/>
              <a:miter lim="800000"/>
              <a:headEnd/>
              <a:tailEnd/>
            </a:ln>
          </p:spPr>
          <p:txBody>
            <a:bodyPr wrap="none" anchor="ctr"/>
            <a:lstStyle/>
            <a:p>
              <a:endParaRPr lang="zh-TW" altLang="en-US"/>
            </a:p>
          </p:txBody>
        </p:sp>
        <p:sp>
          <p:nvSpPr>
            <p:cNvPr id="288794" name="Rectangle 68"/>
            <p:cNvSpPr>
              <a:spLocks noChangeArrowheads="1"/>
            </p:cNvSpPr>
            <p:nvPr/>
          </p:nvSpPr>
          <p:spPr bwMode="auto">
            <a:xfrm>
              <a:off x="839" y="1616"/>
              <a:ext cx="885" cy="272"/>
            </a:xfrm>
            <a:prstGeom prst="rect">
              <a:avLst/>
            </a:prstGeom>
            <a:noFill/>
            <a:ln w="9525">
              <a:noFill/>
              <a:miter lim="800000"/>
              <a:headEnd/>
              <a:tailEnd/>
            </a:ln>
          </p:spPr>
          <p:txBody>
            <a:bodyPr/>
            <a:lstStyle/>
            <a:p>
              <a:pPr marL="342900" indent="-342900" algn="l">
                <a:spcBef>
                  <a:spcPct val="20000"/>
                </a:spcBef>
                <a:buClr>
                  <a:schemeClr val="folHlink"/>
                </a:buClr>
                <a:buSzPct val="80000"/>
                <a:buFont typeface="Wingdings" pitchFamily="2" charset="2"/>
                <a:buNone/>
              </a:pPr>
              <a:r>
                <a:rPr lang="zh-TW" altLang="en-US" sz="2400" b="1">
                  <a:solidFill>
                    <a:schemeClr val="folHlink"/>
                  </a:solidFill>
                  <a:latin typeface="Tahoma" pitchFamily="34" charset="0"/>
                  <a:ea typeface="標楷體" pitchFamily="65" charset="-120"/>
                </a:rPr>
                <a:t>新增設計</a:t>
              </a:r>
            </a:p>
          </p:txBody>
        </p:sp>
      </p:grpSp>
    </p:spTree>
    <p:custDataLst>
      <p:tags r:id="rId2"/>
    </p:custData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5.|5.2"/>
</p:tagLst>
</file>

<file path=ppt/theme/theme1.xml><?xml version="1.0" encoding="utf-8"?>
<a:theme xmlns:a="http://schemas.openxmlformats.org/drawingml/2006/main" name="Blends">
  <a:themeElements>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fontScheme name="Blends">
      <a:majorFont>
        <a:latin typeface="Tahoma"/>
        <a:ea typeface="華康中特圓體"/>
        <a:cs typeface=""/>
      </a:majorFont>
      <a:minorFont>
        <a:latin typeface="Tahoma"/>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itchFamily="34" charset="0"/>
            <a:ea typeface="新細明體" pitchFamily="18" charset="-12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itchFamily="34" charset="0"/>
            <a:ea typeface="新細明體" pitchFamily="18" charset="-12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8">
        <a:dk1>
          <a:srgbClr val="000000"/>
        </a:dk1>
        <a:lt1>
          <a:srgbClr val="FFFFFF"/>
        </a:lt1>
        <a:dk2>
          <a:srgbClr val="333399"/>
        </a:dk2>
        <a:lt2>
          <a:srgbClr val="1C1C1C"/>
        </a:lt2>
        <a:accent1>
          <a:srgbClr val="FFFF99"/>
        </a:accent1>
        <a:accent2>
          <a:srgbClr val="CC3399"/>
        </a:accent2>
        <a:accent3>
          <a:srgbClr val="FFFFFF"/>
        </a:accent3>
        <a:accent4>
          <a:srgbClr val="000000"/>
        </a:accent4>
        <a:accent5>
          <a:srgbClr val="FFFFCA"/>
        </a:accent5>
        <a:accent6>
          <a:srgbClr val="B92D8A"/>
        </a:accent6>
        <a:hlink>
          <a:srgbClr val="FF0000"/>
        </a:hlink>
        <a:folHlink>
          <a:srgbClr val="0099FF"/>
        </a:folHlink>
      </a:clrScheme>
      <a:clrMap bg1="lt1" tx1="dk1" bg2="lt2" tx2="dk2" accent1="accent1" accent2="accent2" accent3="accent3" accent4="accent4" accent5="accent5" accent6="accent6" hlink="hlink" folHlink="folHlink"/>
    </a:extraClrScheme>
    <a:extraClrScheme>
      <a:clrScheme name="Blends 9">
        <a:dk1>
          <a:srgbClr val="000000"/>
        </a:dk1>
        <a:lt1>
          <a:srgbClr val="FFFFFF"/>
        </a:lt1>
        <a:dk2>
          <a:srgbClr val="333399"/>
        </a:dk2>
        <a:lt2>
          <a:srgbClr val="1C1C1C"/>
        </a:lt2>
        <a:accent1>
          <a:srgbClr val="FFFF99"/>
        </a:accent1>
        <a:accent2>
          <a:srgbClr val="CC3399"/>
        </a:accent2>
        <a:accent3>
          <a:srgbClr val="FFFFFF"/>
        </a:accent3>
        <a:accent4>
          <a:srgbClr val="000000"/>
        </a:accent4>
        <a:accent5>
          <a:srgbClr val="FFFFCA"/>
        </a:accent5>
        <a:accent6>
          <a:srgbClr val="B92D8A"/>
        </a:accent6>
        <a:hlink>
          <a:srgbClr val="FF0000"/>
        </a:hlink>
        <a:folHlink>
          <a:srgbClr val="3333FF"/>
        </a:folHlink>
      </a:clrScheme>
      <a:clrMap bg1="lt1" tx1="dk1" bg2="lt2" tx2="dk2" accent1="accent1" accent2="accent2" accent3="accent3" accent4="accent4" accent5="accent5" accent6="accent6" hlink="hlink" folHlink="folHlink"/>
    </a:extraClrScheme>
    <a:extraClrScheme>
      <a:clrScheme name="Blends 10">
        <a:dk1>
          <a:srgbClr val="000000"/>
        </a:dk1>
        <a:lt1>
          <a:srgbClr val="FFFFFF"/>
        </a:lt1>
        <a:dk2>
          <a:srgbClr val="333399"/>
        </a:dk2>
        <a:lt2>
          <a:srgbClr val="1C1C1C"/>
        </a:lt2>
        <a:accent1>
          <a:srgbClr val="FFFF99"/>
        </a:accent1>
        <a:accent2>
          <a:srgbClr val="CC3399"/>
        </a:accent2>
        <a:accent3>
          <a:srgbClr val="FFFFFF"/>
        </a:accent3>
        <a:accent4>
          <a:srgbClr val="000000"/>
        </a:accent4>
        <a:accent5>
          <a:srgbClr val="FFFFCA"/>
        </a:accent5>
        <a:accent6>
          <a:srgbClr val="B92D8A"/>
        </a:accent6>
        <a:hlink>
          <a:srgbClr val="FF0000"/>
        </a:hlink>
        <a:folHlink>
          <a:srgbClr val="0000FF"/>
        </a:folHlink>
      </a:clrScheme>
      <a:clrMap bg1="lt1" tx1="dk1" bg2="lt2" tx2="dk2" accent1="accent1" accent2="accent2" accent3="accent3" accent4="accent4" accent5="accent5" accent6="accent6" hlink="hlink" folHlink="folHlink"/>
    </a:extraClrScheme>
    <a:extraClrScheme>
      <a:clrScheme name="Blends 11">
        <a:dk1>
          <a:srgbClr val="000000"/>
        </a:dk1>
        <a:lt1>
          <a:srgbClr val="FFFFFF"/>
        </a:lt1>
        <a:dk2>
          <a:srgbClr val="333399"/>
        </a:dk2>
        <a:lt2>
          <a:srgbClr val="1C1C1C"/>
        </a:lt2>
        <a:accent1>
          <a:srgbClr val="FFFF99"/>
        </a:accent1>
        <a:accent2>
          <a:srgbClr val="CC3399"/>
        </a:accent2>
        <a:accent3>
          <a:srgbClr val="FFFFFF"/>
        </a:accent3>
        <a:accent4>
          <a:srgbClr val="000000"/>
        </a:accent4>
        <a:accent5>
          <a:srgbClr val="FFFFCA"/>
        </a:accent5>
        <a:accent6>
          <a:srgbClr val="B92D8A"/>
        </a:accent6>
        <a:hlink>
          <a:srgbClr val="FF0000"/>
        </a:hlink>
        <a:folHlink>
          <a:srgbClr val="0033CC"/>
        </a:folHlink>
      </a:clrScheme>
      <a:clrMap bg1="lt1" tx1="dk1" bg2="lt2" tx2="dk2" accent1="accent1" accent2="accent2" accent3="accent3" accent4="accent4" accent5="accent5" accent6="accent6" hlink="hlink" folHlink="folHlink"/>
    </a:extraClrScheme>
    <a:extraClrScheme>
      <a:clrScheme name="Blends 12">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BD43BA"/>
        </a:folHlink>
      </a:clrScheme>
      <a:clrMap bg1="lt1" tx1="dk1" bg2="lt2" tx2="dk2" accent1="accent1" accent2="accent2" accent3="accent3" accent4="accent4" accent5="accent5" accent6="accent6" hlink="hlink" folHlink="folHlink"/>
    </a:extraClrScheme>
    <a:extraClrScheme>
      <a:clrScheme name="Blends 13">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AC1A97"/>
        </a:folHlink>
      </a:clrScheme>
      <a:clrMap bg1="lt1" tx1="dk1" bg2="lt2" tx2="dk2" accent1="accent1" accent2="accent2" accent3="accent3" accent4="accent4" accent5="accent5" accent6="accent6" hlink="hlink" folHlink="folHlink"/>
    </a:extraClrScheme>
    <a:extraClrScheme>
      <a:clrScheme name="Blends 14">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AC1A97"/>
        </a:folHlink>
      </a:clrScheme>
      <a:clrMap bg1="lt1" tx1="dk1" bg2="lt2" tx2="dk2" accent1="accent1" accent2="accent2" accent3="accent3" accent4="accent4" accent5="accent5" accent6="accent6" hlink="hlink" folHlink="folHlink"/>
    </a:extraClrScheme>
    <a:extraClrScheme>
      <a:clrScheme name="Blends 15">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9E286E"/>
        </a:folHlink>
      </a:clrScheme>
      <a:clrMap bg1="lt1" tx1="dk1" bg2="lt2" tx2="dk2" accent1="accent1" accent2="accent2" accent3="accent3" accent4="accent4" accent5="accent5" accent6="accent6" hlink="hlink" folHlink="folHlink"/>
    </a:extraClrScheme>
    <a:extraClrScheme>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0.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1.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2.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3.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4.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5.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6.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7.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8.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19.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0.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1.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2.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3.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4.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5.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6.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7.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28.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3.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4.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5.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6.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7.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8.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ppt/theme/themeOverride9.xml><?xml version="1.0" encoding="utf-8"?>
<a:themeOverride xmlns:a="http://schemas.openxmlformats.org/drawingml/2006/main">
  <a:clrScheme name="Blends 16">
    <a:dk1>
      <a:srgbClr val="000000"/>
    </a:dk1>
    <a:lt1>
      <a:srgbClr val="FFFFFF"/>
    </a:lt1>
    <a:dk2>
      <a:srgbClr val="000066"/>
    </a:dk2>
    <a:lt2>
      <a:srgbClr val="333333"/>
    </a:lt2>
    <a:accent1>
      <a:srgbClr val="E64E8C"/>
    </a:accent1>
    <a:accent2>
      <a:srgbClr val="4B4EB5"/>
    </a:accent2>
    <a:accent3>
      <a:srgbClr val="FFFFFF"/>
    </a:accent3>
    <a:accent4>
      <a:srgbClr val="000000"/>
    </a:accent4>
    <a:accent5>
      <a:srgbClr val="F0B2C5"/>
    </a:accent5>
    <a:accent6>
      <a:srgbClr val="4346A4"/>
    </a:accent6>
    <a:hlink>
      <a:srgbClr val="A56FE1"/>
    </a:hlink>
    <a:folHlink>
      <a:srgbClr val="891F5C"/>
    </a:folHlink>
  </a:clrScheme>
</a:themeOverride>
</file>

<file path=docProps/app.xml><?xml version="1.0" encoding="utf-8"?>
<Properties xmlns="http://schemas.openxmlformats.org/officeDocument/2006/extended-properties" xmlns:vt="http://schemas.openxmlformats.org/officeDocument/2006/docPropsVTypes">
  <Template/>
  <TotalTime>1</TotalTime>
  <Words>3927</Words>
  <Application>Microsoft Office PowerPoint</Application>
  <PresentationFormat>如螢幕大小 (4:3)</PresentationFormat>
  <Paragraphs>1023</Paragraphs>
  <Slides>28</Slides>
  <Notes>28</Notes>
  <HiddenSlides>0</HiddenSlides>
  <MMClips>0</MMClips>
  <ScaleCrop>false</ScaleCrop>
  <HeadingPairs>
    <vt:vector size="6" baseType="variant">
      <vt:variant>
        <vt:lpstr>佈景主題</vt:lpstr>
      </vt:variant>
      <vt:variant>
        <vt:i4>1</vt:i4>
      </vt:variant>
      <vt:variant>
        <vt:lpstr>內嵌 OLE 伺服程式</vt:lpstr>
      </vt:variant>
      <vt:variant>
        <vt:i4>3</vt:i4>
      </vt:variant>
      <vt:variant>
        <vt:lpstr>投影片標題</vt:lpstr>
      </vt:variant>
      <vt:variant>
        <vt:i4>28</vt:i4>
      </vt:variant>
    </vt:vector>
  </HeadingPairs>
  <TitlesOfParts>
    <vt:vector size="32" baseType="lpstr">
      <vt:lpstr>Blends</vt:lpstr>
      <vt:lpstr>VISIO</vt:lpstr>
      <vt:lpstr>Visio</vt:lpstr>
      <vt:lpstr>Clip</vt:lpstr>
      <vt:lpstr>           管理資訊系統課程  政府歲計會計資訊系統之策略規劃</vt:lpstr>
      <vt:lpstr>報告大綱</vt:lpstr>
      <vt:lpstr>背景說明 --主計業務</vt:lpstr>
      <vt:lpstr>背景說明 --中央政府之主計組織</vt:lpstr>
      <vt:lpstr>背景說明 --歲計會計業務資訊系統簡介</vt:lpstr>
      <vt:lpstr>組織與制度變革 --行政院組織改造</vt:lpstr>
      <vt:lpstr>組織與制度變革 --資訊系統的因應策略?</vt:lpstr>
      <vt:lpstr>資訊系統策略規劃 --策略性目標</vt:lpstr>
      <vt:lpstr>資訊系統策略規劃 --IS策略</vt:lpstr>
      <vt:lpstr>資訊系統策略規劃 --IS策略</vt:lpstr>
      <vt:lpstr>資訊系統策略規劃 --IS策略</vt:lpstr>
      <vt:lpstr>資訊系統策略規劃 --IS策略</vt:lpstr>
      <vt:lpstr>資訊系統策略規劃 --IT策略</vt:lpstr>
      <vt:lpstr>資訊系統策略規劃 --IT策略</vt:lpstr>
      <vt:lpstr>資訊系統策略規劃 --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--IM策略</vt:lpstr>
      <vt:lpstr>資訊系統策略規劃 --績效評估</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管理資訊系統課程  政府歲計會計資訊系統之策略規劃</dc:title>
  <dc:creator>Your User Name</dc:creator>
  <cp:lastModifiedBy>Your User Name</cp:lastModifiedBy>
  <cp:revision>1</cp:revision>
  <dcterms:created xsi:type="dcterms:W3CDTF">2010-07-17T14:00:34Z</dcterms:created>
  <dcterms:modified xsi:type="dcterms:W3CDTF">2010-07-17T14:02:02Z</dcterms:modified>
</cp:coreProperties>
</file>